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handoutMasterIdLst>
    <p:handoutMasterId r:id="rId54"/>
  </p:handoutMasterIdLst>
  <p:sldIdLst>
    <p:sldId id="272" r:id="rId2"/>
    <p:sldId id="285" r:id="rId3"/>
    <p:sldId id="257" r:id="rId4"/>
    <p:sldId id="308" r:id="rId5"/>
    <p:sldId id="288" r:id="rId6"/>
    <p:sldId id="309" r:id="rId7"/>
    <p:sldId id="319" r:id="rId8"/>
    <p:sldId id="310" r:id="rId9"/>
    <p:sldId id="320" r:id="rId10"/>
    <p:sldId id="321" r:id="rId11"/>
    <p:sldId id="311" r:id="rId12"/>
    <p:sldId id="322" r:id="rId13"/>
    <p:sldId id="323" r:id="rId14"/>
    <p:sldId id="312" r:id="rId15"/>
    <p:sldId id="324" r:id="rId16"/>
    <p:sldId id="325" r:id="rId17"/>
    <p:sldId id="313" r:id="rId18"/>
    <p:sldId id="289" r:id="rId19"/>
    <p:sldId id="326" r:id="rId20"/>
    <p:sldId id="318" r:id="rId21"/>
    <p:sldId id="327" r:id="rId22"/>
    <p:sldId id="314" r:id="rId23"/>
    <p:sldId id="328" r:id="rId24"/>
    <p:sldId id="329" r:id="rId25"/>
    <p:sldId id="315" r:id="rId26"/>
    <p:sldId id="316" r:id="rId27"/>
    <p:sldId id="317" r:id="rId28"/>
    <p:sldId id="330" r:id="rId29"/>
    <p:sldId id="290" r:id="rId30"/>
    <p:sldId id="331" r:id="rId31"/>
    <p:sldId id="332" r:id="rId32"/>
    <p:sldId id="334" r:id="rId33"/>
    <p:sldId id="333" r:id="rId34"/>
    <p:sldId id="306" r:id="rId35"/>
    <p:sldId id="307" r:id="rId36"/>
    <p:sldId id="335"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92E927-1D6D-4CED-9E61-65C7C2EA4D28}">
          <p14:sldIdLst>
            <p14:sldId id="272"/>
            <p14:sldId id="285"/>
            <p14:sldId id="257"/>
            <p14:sldId id="308"/>
            <p14:sldId id="288"/>
            <p14:sldId id="309"/>
            <p14:sldId id="319"/>
            <p14:sldId id="310"/>
            <p14:sldId id="320"/>
            <p14:sldId id="321"/>
            <p14:sldId id="311"/>
            <p14:sldId id="322"/>
            <p14:sldId id="323"/>
            <p14:sldId id="312"/>
            <p14:sldId id="324"/>
            <p14:sldId id="325"/>
            <p14:sldId id="313"/>
            <p14:sldId id="289"/>
            <p14:sldId id="326"/>
            <p14:sldId id="318"/>
            <p14:sldId id="327"/>
            <p14:sldId id="314"/>
          </p14:sldIdLst>
        </p14:section>
        <p14:section name="Untitled Section" id="{DDFA2792-F1A2-4029-BE31-9DA4637D5E1B}">
          <p14:sldIdLst>
            <p14:sldId id="328"/>
            <p14:sldId id="329"/>
            <p14:sldId id="315"/>
            <p14:sldId id="316"/>
            <p14:sldId id="317"/>
            <p14:sldId id="330"/>
            <p14:sldId id="290"/>
            <p14:sldId id="331"/>
            <p14:sldId id="332"/>
            <p14:sldId id="334"/>
            <p14:sldId id="333"/>
            <p14:sldId id="306"/>
            <p14:sldId id="307"/>
            <p14:sldId id="335"/>
            <p14:sldId id="291"/>
            <p14:sldId id="292"/>
            <p14:sldId id="293"/>
            <p14:sldId id="294"/>
            <p14:sldId id="295"/>
            <p14:sldId id="296"/>
            <p14:sldId id="297"/>
            <p14:sldId id="298"/>
            <p14:sldId id="299"/>
            <p14:sldId id="300"/>
            <p14:sldId id="301"/>
            <p14:sldId id="302"/>
            <p14:sldId id="303"/>
            <p14:sldId id="304"/>
            <p14:sldId id="305"/>
          </p14:sldIdLst>
        </p14:section>
      </p14:sectionLst>
    </p:ext>
    <p:ext uri="{EFAFB233-063F-42B5-8137-9DF3F51BA10A}">
      <p15:sldGuideLst xmlns:p15="http://schemas.microsoft.com/office/powerpoint/2012/main">
        <p15:guide id="1" orient="horz" pos="184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AB3FF4-35B8-4C82-9ACB-0813A3571B27}" v="4" dt="2022-01-04T14:36:57.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napToObjects="1">
      <p:cViewPr varScale="1">
        <p:scale>
          <a:sx n="150" d="100"/>
          <a:sy n="150" d="100"/>
        </p:scale>
        <p:origin x="396" y="120"/>
      </p:cViewPr>
      <p:guideLst>
        <p:guide orient="horz" pos="184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Øyvind Kvello" userId="37c906c2f790b327" providerId="LiveId" clId="{D2AB3FF4-35B8-4C82-9ACB-0813A3571B27}"/>
    <pc:docChg chg="undo custSel addSld modSld addSection modSection">
      <pc:chgData name="Øyvind Kvello" userId="37c906c2f790b327" providerId="LiveId" clId="{D2AB3FF4-35B8-4C82-9ACB-0813A3571B27}" dt="2022-01-04T15:00:31.661" v="2495" actId="6549"/>
      <pc:docMkLst>
        <pc:docMk/>
      </pc:docMkLst>
      <pc:sldChg chg="modSp mod">
        <pc:chgData name="Øyvind Kvello" userId="37c906c2f790b327" providerId="LiveId" clId="{D2AB3FF4-35B8-4C82-9ACB-0813A3571B27}" dt="2022-01-04T14:46:48.165" v="2052" actId="27636"/>
        <pc:sldMkLst>
          <pc:docMk/>
          <pc:sldMk cId="1735420397" sldId="257"/>
        </pc:sldMkLst>
        <pc:spChg chg="mod">
          <ac:chgData name="Øyvind Kvello" userId="37c906c2f790b327" providerId="LiveId" clId="{D2AB3FF4-35B8-4C82-9ACB-0813A3571B27}" dt="2022-01-04T14:46:48.165" v="2052" actId="27636"/>
          <ac:spMkLst>
            <pc:docMk/>
            <pc:sldMk cId="1735420397" sldId="257"/>
            <ac:spMk id="5" creationId="{00000000-0000-0000-0000-000000000000}"/>
          </ac:spMkLst>
        </pc:spChg>
      </pc:sldChg>
      <pc:sldChg chg="modSp mod">
        <pc:chgData name="Øyvind Kvello" userId="37c906c2f790b327" providerId="LiveId" clId="{D2AB3FF4-35B8-4C82-9ACB-0813A3571B27}" dt="2022-01-04T13:42:20.339" v="265" actId="20577"/>
        <pc:sldMkLst>
          <pc:docMk/>
          <pc:sldMk cId="919839701" sldId="288"/>
        </pc:sldMkLst>
        <pc:spChg chg="mod">
          <ac:chgData name="Øyvind Kvello" userId="37c906c2f790b327" providerId="LiveId" clId="{D2AB3FF4-35B8-4C82-9ACB-0813A3571B27}" dt="2022-01-04T13:42:20.339" v="265" actId="20577"/>
          <ac:spMkLst>
            <pc:docMk/>
            <pc:sldMk cId="919839701" sldId="288"/>
            <ac:spMk id="2" creationId="{A0B36891-3F43-423B-AEDC-306F5EE8198A}"/>
          </ac:spMkLst>
        </pc:spChg>
        <pc:spChg chg="mod">
          <ac:chgData name="Øyvind Kvello" userId="37c906c2f790b327" providerId="LiveId" clId="{D2AB3FF4-35B8-4C82-9ACB-0813A3571B27}" dt="2022-01-04T13:41:51.693" v="240" actId="20577"/>
          <ac:spMkLst>
            <pc:docMk/>
            <pc:sldMk cId="919839701" sldId="288"/>
            <ac:spMk id="3" creationId="{511E42CC-77C1-487E-9F3D-5999058B1C90}"/>
          </ac:spMkLst>
        </pc:spChg>
      </pc:sldChg>
      <pc:sldChg chg="modSp mod">
        <pc:chgData name="Øyvind Kvello" userId="37c906c2f790b327" providerId="LiveId" clId="{D2AB3FF4-35B8-4C82-9ACB-0813A3571B27}" dt="2022-01-04T14:49:22.534" v="2064" actId="255"/>
        <pc:sldMkLst>
          <pc:docMk/>
          <pc:sldMk cId="1757584745" sldId="289"/>
        </pc:sldMkLst>
        <pc:spChg chg="mod">
          <ac:chgData name="Øyvind Kvello" userId="37c906c2f790b327" providerId="LiveId" clId="{D2AB3FF4-35B8-4C82-9ACB-0813A3571B27}" dt="2022-01-04T14:05:21.361" v="878" actId="20577"/>
          <ac:spMkLst>
            <pc:docMk/>
            <pc:sldMk cId="1757584745" sldId="289"/>
            <ac:spMk id="2" creationId="{184240F8-AFE0-4926-8010-118029D64089}"/>
          </ac:spMkLst>
        </pc:spChg>
        <pc:spChg chg="mod">
          <ac:chgData name="Øyvind Kvello" userId="37c906c2f790b327" providerId="LiveId" clId="{D2AB3FF4-35B8-4C82-9ACB-0813A3571B27}" dt="2022-01-04T14:49:22.534" v="2064" actId="255"/>
          <ac:spMkLst>
            <pc:docMk/>
            <pc:sldMk cId="1757584745" sldId="289"/>
            <ac:spMk id="3" creationId="{6352A47D-8C61-4D66-AA23-ECC566E46654}"/>
          </ac:spMkLst>
        </pc:spChg>
      </pc:sldChg>
      <pc:sldChg chg="modSp mod">
        <pc:chgData name="Øyvind Kvello" userId="37c906c2f790b327" providerId="LiveId" clId="{D2AB3FF4-35B8-4C82-9ACB-0813A3571B27}" dt="2022-01-04T14:35:05.397" v="1682" actId="20577"/>
        <pc:sldMkLst>
          <pc:docMk/>
          <pc:sldMk cId="2667839173" sldId="290"/>
        </pc:sldMkLst>
        <pc:spChg chg="mod">
          <ac:chgData name="Øyvind Kvello" userId="37c906c2f790b327" providerId="LiveId" clId="{D2AB3FF4-35B8-4C82-9ACB-0813A3571B27}" dt="2022-01-04T14:26:52.108" v="1632" actId="20577"/>
          <ac:spMkLst>
            <pc:docMk/>
            <pc:sldMk cId="2667839173" sldId="290"/>
            <ac:spMk id="2" creationId="{806DDA65-9AFA-4D3A-B7F6-8A27D33C44CF}"/>
          </ac:spMkLst>
        </pc:spChg>
        <pc:spChg chg="mod">
          <ac:chgData name="Øyvind Kvello" userId="37c906c2f790b327" providerId="LiveId" clId="{D2AB3FF4-35B8-4C82-9ACB-0813A3571B27}" dt="2022-01-04T14:35:05.397" v="1682" actId="20577"/>
          <ac:spMkLst>
            <pc:docMk/>
            <pc:sldMk cId="2667839173" sldId="290"/>
            <ac:spMk id="3" creationId="{3497AA73-E013-4198-92C3-7105CD40CE83}"/>
          </ac:spMkLst>
        </pc:spChg>
      </pc:sldChg>
      <pc:sldChg chg="modSp mod">
        <pc:chgData name="Øyvind Kvello" userId="37c906c2f790b327" providerId="LiveId" clId="{D2AB3FF4-35B8-4C82-9ACB-0813A3571B27}" dt="2022-01-04T14:42:04.803" v="1996" actId="948"/>
        <pc:sldMkLst>
          <pc:docMk/>
          <pc:sldMk cId="810317183" sldId="291"/>
        </pc:sldMkLst>
        <pc:spChg chg="mod">
          <ac:chgData name="Øyvind Kvello" userId="37c906c2f790b327" providerId="LiveId" clId="{D2AB3FF4-35B8-4C82-9ACB-0813A3571B27}" dt="2022-01-04T14:42:04.803" v="1996" actId="948"/>
          <ac:spMkLst>
            <pc:docMk/>
            <pc:sldMk cId="810317183" sldId="291"/>
            <ac:spMk id="3" creationId="{8F1AE7F6-40FD-4BB6-B0A8-8C90CE506A5F}"/>
          </ac:spMkLst>
        </pc:spChg>
      </pc:sldChg>
      <pc:sldChg chg="modSp mod">
        <pc:chgData name="Øyvind Kvello" userId="37c906c2f790b327" providerId="LiveId" clId="{D2AB3FF4-35B8-4C82-9ACB-0813A3571B27}" dt="2022-01-04T14:58:33.262" v="2438" actId="20577"/>
        <pc:sldMkLst>
          <pc:docMk/>
          <pc:sldMk cId="3018882015" sldId="292"/>
        </pc:sldMkLst>
        <pc:spChg chg="mod">
          <ac:chgData name="Øyvind Kvello" userId="37c906c2f790b327" providerId="LiveId" clId="{D2AB3FF4-35B8-4C82-9ACB-0813A3571B27}" dt="2022-01-04T14:58:33.262" v="2438" actId="20577"/>
          <ac:spMkLst>
            <pc:docMk/>
            <pc:sldMk cId="3018882015" sldId="292"/>
            <ac:spMk id="2" creationId="{4B67089F-3650-48CE-BCD7-26B523FE7A25}"/>
          </ac:spMkLst>
        </pc:spChg>
        <pc:spChg chg="mod">
          <ac:chgData name="Øyvind Kvello" userId="37c906c2f790b327" providerId="LiveId" clId="{D2AB3FF4-35B8-4C82-9ACB-0813A3571B27}" dt="2022-01-04T14:42:15.382" v="1997" actId="948"/>
          <ac:spMkLst>
            <pc:docMk/>
            <pc:sldMk cId="3018882015" sldId="292"/>
            <ac:spMk id="3" creationId="{640274B9-9688-4197-A7E6-9988703C7680}"/>
          </ac:spMkLst>
        </pc:spChg>
      </pc:sldChg>
      <pc:sldChg chg="modSp mod">
        <pc:chgData name="Øyvind Kvello" userId="37c906c2f790b327" providerId="LiveId" clId="{D2AB3FF4-35B8-4C82-9ACB-0813A3571B27}" dt="2022-01-04T14:43:07.099" v="2009" actId="113"/>
        <pc:sldMkLst>
          <pc:docMk/>
          <pc:sldMk cId="58901735" sldId="293"/>
        </pc:sldMkLst>
        <pc:spChg chg="mod">
          <ac:chgData name="Øyvind Kvello" userId="37c906c2f790b327" providerId="LiveId" clId="{D2AB3FF4-35B8-4C82-9ACB-0813A3571B27}" dt="2022-01-04T14:43:07.099" v="2009" actId="113"/>
          <ac:spMkLst>
            <pc:docMk/>
            <pc:sldMk cId="58901735" sldId="293"/>
            <ac:spMk id="6" creationId="{82135110-5BF0-4212-8C5B-40240B1822B7}"/>
          </ac:spMkLst>
        </pc:spChg>
      </pc:sldChg>
      <pc:sldChg chg="modSp mod">
        <pc:chgData name="Øyvind Kvello" userId="37c906c2f790b327" providerId="LiveId" clId="{D2AB3FF4-35B8-4C82-9ACB-0813A3571B27}" dt="2022-01-04T14:58:39.421" v="2439"/>
        <pc:sldMkLst>
          <pc:docMk/>
          <pc:sldMk cId="341584427" sldId="294"/>
        </pc:sldMkLst>
        <pc:spChg chg="mod">
          <ac:chgData name="Øyvind Kvello" userId="37c906c2f790b327" providerId="LiveId" clId="{D2AB3FF4-35B8-4C82-9ACB-0813A3571B27}" dt="2022-01-04T14:58:39.421" v="2439"/>
          <ac:spMkLst>
            <pc:docMk/>
            <pc:sldMk cId="341584427" sldId="294"/>
            <ac:spMk id="2" creationId="{3140B797-66AC-4B42-AA3E-8731E312CFB7}"/>
          </ac:spMkLst>
        </pc:spChg>
        <pc:spChg chg="mod">
          <ac:chgData name="Øyvind Kvello" userId="37c906c2f790b327" providerId="LiveId" clId="{D2AB3FF4-35B8-4C82-9ACB-0813A3571B27}" dt="2022-01-04T14:43:22.337" v="2012" actId="27636"/>
          <ac:spMkLst>
            <pc:docMk/>
            <pc:sldMk cId="341584427" sldId="294"/>
            <ac:spMk id="3" creationId="{09C93453-C79D-4B4F-9F3C-C53B252A14AF}"/>
          </ac:spMkLst>
        </pc:spChg>
      </pc:sldChg>
      <pc:sldChg chg="modSp mod">
        <pc:chgData name="Øyvind Kvello" userId="37c906c2f790b327" providerId="LiveId" clId="{D2AB3FF4-35B8-4C82-9ACB-0813A3571B27}" dt="2022-01-04T14:58:42.220" v="2440"/>
        <pc:sldMkLst>
          <pc:docMk/>
          <pc:sldMk cId="3363377773" sldId="295"/>
        </pc:sldMkLst>
        <pc:spChg chg="mod">
          <ac:chgData name="Øyvind Kvello" userId="37c906c2f790b327" providerId="LiveId" clId="{D2AB3FF4-35B8-4C82-9ACB-0813A3571B27}" dt="2022-01-04T14:58:42.220" v="2440"/>
          <ac:spMkLst>
            <pc:docMk/>
            <pc:sldMk cId="3363377773" sldId="295"/>
            <ac:spMk id="2" creationId="{6195C011-C32F-4751-B254-E0D76F98F894}"/>
          </ac:spMkLst>
        </pc:spChg>
        <pc:spChg chg="mod">
          <ac:chgData name="Øyvind Kvello" userId="37c906c2f790b327" providerId="LiveId" clId="{D2AB3FF4-35B8-4C82-9ACB-0813A3571B27}" dt="2022-01-04T14:43:53.473" v="2021" actId="27636"/>
          <ac:spMkLst>
            <pc:docMk/>
            <pc:sldMk cId="3363377773" sldId="295"/>
            <ac:spMk id="3" creationId="{2EF95AA6-7753-49A5-809B-C67E0935E7FB}"/>
          </ac:spMkLst>
        </pc:spChg>
      </pc:sldChg>
      <pc:sldChg chg="modSp mod">
        <pc:chgData name="Øyvind Kvello" userId="37c906c2f790b327" providerId="LiveId" clId="{D2AB3FF4-35B8-4C82-9ACB-0813A3571B27}" dt="2022-01-04T14:58:45.917" v="2441"/>
        <pc:sldMkLst>
          <pc:docMk/>
          <pc:sldMk cId="1686765739" sldId="296"/>
        </pc:sldMkLst>
        <pc:spChg chg="mod">
          <ac:chgData name="Øyvind Kvello" userId="37c906c2f790b327" providerId="LiveId" clId="{D2AB3FF4-35B8-4C82-9ACB-0813A3571B27}" dt="2022-01-04T14:58:45.917" v="2441"/>
          <ac:spMkLst>
            <pc:docMk/>
            <pc:sldMk cId="1686765739" sldId="296"/>
            <ac:spMk id="2" creationId="{7F44AF0D-9306-4C35-8585-5B9ACCCAE358}"/>
          </ac:spMkLst>
        </pc:spChg>
        <pc:spChg chg="mod">
          <ac:chgData name="Øyvind Kvello" userId="37c906c2f790b327" providerId="LiveId" clId="{D2AB3FF4-35B8-4C82-9ACB-0813A3571B27}" dt="2022-01-04T14:44:05.182" v="2024" actId="27636"/>
          <ac:spMkLst>
            <pc:docMk/>
            <pc:sldMk cId="1686765739" sldId="296"/>
            <ac:spMk id="3" creationId="{004170CC-7D19-445B-BFBD-862BEDC08F0A}"/>
          </ac:spMkLst>
        </pc:spChg>
      </pc:sldChg>
      <pc:sldChg chg="modSp mod">
        <pc:chgData name="Øyvind Kvello" userId="37c906c2f790b327" providerId="LiveId" clId="{D2AB3FF4-35B8-4C82-9ACB-0813A3571B27}" dt="2022-01-04T14:58:49.867" v="2442"/>
        <pc:sldMkLst>
          <pc:docMk/>
          <pc:sldMk cId="3983519873" sldId="297"/>
        </pc:sldMkLst>
        <pc:spChg chg="mod">
          <ac:chgData name="Øyvind Kvello" userId="37c906c2f790b327" providerId="LiveId" clId="{D2AB3FF4-35B8-4C82-9ACB-0813A3571B27}" dt="2022-01-04T14:58:49.867" v="2442"/>
          <ac:spMkLst>
            <pc:docMk/>
            <pc:sldMk cId="3983519873" sldId="297"/>
            <ac:spMk id="2" creationId="{8E8A6068-8892-4773-8854-8E15F865B647}"/>
          </ac:spMkLst>
        </pc:spChg>
        <pc:spChg chg="mod">
          <ac:chgData name="Øyvind Kvello" userId="37c906c2f790b327" providerId="LiveId" clId="{D2AB3FF4-35B8-4C82-9ACB-0813A3571B27}" dt="2022-01-04T14:44:28.458" v="2029" actId="207"/>
          <ac:spMkLst>
            <pc:docMk/>
            <pc:sldMk cId="3983519873" sldId="297"/>
            <ac:spMk id="3" creationId="{C16BD8F2-DC1F-4D93-9501-B07ECFED5F94}"/>
          </ac:spMkLst>
        </pc:spChg>
      </pc:sldChg>
      <pc:sldChg chg="modSp mod">
        <pc:chgData name="Øyvind Kvello" userId="37c906c2f790b327" providerId="LiveId" clId="{D2AB3FF4-35B8-4C82-9ACB-0813A3571B27}" dt="2022-01-04T14:58:52.770" v="2443"/>
        <pc:sldMkLst>
          <pc:docMk/>
          <pc:sldMk cId="2454926845" sldId="298"/>
        </pc:sldMkLst>
        <pc:spChg chg="mod">
          <ac:chgData name="Øyvind Kvello" userId="37c906c2f790b327" providerId="LiveId" clId="{D2AB3FF4-35B8-4C82-9ACB-0813A3571B27}" dt="2022-01-04T14:58:52.770" v="2443"/>
          <ac:spMkLst>
            <pc:docMk/>
            <pc:sldMk cId="2454926845" sldId="298"/>
            <ac:spMk id="2" creationId="{59E4B9B7-2D4C-4C4D-84EF-7F11AD46C072}"/>
          </ac:spMkLst>
        </pc:spChg>
        <pc:spChg chg="mod">
          <ac:chgData name="Øyvind Kvello" userId="37c906c2f790b327" providerId="LiveId" clId="{D2AB3FF4-35B8-4C82-9ACB-0813A3571B27}" dt="2022-01-04T14:44:34.732" v="2031" actId="27636"/>
          <ac:spMkLst>
            <pc:docMk/>
            <pc:sldMk cId="2454926845" sldId="298"/>
            <ac:spMk id="3" creationId="{077B078D-1905-43A3-BA63-4D877442293C}"/>
          </ac:spMkLst>
        </pc:spChg>
      </pc:sldChg>
      <pc:sldChg chg="modSp mod">
        <pc:chgData name="Øyvind Kvello" userId="37c906c2f790b327" providerId="LiveId" clId="{D2AB3FF4-35B8-4C82-9ACB-0813A3571B27}" dt="2022-01-04T14:58:55.918" v="2444"/>
        <pc:sldMkLst>
          <pc:docMk/>
          <pc:sldMk cId="116004149" sldId="299"/>
        </pc:sldMkLst>
        <pc:spChg chg="mod">
          <ac:chgData name="Øyvind Kvello" userId="37c906c2f790b327" providerId="LiveId" clId="{D2AB3FF4-35B8-4C82-9ACB-0813A3571B27}" dt="2022-01-04T14:58:55.918" v="2444"/>
          <ac:spMkLst>
            <pc:docMk/>
            <pc:sldMk cId="116004149" sldId="299"/>
            <ac:spMk id="2" creationId="{3F219295-7C18-4CB0-A957-AF38C5512CA7}"/>
          </ac:spMkLst>
        </pc:spChg>
        <pc:spChg chg="mod">
          <ac:chgData name="Øyvind Kvello" userId="37c906c2f790b327" providerId="LiveId" clId="{D2AB3FF4-35B8-4C82-9ACB-0813A3571B27}" dt="2022-01-04T14:44:49.037" v="2034" actId="207"/>
          <ac:spMkLst>
            <pc:docMk/>
            <pc:sldMk cId="116004149" sldId="299"/>
            <ac:spMk id="3" creationId="{2DE17FB4-FEB2-4F41-A0A0-ACB43E7B39D1}"/>
          </ac:spMkLst>
        </pc:spChg>
      </pc:sldChg>
      <pc:sldChg chg="modSp mod">
        <pc:chgData name="Øyvind Kvello" userId="37c906c2f790b327" providerId="LiveId" clId="{D2AB3FF4-35B8-4C82-9ACB-0813A3571B27}" dt="2022-01-04T14:59:01.954" v="2445"/>
        <pc:sldMkLst>
          <pc:docMk/>
          <pc:sldMk cId="3797717828" sldId="300"/>
        </pc:sldMkLst>
        <pc:spChg chg="mod">
          <ac:chgData name="Øyvind Kvello" userId="37c906c2f790b327" providerId="LiveId" clId="{D2AB3FF4-35B8-4C82-9ACB-0813A3571B27}" dt="2022-01-04T14:59:01.954" v="2445"/>
          <ac:spMkLst>
            <pc:docMk/>
            <pc:sldMk cId="3797717828" sldId="300"/>
            <ac:spMk id="2" creationId="{7B3B0955-B986-40B0-84F5-71FC2E4E7FDD}"/>
          </ac:spMkLst>
        </pc:spChg>
        <pc:spChg chg="mod">
          <ac:chgData name="Øyvind Kvello" userId="37c906c2f790b327" providerId="LiveId" clId="{D2AB3FF4-35B8-4C82-9ACB-0813A3571B27}" dt="2022-01-04T14:45:04.525" v="2037" actId="207"/>
          <ac:spMkLst>
            <pc:docMk/>
            <pc:sldMk cId="3797717828" sldId="300"/>
            <ac:spMk id="3" creationId="{194AE312-2F4A-405E-A9AA-6E87A38EFE53}"/>
          </ac:spMkLst>
        </pc:spChg>
      </pc:sldChg>
      <pc:sldChg chg="modSp mod">
        <pc:chgData name="Øyvind Kvello" userId="37c906c2f790b327" providerId="LiveId" clId="{D2AB3FF4-35B8-4C82-9ACB-0813A3571B27}" dt="2022-01-04T14:59:04.394" v="2446"/>
        <pc:sldMkLst>
          <pc:docMk/>
          <pc:sldMk cId="276980752" sldId="301"/>
        </pc:sldMkLst>
        <pc:spChg chg="mod">
          <ac:chgData name="Øyvind Kvello" userId="37c906c2f790b327" providerId="LiveId" clId="{D2AB3FF4-35B8-4C82-9ACB-0813A3571B27}" dt="2022-01-04T14:59:04.394" v="2446"/>
          <ac:spMkLst>
            <pc:docMk/>
            <pc:sldMk cId="276980752" sldId="301"/>
            <ac:spMk id="2" creationId="{5B3CF117-C7E7-4417-A3AE-4BCC25EF5C89}"/>
          </ac:spMkLst>
        </pc:spChg>
        <pc:spChg chg="mod">
          <ac:chgData name="Øyvind Kvello" userId="37c906c2f790b327" providerId="LiveId" clId="{D2AB3FF4-35B8-4C82-9ACB-0813A3571B27}" dt="2022-01-04T14:45:20.602" v="2042" actId="27636"/>
          <ac:spMkLst>
            <pc:docMk/>
            <pc:sldMk cId="276980752" sldId="301"/>
            <ac:spMk id="3" creationId="{9B67D2C1-5495-4656-8922-E59381CD1692}"/>
          </ac:spMkLst>
        </pc:spChg>
      </pc:sldChg>
      <pc:sldChg chg="modSp mod">
        <pc:chgData name="Øyvind Kvello" userId="37c906c2f790b327" providerId="LiveId" clId="{D2AB3FF4-35B8-4C82-9ACB-0813A3571B27}" dt="2022-01-04T14:59:07.480" v="2447"/>
        <pc:sldMkLst>
          <pc:docMk/>
          <pc:sldMk cId="360323167" sldId="302"/>
        </pc:sldMkLst>
        <pc:spChg chg="mod">
          <ac:chgData name="Øyvind Kvello" userId="37c906c2f790b327" providerId="LiveId" clId="{D2AB3FF4-35B8-4C82-9ACB-0813A3571B27}" dt="2022-01-04T14:59:07.480" v="2447"/>
          <ac:spMkLst>
            <pc:docMk/>
            <pc:sldMk cId="360323167" sldId="302"/>
            <ac:spMk id="2" creationId="{2FC01479-7209-421F-B7BD-882D5F2E1FBB}"/>
          </ac:spMkLst>
        </pc:spChg>
        <pc:spChg chg="mod">
          <ac:chgData name="Øyvind Kvello" userId="37c906c2f790b327" providerId="LiveId" clId="{D2AB3FF4-35B8-4C82-9ACB-0813A3571B27}" dt="2022-01-04T14:45:29.619" v="2043" actId="207"/>
          <ac:spMkLst>
            <pc:docMk/>
            <pc:sldMk cId="360323167" sldId="302"/>
            <ac:spMk id="3" creationId="{9388207C-07D2-445D-B115-0D0A1EA35F0D}"/>
          </ac:spMkLst>
        </pc:spChg>
      </pc:sldChg>
      <pc:sldChg chg="modSp mod">
        <pc:chgData name="Øyvind Kvello" userId="37c906c2f790b327" providerId="LiveId" clId="{D2AB3FF4-35B8-4C82-9ACB-0813A3571B27}" dt="2022-01-04T14:59:10.234" v="2448"/>
        <pc:sldMkLst>
          <pc:docMk/>
          <pc:sldMk cId="1100748612" sldId="303"/>
        </pc:sldMkLst>
        <pc:spChg chg="mod">
          <ac:chgData name="Øyvind Kvello" userId="37c906c2f790b327" providerId="LiveId" clId="{D2AB3FF4-35B8-4C82-9ACB-0813A3571B27}" dt="2022-01-04T14:59:10.234" v="2448"/>
          <ac:spMkLst>
            <pc:docMk/>
            <pc:sldMk cId="1100748612" sldId="303"/>
            <ac:spMk id="2" creationId="{B49744EC-98AC-4EAB-81D8-A7B54695C8D1}"/>
          </ac:spMkLst>
        </pc:spChg>
        <pc:spChg chg="mod">
          <ac:chgData name="Øyvind Kvello" userId="37c906c2f790b327" providerId="LiveId" clId="{D2AB3FF4-35B8-4C82-9ACB-0813A3571B27}" dt="2022-01-04T14:45:38.960" v="2045" actId="207"/>
          <ac:spMkLst>
            <pc:docMk/>
            <pc:sldMk cId="1100748612" sldId="303"/>
            <ac:spMk id="3" creationId="{20275EAB-DF35-4A65-92CE-EE068C93FF98}"/>
          </ac:spMkLst>
        </pc:spChg>
      </pc:sldChg>
      <pc:sldChg chg="modSp mod">
        <pc:chgData name="Øyvind Kvello" userId="37c906c2f790b327" providerId="LiveId" clId="{D2AB3FF4-35B8-4C82-9ACB-0813A3571B27}" dt="2022-01-04T14:59:14.858" v="2449"/>
        <pc:sldMkLst>
          <pc:docMk/>
          <pc:sldMk cId="4039566205" sldId="304"/>
        </pc:sldMkLst>
        <pc:spChg chg="mod">
          <ac:chgData name="Øyvind Kvello" userId="37c906c2f790b327" providerId="LiveId" clId="{D2AB3FF4-35B8-4C82-9ACB-0813A3571B27}" dt="2022-01-04T14:59:14.858" v="2449"/>
          <ac:spMkLst>
            <pc:docMk/>
            <pc:sldMk cId="4039566205" sldId="304"/>
            <ac:spMk id="2" creationId="{3D9F60B1-1EAE-4255-84B2-E72405A6D825}"/>
          </ac:spMkLst>
        </pc:spChg>
        <pc:spChg chg="mod">
          <ac:chgData name="Øyvind Kvello" userId="37c906c2f790b327" providerId="LiveId" clId="{D2AB3FF4-35B8-4C82-9ACB-0813A3571B27}" dt="2022-01-04T14:46:08.703" v="2049" actId="20577"/>
          <ac:spMkLst>
            <pc:docMk/>
            <pc:sldMk cId="4039566205" sldId="304"/>
            <ac:spMk id="3" creationId="{ADF0CC88-BCF2-41D6-8F43-DC8045B039ED}"/>
          </ac:spMkLst>
        </pc:spChg>
      </pc:sldChg>
      <pc:sldChg chg="modSp mod">
        <pc:chgData name="Øyvind Kvello" userId="37c906c2f790b327" providerId="LiveId" clId="{D2AB3FF4-35B8-4C82-9ACB-0813A3571B27}" dt="2022-01-04T14:59:18.575" v="2450"/>
        <pc:sldMkLst>
          <pc:docMk/>
          <pc:sldMk cId="4161786161" sldId="305"/>
        </pc:sldMkLst>
        <pc:spChg chg="mod">
          <ac:chgData name="Øyvind Kvello" userId="37c906c2f790b327" providerId="LiveId" clId="{D2AB3FF4-35B8-4C82-9ACB-0813A3571B27}" dt="2022-01-04T14:59:18.575" v="2450"/>
          <ac:spMkLst>
            <pc:docMk/>
            <pc:sldMk cId="4161786161" sldId="305"/>
            <ac:spMk id="2" creationId="{BC3E936E-DB30-4CC5-A9AC-0619234BF5DF}"/>
          </ac:spMkLst>
        </pc:spChg>
        <pc:spChg chg="mod">
          <ac:chgData name="Øyvind Kvello" userId="37c906c2f790b327" providerId="LiveId" clId="{D2AB3FF4-35B8-4C82-9ACB-0813A3571B27}" dt="2022-01-04T14:45:51.678" v="2047" actId="207"/>
          <ac:spMkLst>
            <pc:docMk/>
            <pc:sldMk cId="4161786161" sldId="305"/>
            <ac:spMk id="3" creationId="{5CA5620B-C87F-40AF-AB66-848816D02060}"/>
          </ac:spMkLst>
        </pc:spChg>
      </pc:sldChg>
      <pc:sldChg chg="modSp mod">
        <pc:chgData name="Øyvind Kvello" userId="37c906c2f790b327" providerId="LiveId" clId="{D2AB3FF4-35B8-4C82-9ACB-0813A3571B27}" dt="2022-01-04T14:40:58.800" v="1983" actId="20577"/>
        <pc:sldMkLst>
          <pc:docMk/>
          <pc:sldMk cId="2582592513" sldId="306"/>
        </pc:sldMkLst>
        <pc:spChg chg="mod">
          <ac:chgData name="Øyvind Kvello" userId="37c906c2f790b327" providerId="LiveId" clId="{D2AB3FF4-35B8-4C82-9ACB-0813A3571B27}" dt="2022-01-04T14:40:58.800" v="1983" actId="20577"/>
          <ac:spMkLst>
            <pc:docMk/>
            <pc:sldMk cId="2582592513" sldId="306"/>
            <ac:spMk id="3" creationId="{D6DDD0C8-8E74-4549-AD67-8A50849255A0}"/>
          </ac:spMkLst>
        </pc:spChg>
      </pc:sldChg>
      <pc:sldChg chg="modSp mod">
        <pc:chgData name="Øyvind Kvello" userId="37c906c2f790b327" providerId="LiveId" clId="{D2AB3FF4-35B8-4C82-9ACB-0813A3571B27}" dt="2022-01-04T14:54:25.894" v="2148" actId="20577"/>
        <pc:sldMkLst>
          <pc:docMk/>
          <pc:sldMk cId="1193509342" sldId="307"/>
        </pc:sldMkLst>
        <pc:spChg chg="mod">
          <ac:chgData name="Øyvind Kvello" userId="37c906c2f790b327" providerId="LiveId" clId="{D2AB3FF4-35B8-4C82-9ACB-0813A3571B27}" dt="2022-01-04T14:54:25.894" v="2148" actId="20577"/>
          <ac:spMkLst>
            <pc:docMk/>
            <pc:sldMk cId="1193509342" sldId="307"/>
            <ac:spMk id="3" creationId="{3EEC8BF7-38D5-495F-B76A-332C6D957CFA}"/>
          </ac:spMkLst>
        </pc:spChg>
      </pc:sldChg>
      <pc:sldChg chg="modSp new mod">
        <pc:chgData name="Øyvind Kvello" userId="37c906c2f790b327" providerId="LiveId" clId="{D2AB3FF4-35B8-4C82-9ACB-0813A3571B27}" dt="2022-01-04T14:54:39.783" v="2161" actId="20577"/>
        <pc:sldMkLst>
          <pc:docMk/>
          <pc:sldMk cId="1869557599" sldId="308"/>
        </pc:sldMkLst>
        <pc:spChg chg="mod">
          <ac:chgData name="Øyvind Kvello" userId="37c906c2f790b327" providerId="LiveId" clId="{D2AB3FF4-35B8-4C82-9ACB-0813A3571B27}" dt="2022-01-04T14:54:39.783" v="2161" actId="20577"/>
          <ac:spMkLst>
            <pc:docMk/>
            <pc:sldMk cId="1869557599" sldId="308"/>
            <ac:spMk id="2" creationId="{84127148-4FEB-4D65-8C3D-E4AB58B2C8F1}"/>
          </ac:spMkLst>
        </pc:spChg>
        <pc:spChg chg="mod">
          <ac:chgData name="Øyvind Kvello" userId="37c906c2f790b327" providerId="LiveId" clId="{D2AB3FF4-35B8-4C82-9ACB-0813A3571B27}" dt="2022-01-04T13:40:18.293" v="233" actId="27636"/>
          <ac:spMkLst>
            <pc:docMk/>
            <pc:sldMk cId="1869557599" sldId="308"/>
            <ac:spMk id="3" creationId="{F489BDC5-F533-4C8E-9935-7ABB8BD0F69B}"/>
          </ac:spMkLst>
        </pc:spChg>
      </pc:sldChg>
      <pc:sldChg chg="modSp new mod">
        <pc:chgData name="Øyvind Kvello" userId="37c906c2f790b327" providerId="LiveId" clId="{D2AB3FF4-35B8-4C82-9ACB-0813A3571B27}" dt="2022-01-04T13:44:26.791" v="336" actId="108"/>
        <pc:sldMkLst>
          <pc:docMk/>
          <pc:sldMk cId="3414456544" sldId="309"/>
        </pc:sldMkLst>
        <pc:spChg chg="mod">
          <ac:chgData name="Øyvind Kvello" userId="37c906c2f790b327" providerId="LiveId" clId="{D2AB3FF4-35B8-4C82-9ACB-0813A3571B27}" dt="2022-01-04T13:42:08.652" v="252" actId="20577"/>
          <ac:spMkLst>
            <pc:docMk/>
            <pc:sldMk cId="3414456544" sldId="309"/>
            <ac:spMk id="2" creationId="{B0FD845C-BCBC-4DF4-BBCD-E9A5D3B58AC5}"/>
          </ac:spMkLst>
        </pc:spChg>
        <pc:spChg chg="mod">
          <ac:chgData name="Øyvind Kvello" userId="37c906c2f790b327" providerId="LiveId" clId="{D2AB3FF4-35B8-4C82-9ACB-0813A3571B27}" dt="2022-01-04T13:44:26.791" v="336" actId="108"/>
          <ac:spMkLst>
            <pc:docMk/>
            <pc:sldMk cId="3414456544" sldId="309"/>
            <ac:spMk id="3" creationId="{AA06E5A3-8231-4E6B-AF67-B2B37DE91977}"/>
          </ac:spMkLst>
        </pc:spChg>
      </pc:sldChg>
      <pc:sldChg chg="modSp new mod">
        <pc:chgData name="Øyvind Kvello" userId="37c906c2f790b327" providerId="LiveId" clId="{D2AB3FF4-35B8-4C82-9ACB-0813A3571B27}" dt="2022-01-04T14:54:50.621" v="2163"/>
        <pc:sldMkLst>
          <pc:docMk/>
          <pc:sldMk cId="1776834872" sldId="310"/>
        </pc:sldMkLst>
        <pc:spChg chg="mod">
          <ac:chgData name="Øyvind Kvello" userId="37c906c2f790b327" providerId="LiveId" clId="{D2AB3FF4-35B8-4C82-9ACB-0813A3571B27}" dt="2022-01-04T14:54:50.621" v="2163"/>
          <ac:spMkLst>
            <pc:docMk/>
            <pc:sldMk cId="1776834872" sldId="310"/>
            <ac:spMk id="2" creationId="{E2D34AFC-6776-46E4-9015-F31A274847F8}"/>
          </ac:spMkLst>
        </pc:spChg>
        <pc:spChg chg="mod">
          <ac:chgData name="Øyvind Kvello" userId="37c906c2f790b327" providerId="LiveId" clId="{D2AB3FF4-35B8-4C82-9ACB-0813A3571B27}" dt="2022-01-04T14:47:39.952" v="2059" actId="27636"/>
          <ac:spMkLst>
            <pc:docMk/>
            <pc:sldMk cId="1776834872" sldId="310"/>
            <ac:spMk id="3" creationId="{8A25721D-8856-4033-A3CB-C2AA1CDD9217}"/>
          </ac:spMkLst>
        </pc:spChg>
      </pc:sldChg>
      <pc:sldChg chg="modSp new mod">
        <pc:chgData name="Øyvind Kvello" userId="37c906c2f790b327" providerId="LiveId" clId="{D2AB3FF4-35B8-4C82-9ACB-0813A3571B27}" dt="2022-01-04T14:55:01.414" v="2166"/>
        <pc:sldMkLst>
          <pc:docMk/>
          <pc:sldMk cId="333686812" sldId="311"/>
        </pc:sldMkLst>
        <pc:spChg chg="mod">
          <ac:chgData name="Øyvind Kvello" userId="37c906c2f790b327" providerId="LiveId" clId="{D2AB3FF4-35B8-4C82-9ACB-0813A3571B27}" dt="2022-01-04T14:55:01.414" v="2166"/>
          <ac:spMkLst>
            <pc:docMk/>
            <pc:sldMk cId="333686812" sldId="311"/>
            <ac:spMk id="2" creationId="{F9762060-C232-4098-9AC8-DC6E9402BAD8}"/>
          </ac:spMkLst>
        </pc:spChg>
        <pc:spChg chg="mod">
          <ac:chgData name="Øyvind Kvello" userId="37c906c2f790b327" providerId="LiveId" clId="{D2AB3FF4-35B8-4C82-9ACB-0813A3571B27}" dt="2022-01-04T13:50:56.154" v="528" actId="27636"/>
          <ac:spMkLst>
            <pc:docMk/>
            <pc:sldMk cId="333686812" sldId="311"/>
            <ac:spMk id="3" creationId="{C7F1D69B-99B3-4333-AC53-A6708719AE6C}"/>
          </ac:spMkLst>
        </pc:spChg>
      </pc:sldChg>
      <pc:sldChg chg="modSp new mod">
        <pc:chgData name="Øyvind Kvello" userId="37c906c2f790b327" providerId="LiveId" clId="{D2AB3FF4-35B8-4C82-9ACB-0813A3571B27}" dt="2022-01-04T14:55:10.762" v="2169"/>
        <pc:sldMkLst>
          <pc:docMk/>
          <pc:sldMk cId="470309442" sldId="312"/>
        </pc:sldMkLst>
        <pc:spChg chg="mod">
          <ac:chgData name="Øyvind Kvello" userId="37c906c2f790b327" providerId="LiveId" clId="{D2AB3FF4-35B8-4C82-9ACB-0813A3571B27}" dt="2022-01-04T14:55:10.762" v="2169"/>
          <ac:spMkLst>
            <pc:docMk/>
            <pc:sldMk cId="470309442" sldId="312"/>
            <ac:spMk id="2" creationId="{ED6AA0DA-9379-471C-906F-B0323C88290F}"/>
          </ac:spMkLst>
        </pc:spChg>
        <pc:spChg chg="mod">
          <ac:chgData name="Øyvind Kvello" userId="37c906c2f790b327" providerId="LiveId" clId="{D2AB3FF4-35B8-4C82-9ACB-0813A3571B27}" dt="2022-01-04T13:59:53.174" v="747" actId="20577"/>
          <ac:spMkLst>
            <pc:docMk/>
            <pc:sldMk cId="470309442" sldId="312"/>
            <ac:spMk id="3" creationId="{C9416F25-2E33-41BA-B3D9-EB92876EFEB6}"/>
          </ac:spMkLst>
        </pc:spChg>
      </pc:sldChg>
      <pc:sldChg chg="addSp delSp modSp new mod modClrScheme chgLayout">
        <pc:chgData name="Øyvind Kvello" userId="37c906c2f790b327" providerId="LiveId" clId="{D2AB3FF4-35B8-4C82-9ACB-0813A3571B27}" dt="2022-01-04T14:08:01.242" v="940" actId="255"/>
        <pc:sldMkLst>
          <pc:docMk/>
          <pc:sldMk cId="2379483944" sldId="313"/>
        </pc:sldMkLst>
        <pc:spChg chg="del">
          <ac:chgData name="Øyvind Kvello" userId="37c906c2f790b327" providerId="LiveId" clId="{D2AB3FF4-35B8-4C82-9ACB-0813A3571B27}" dt="2022-01-04T14:03:25.094" v="824" actId="700"/>
          <ac:spMkLst>
            <pc:docMk/>
            <pc:sldMk cId="2379483944" sldId="313"/>
            <ac:spMk id="2" creationId="{9ED23125-5C01-4638-88E1-1C606E925AE9}"/>
          </ac:spMkLst>
        </pc:spChg>
        <pc:spChg chg="del">
          <ac:chgData name="Øyvind Kvello" userId="37c906c2f790b327" providerId="LiveId" clId="{D2AB3FF4-35B8-4C82-9ACB-0813A3571B27}" dt="2022-01-04T10:52:37.619" v="92" actId="3680"/>
          <ac:spMkLst>
            <pc:docMk/>
            <pc:sldMk cId="2379483944" sldId="313"/>
            <ac:spMk id="3" creationId="{1733EE43-309F-4421-8D09-43A49DC07D02}"/>
          </ac:spMkLst>
        </pc:spChg>
        <pc:spChg chg="mod ord">
          <ac:chgData name="Øyvind Kvello" userId="37c906c2f790b327" providerId="LiveId" clId="{D2AB3FF4-35B8-4C82-9ACB-0813A3571B27}" dt="2022-01-04T14:03:25.094" v="824" actId="700"/>
          <ac:spMkLst>
            <pc:docMk/>
            <pc:sldMk cId="2379483944" sldId="313"/>
            <ac:spMk id="4" creationId="{9076AE8E-727B-43C9-A209-D83C81B8E0B1}"/>
          </ac:spMkLst>
        </pc:spChg>
        <pc:spChg chg="mod ord">
          <ac:chgData name="Øyvind Kvello" userId="37c906c2f790b327" providerId="LiveId" clId="{D2AB3FF4-35B8-4C82-9ACB-0813A3571B27}" dt="2022-01-04T14:03:25.094" v="824" actId="700"/>
          <ac:spMkLst>
            <pc:docMk/>
            <pc:sldMk cId="2379483944" sldId="313"/>
            <ac:spMk id="5" creationId="{C0F5742C-37CC-411C-8A83-ACA75BE627A9}"/>
          </ac:spMkLst>
        </pc:spChg>
        <pc:graphicFrameChg chg="add mod ord modGraphic">
          <ac:chgData name="Øyvind Kvello" userId="37c906c2f790b327" providerId="LiveId" clId="{D2AB3FF4-35B8-4C82-9ACB-0813A3571B27}" dt="2022-01-04T14:08:01.242" v="940" actId="255"/>
          <ac:graphicFrameMkLst>
            <pc:docMk/>
            <pc:sldMk cId="2379483944" sldId="313"/>
            <ac:graphicFrameMk id="6" creationId="{495ED0B9-FAEB-475D-BBF5-089DC0E4E3A8}"/>
          </ac:graphicFrameMkLst>
        </pc:graphicFrameChg>
      </pc:sldChg>
      <pc:sldChg chg="modSp new mod">
        <pc:chgData name="Øyvind Kvello" userId="37c906c2f790b327" providerId="LiveId" clId="{D2AB3FF4-35B8-4C82-9ACB-0813A3571B27}" dt="2022-01-04T14:55:32.323" v="2175"/>
        <pc:sldMkLst>
          <pc:docMk/>
          <pc:sldMk cId="844001278" sldId="314"/>
        </pc:sldMkLst>
        <pc:spChg chg="mod">
          <ac:chgData name="Øyvind Kvello" userId="37c906c2f790b327" providerId="LiveId" clId="{D2AB3FF4-35B8-4C82-9ACB-0813A3571B27}" dt="2022-01-04T14:55:32.323" v="2175"/>
          <ac:spMkLst>
            <pc:docMk/>
            <pc:sldMk cId="844001278" sldId="314"/>
            <ac:spMk id="2" creationId="{ACFC854F-2DEA-4FDD-97EE-9F99224565DD}"/>
          </ac:spMkLst>
        </pc:spChg>
        <pc:spChg chg="mod">
          <ac:chgData name="Øyvind Kvello" userId="37c906c2f790b327" providerId="LiveId" clId="{D2AB3FF4-35B8-4C82-9ACB-0813A3571B27}" dt="2022-01-04T14:50:41.874" v="2077" actId="255"/>
          <ac:spMkLst>
            <pc:docMk/>
            <pc:sldMk cId="844001278" sldId="314"/>
            <ac:spMk id="3" creationId="{F5EC39F8-230B-4ACE-B0DC-EB80E3D814C6}"/>
          </ac:spMkLst>
        </pc:spChg>
      </pc:sldChg>
      <pc:sldChg chg="modSp new mod">
        <pc:chgData name="Øyvind Kvello" userId="37c906c2f790b327" providerId="LiveId" clId="{D2AB3FF4-35B8-4C82-9ACB-0813A3571B27}" dt="2022-01-04T14:55:42.865" v="2178"/>
        <pc:sldMkLst>
          <pc:docMk/>
          <pc:sldMk cId="3621885449" sldId="315"/>
        </pc:sldMkLst>
        <pc:spChg chg="mod">
          <ac:chgData name="Øyvind Kvello" userId="37c906c2f790b327" providerId="LiveId" clId="{D2AB3FF4-35B8-4C82-9ACB-0813A3571B27}" dt="2022-01-04T14:55:42.865" v="2178"/>
          <ac:spMkLst>
            <pc:docMk/>
            <pc:sldMk cId="3621885449" sldId="315"/>
            <ac:spMk id="2" creationId="{155FBA12-6B4D-446B-BCB0-C39D7578D72C}"/>
          </ac:spMkLst>
        </pc:spChg>
        <pc:spChg chg="mod">
          <ac:chgData name="Øyvind Kvello" userId="37c906c2f790b327" providerId="LiveId" clId="{D2AB3FF4-35B8-4C82-9ACB-0813A3571B27}" dt="2022-01-04T14:51:22.243" v="2082" actId="15"/>
          <ac:spMkLst>
            <pc:docMk/>
            <pc:sldMk cId="3621885449" sldId="315"/>
            <ac:spMk id="3" creationId="{2A5BDB36-56FD-4642-ACA9-0327D773A49C}"/>
          </ac:spMkLst>
        </pc:spChg>
      </pc:sldChg>
      <pc:sldChg chg="modSp new mod">
        <pc:chgData name="Øyvind Kvello" userId="37c906c2f790b327" providerId="LiveId" clId="{D2AB3FF4-35B8-4C82-9ACB-0813A3571B27}" dt="2022-01-04T14:55:46.100" v="2179"/>
        <pc:sldMkLst>
          <pc:docMk/>
          <pc:sldMk cId="3254040435" sldId="316"/>
        </pc:sldMkLst>
        <pc:spChg chg="mod">
          <ac:chgData name="Øyvind Kvello" userId="37c906c2f790b327" providerId="LiveId" clId="{D2AB3FF4-35B8-4C82-9ACB-0813A3571B27}" dt="2022-01-04T14:55:46.100" v="2179"/>
          <ac:spMkLst>
            <pc:docMk/>
            <pc:sldMk cId="3254040435" sldId="316"/>
            <ac:spMk id="2" creationId="{E5E1038C-B763-4CD3-9DEE-4B9EEB054D39}"/>
          </ac:spMkLst>
        </pc:spChg>
        <pc:spChg chg="mod">
          <ac:chgData name="Øyvind Kvello" userId="37c906c2f790b327" providerId="LiveId" clId="{D2AB3FF4-35B8-4C82-9ACB-0813A3571B27}" dt="2022-01-04T14:51:32.867" v="2086" actId="15"/>
          <ac:spMkLst>
            <pc:docMk/>
            <pc:sldMk cId="3254040435" sldId="316"/>
            <ac:spMk id="3" creationId="{9E5048E3-47C1-41E7-A24C-BCA4B4B44651}"/>
          </ac:spMkLst>
        </pc:spChg>
      </pc:sldChg>
      <pc:sldChg chg="modSp new mod">
        <pc:chgData name="Øyvind Kvello" userId="37c906c2f790b327" providerId="LiveId" clId="{D2AB3FF4-35B8-4C82-9ACB-0813A3571B27}" dt="2022-01-04T14:51:51.660" v="2089" actId="108"/>
        <pc:sldMkLst>
          <pc:docMk/>
          <pc:sldMk cId="2911104600" sldId="317"/>
        </pc:sldMkLst>
        <pc:spChg chg="mod">
          <ac:chgData name="Øyvind Kvello" userId="37c906c2f790b327" providerId="LiveId" clId="{D2AB3FF4-35B8-4C82-9ACB-0813A3571B27}" dt="2022-01-04T10:56:47.574" v="158" actId="20577"/>
          <ac:spMkLst>
            <pc:docMk/>
            <pc:sldMk cId="2911104600" sldId="317"/>
            <ac:spMk id="2" creationId="{3CAC79BD-53C8-4EC6-9682-CF85DCC477E5}"/>
          </ac:spMkLst>
        </pc:spChg>
        <pc:spChg chg="mod">
          <ac:chgData name="Øyvind Kvello" userId="37c906c2f790b327" providerId="LiveId" clId="{D2AB3FF4-35B8-4C82-9ACB-0813A3571B27}" dt="2022-01-04T14:51:51.660" v="2089" actId="108"/>
          <ac:spMkLst>
            <pc:docMk/>
            <pc:sldMk cId="2911104600" sldId="317"/>
            <ac:spMk id="3" creationId="{81C90B17-213E-4544-AC3D-C9FDD26AACDE}"/>
          </ac:spMkLst>
        </pc:spChg>
      </pc:sldChg>
      <pc:sldChg chg="modSp new mod">
        <pc:chgData name="Øyvind Kvello" userId="37c906c2f790b327" providerId="LiveId" clId="{D2AB3FF4-35B8-4C82-9ACB-0813A3571B27}" dt="2022-01-04T14:55:26.155" v="2173"/>
        <pc:sldMkLst>
          <pc:docMk/>
          <pc:sldMk cId="4184709094" sldId="318"/>
        </pc:sldMkLst>
        <pc:spChg chg="mod">
          <ac:chgData name="Øyvind Kvello" userId="37c906c2f790b327" providerId="LiveId" clId="{D2AB3FF4-35B8-4C82-9ACB-0813A3571B27}" dt="2022-01-04T14:55:26.155" v="2173"/>
          <ac:spMkLst>
            <pc:docMk/>
            <pc:sldMk cId="4184709094" sldId="318"/>
            <ac:spMk id="2" creationId="{C72A797C-FC28-40D8-BA4D-B56DF7D6C3A0}"/>
          </ac:spMkLst>
        </pc:spChg>
        <pc:spChg chg="mod">
          <ac:chgData name="Øyvind Kvello" userId="37c906c2f790b327" providerId="LiveId" clId="{D2AB3FF4-35B8-4C82-9ACB-0813A3571B27}" dt="2022-01-04T14:50:11.986" v="2071" actId="15"/>
          <ac:spMkLst>
            <pc:docMk/>
            <pc:sldMk cId="4184709094" sldId="318"/>
            <ac:spMk id="3" creationId="{B8094C64-D2B0-4222-966B-174B994FAE88}"/>
          </ac:spMkLst>
        </pc:spChg>
      </pc:sldChg>
      <pc:sldChg chg="modSp new mod">
        <pc:chgData name="Øyvind Kvello" userId="37c906c2f790b327" providerId="LiveId" clId="{D2AB3FF4-35B8-4C82-9ACB-0813A3571B27}" dt="2022-01-04T14:54:48.254" v="2162"/>
        <pc:sldMkLst>
          <pc:docMk/>
          <pc:sldMk cId="2106802282" sldId="319"/>
        </pc:sldMkLst>
        <pc:spChg chg="mod">
          <ac:chgData name="Øyvind Kvello" userId="37c906c2f790b327" providerId="LiveId" clId="{D2AB3FF4-35B8-4C82-9ACB-0813A3571B27}" dt="2022-01-04T14:54:48.254" v="2162"/>
          <ac:spMkLst>
            <pc:docMk/>
            <pc:sldMk cId="2106802282" sldId="319"/>
            <ac:spMk id="2" creationId="{B1139A85-E686-4F08-9AF7-E300229D6E82}"/>
          </ac:spMkLst>
        </pc:spChg>
        <pc:spChg chg="mod">
          <ac:chgData name="Øyvind Kvello" userId="37c906c2f790b327" providerId="LiveId" clId="{D2AB3FF4-35B8-4C82-9ACB-0813A3571B27}" dt="2022-01-04T14:47:22.379" v="2054" actId="27636"/>
          <ac:spMkLst>
            <pc:docMk/>
            <pc:sldMk cId="2106802282" sldId="319"/>
            <ac:spMk id="3" creationId="{FB0E4936-A52D-4344-970A-477498E85EF7}"/>
          </ac:spMkLst>
        </pc:spChg>
      </pc:sldChg>
      <pc:sldChg chg="modSp new mod">
        <pc:chgData name="Øyvind Kvello" userId="37c906c2f790b327" providerId="LiveId" clId="{D2AB3FF4-35B8-4C82-9ACB-0813A3571B27}" dt="2022-01-04T14:54:53.526" v="2164"/>
        <pc:sldMkLst>
          <pc:docMk/>
          <pc:sldMk cId="3063114493" sldId="320"/>
        </pc:sldMkLst>
        <pc:spChg chg="mod">
          <ac:chgData name="Øyvind Kvello" userId="37c906c2f790b327" providerId="LiveId" clId="{D2AB3FF4-35B8-4C82-9ACB-0813A3571B27}" dt="2022-01-04T14:54:53.526" v="2164"/>
          <ac:spMkLst>
            <pc:docMk/>
            <pc:sldMk cId="3063114493" sldId="320"/>
            <ac:spMk id="2" creationId="{242E98D4-3D2A-4DA7-8887-6D428E669A24}"/>
          </ac:spMkLst>
        </pc:spChg>
        <pc:spChg chg="mod">
          <ac:chgData name="Øyvind Kvello" userId="37c906c2f790b327" providerId="LiveId" clId="{D2AB3FF4-35B8-4C82-9ACB-0813A3571B27}" dt="2022-01-04T14:47:49.731" v="2060" actId="255"/>
          <ac:spMkLst>
            <pc:docMk/>
            <pc:sldMk cId="3063114493" sldId="320"/>
            <ac:spMk id="3" creationId="{F7CFFE05-CA61-4AA1-A212-5790BFA5D013}"/>
          </ac:spMkLst>
        </pc:spChg>
      </pc:sldChg>
      <pc:sldChg chg="modSp new mod">
        <pc:chgData name="Øyvind Kvello" userId="37c906c2f790b327" providerId="LiveId" clId="{D2AB3FF4-35B8-4C82-9ACB-0813A3571B27}" dt="2022-01-04T14:54:59.152" v="2165"/>
        <pc:sldMkLst>
          <pc:docMk/>
          <pc:sldMk cId="3115085087" sldId="321"/>
        </pc:sldMkLst>
        <pc:spChg chg="mod">
          <ac:chgData name="Øyvind Kvello" userId="37c906c2f790b327" providerId="LiveId" clId="{D2AB3FF4-35B8-4C82-9ACB-0813A3571B27}" dt="2022-01-04T14:54:59.152" v="2165"/>
          <ac:spMkLst>
            <pc:docMk/>
            <pc:sldMk cId="3115085087" sldId="321"/>
            <ac:spMk id="2" creationId="{3FB52B1D-FC9D-4705-9CB3-020E761F120F}"/>
          </ac:spMkLst>
        </pc:spChg>
        <pc:spChg chg="mod">
          <ac:chgData name="Øyvind Kvello" userId="37c906c2f790b327" providerId="LiveId" clId="{D2AB3FF4-35B8-4C82-9ACB-0813A3571B27}" dt="2022-01-04T13:49:12.170" v="470" actId="27636"/>
          <ac:spMkLst>
            <pc:docMk/>
            <pc:sldMk cId="3115085087" sldId="321"/>
            <ac:spMk id="3" creationId="{B4C4F37A-9918-405C-9D22-E8653846D425}"/>
          </ac:spMkLst>
        </pc:spChg>
      </pc:sldChg>
      <pc:sldChg chg="modSp new mod">
        <pc:chgData name="Øyvind Kvello" userId="37c906c2f790b327" providerId="LiveId" clId="{D2AB3FF4-35B8-4C82-9ACB-0813A3571B27}" dt="2022-01-04T14:55:04.113" v="2167"/>
        <pc:sldMkLst>
          <pc:docMk/>
          <pc:sldMk cId="3306878573" sldId="322"/>
        </pc:sldMkLst>
        <pc:spChg chg="mod">
          <ac:chgData name="Øyvind Kvello" userId="37c906c2f790b327" providerId="LiveId" clId="{D2AB3FF4-35B8-4C82-9ACB-0813A3571B27}" dt="2022-01-04T14:55:04.113" v="2167"/>
          <ac:spMkLst>
            <pc:docMk/>
            <pc:sldMk cId="3306878573" sldId="322"/>
            <ac:spMk id="2" creationId="{CCEBF089-6430-4836-B074-559B78D67067}"/>
          </ac:spMkLst>
        </pc:spChg>
        <pc:spChg chg="mod">
          <ac:chgData name="Øyvind Kvello" userId="37c906c2f790b327" providerId="LiveId" clId="{D2AB3FF4-35B8-4C82-9ACB-0813A3571B27}" dt="2022-01-04T14:48:13.406" v="2061" actId="255"/>
          <ac:spMkLst>
            <pc:docMk/>
            <pc:sldMk cId="3306878573" sldId="322"/>
            <ac:spMk id="3" creationId="{85ED86AE-4B8F-4459-AB01-B815BF141D2E}"/>
          </ac:spMkLst>
        </pc:spChg>
      </pc:sldChg>
      <pc:sldChg chg="modSp new mod">
        <pc:chgData name="Øyvind Kvello" userId="37c906c2f790b327" providerId="LiveId" clId="{D2AB3FF4-35B8-4C82-9ACB-0813A3571B27}" dt="2022-01-04T14:55:07.012" v="2168"/>
        <pc:sldMkLst>
          <pc:docMk/>
          <pc:sldMk cId="489050131" sldId="323"/>
        </pc:sldMkLst>
        <pc:spChg chg="mod">
          <ac:chgData name="Øyvind Kvello" userId="37c906c2f790b327" providerId="LiveId" clId="{D2AB3FF4-35B8-4C82-9ACB-0813A3571B27}" dt="2022-01-04T14:55:07.012" v="2168"/>
          <ac:spMkLst>
            <pc:docMk/>
            <pc:sldMk cId="489050131" sldId="323"/>
            <ac:spMk id="2" creationId="{22EA8E45-FF10-490A-89CE-0C1C302881C3}"/>
          </ac:spMkLst>
        </pc:spChg>
        <pc:spChg chg="mod">
          <ac:chgData name="Øyvind Kvello" userId="37c906c2f790b327" providerId="LiveId" clId="{D2AB3FF4-35B8-4C82-9ACB-0813A3571B27}" dt="2022-01-04T13:53:08.062" v="569" actId="27636"/>
          <ac:spMkLst>
            <pc:docMk/>
            <pc:sldMk cId="489050131" sldId="323"/>
            <ac:spMk id="3" creationId="{54BC5662-B4ED-4868-ABE7-107AEB7344A6}"/>
          </ac:spMkLst>
        </pc:spChg>
      </pc:sldChg>
      <pc:sldChg chg="modSp new mod">
        <pc:chgData name="Øyvind Kvello" userId="37c906c2f790b327" providerId="LiveId" clId="{D2AB3FF4-35B8-4C82-9ACB-0813A3571B27}" dt="2022-01-04T14:55:13.447" v="2170"/>
        <pc:sldMkLst>
          <pc:docMk/>
          <pc:sldMk cId="3230573541" sldId="324"/>
        </pc:sldMkLst>
        <pc:spChg chg="mod">
          <ac:chgData name="Øyvind Kvello" userId="37c906c2f790b327" providerId="LiveId" clId="{D2AB3FF4-35B8-4C82-9ACB-0813A3571B27}" dt="2022-01-04T14:55:13.447" v="2170"/>
          <ac:spMkLst>
            <pc:docMk/>
            <pc:sldMk cId="3230573541" sldId="324"/>
            <ac:spMk id="2" creationId="{2DF2C8C8-BE51-4F49-838E-67AADEEE81E2}"/>
          </ac:spMkLst>
        </pc:spChg>
        <pc:spChg chg="mod">
          <ac:chgData name="Øyvind Kvello" userId="37c906c2f790b327" providerId="LiveId" clId="{D2AB3FF4-35B8-4C82-9ACB-0813A3571B27}" dt="2022-01-04T14:02:08.478" v="805" actId="27636"/>
          <ac:spMkLst>
            <pc:docMk/>
            <pc:sldMk cId="3230573541" sldId="324"/>
            <ac:spMk id="3" creationId="{59CDD79F-5C1C-49F9-BBBD-C35A3EEAA52C}"/>
          </ac:spMkLst>
        </pc:spChg>
      </pc:sldChg>
      <pc:sldChg chg="modSp new mod">
        <pc:chgData name="Øyvind Kvello" userId="37c906c2f790b327" providerId="LiveId" clId="{D2AB3FF4-35B8-4C82-9ACB-0813A3571B27}" dt="2022-01-04T14:55:17" v="2171"/>
        <pc:sldMkLst>
          <pc:docMk/>
          <pc:sldMk cId="1370688045" sldId="325"/>
        </pc:sldMkLst>
        <pc:spChg chg="mod">
          <ac:chgData name="Øyvind Kvello" userId="37c906c2f790b327" providerId="LiveId" clId="{D2AB3FF4-35B8-4C82-9ACB-0813A3571B27}" dt="2022-01-04T14:55:17" v="2171"/>
          <ac:spMkLst>
            <pc:docMk/>
            <pc:sldMk cId="1370688045" sldId="325"/>
            <ac:spMk id="2" creationId="{7646B486-2D4B-4EBB-8142-765FD6FE9838}"/>
          </ac:spMkLst>
        </pc:spChg>
        <pc:spChg chg="mod">
          <ac:chgData name="Øyvind Kvello" userId="37c906c2f790b327" providerId="LiveId" clId="{D2AB3FF4-35B8-4C82-9ACB-0813A3571B27}" dt="2022-01-04T14:03:16.986" v="823" actId="27636"/>
          <ac:spMkLst>
            <pc:docMk/>
            <pc:sldMk cId="1370688045" sldId="325"/>
            <ac:spMk id="3" creationId="{5ADBF025-A92E-4E85-A53C-ABED35F4EF16}"/>
          </ac:spMkLst>
        </pc:spChg>
      </pc:sldChg>
      <pc:sldChg chg="modSp new mod">
        <pc:chgData name="Øyvind Kvello" userId="37c906c2f790b327" providerId="LiveId" clId="{D2AB3FF4-35B8-4C82-9ACB-0813A3571B27}" dt="2022-01-04T14:55:22.664" v="2172"/>
        <pc:sldMkLst>
          <pc:docMk/>
          <pc:sldMk cId="2710141296" sldId="326"/>
        </pc:sldMkLst>
        <pc:spChg chg="mod">
          <ac:chgData name="Øyvind Kvello" userId="37c906c2f790b327" providerId="LiveId" clId="{D2AB3FF4-35B8-4C82-9ACB-0813A3571B27}" dt="2022-01-04T14:55:22.664" v="2172"/>
          <ac:spMkLst>
            <pc:docMk/>
            <pc:sldMk cId="2710141296" sldId="326"/>
            <ac:spMk id="2" creationId="{200C4F19-8D12-42C8-B886-E90601738850}"/>
          </ac:spMkLst>
        </pc:spChg>
        <pc:spChg chg="mod">
          <ac:chgData name="Øyvind Kvello" userId="37c906c2f790b327" providerId="LiveId" clId="{D2AB3FF4-35B8-4C82-9ACB-0813A3571B27}" dt="2022-01-04T14:49:46.781" v="2068" actId="14100"/>
          <ac:spMkLst>
            <pc:docMk/>
            <pc:sldMk cId="2710141296" sldId="326"/>
            <ac:spMk id="3" creationId="{F495475C-706E-4817-B354-13F450F4161F}"/>
          </ac:spMkLst>
        </pc:spChg>
      </pc:sldChg>
      <pc:sldChg chg="modSp new mod">
        <pc:chgData name="Øyvind Kvello" userId="37c906c2f790b327" providerId="LiveId" clId="{D2AB3FF4-35B8-4C82-9ACB-0813A3571B27}" dt="2022-01-04T14:55:29.016" v="2174"/>
        <pc:sldMkLst>
          <pc:docMk/>
          <pc:sldMk cId="2598334495" sldId="327"/>
        </pc:sldMkLst>
        <pc:spChg chg="mod">
          <ac:chgData name="Øyvind Kvello" userId="37c906c2f790b327" providerId="LiveId" clId="{D2AB3FF4-35B8-4C82-9ACB-0813A3571B27}" dt="2022-01-04T14:55:29.016" v="2174"/>
          <ac:spMkLst>
            <pc:docMk/>
            <pc:sldMk cId="2598334495" sldId="327"/>
            <ac:spMk id="2" creationId="{E299FC51-5E23-48F1-B751-9DC35ECEE850}"/>
          </ac:spMkLst>
        </pc:spChg>
        <pc:spChg chg="mod">
          <ac:chgData name="Øyvind Kvello" userId="37c906c2f790b327" providerId="LiveId" clId="{D2AB3FF4-35B8-4C82-9ACB-0813A3571B27}" dt="2022-01-04T14:50:17.694" v="2075" actId="15"/>
          <ac:spMkLst>
            <pc:docMk/>
            <pc:sldMk cId="2598334495" sldId="327"/>
            <ac:spMk id="3" creationId="{1DC37FF6-DF7C-4663-A96F-CBF5EFD1CAD2}"/>
          </ac:spMkLst>
        </pc:spChg>
      </pc:sldChg>
      <pc:sldChg chg="modSp new mod">
        <pc:chgData name="Øyvind Kvello" userId="37c906c2f790b327" providerId="LiveId" clId="{D2AB3FF4-35B8-4C82-9ACB-0813A3571B27}" dt="2022-01-04T14:55:36.168" v="2176"/>
        <pc:sldMkLst>
          <pc:docMk/>
          <pc:sldMk cId="2146164642" sldId="328"/>
        </pc:sldMkLst>
        <pc:spChg chg="mod">
          <ac:chgData name="Øyvind Kvello" userId="37c906c2f790b327" providerId="LiveId" clId="{D2AB3FF4-35B8-4C82-9ACB-0813A3571B27}" dt="2022-01-04T14:55:36.168" v="2176"/>
          <ac:spMkLst>
            <pc:docMk/>
            <pc:sldMk cId="2146164642" sldId="328"/>
            <ac:spMk id="2" creationId="{747A040B-FCAD-44BB-BEAF-1876B7103944}"/>
          </ac:spMkLst>
        </pc:spChg>
        <pc:spChg chg="mod">
          <ac:chgData name="Øyvind Kvello" userId="37c906c2f790b327" providerId="LiveId" clId="{D2AB3FF4-35B8-4C82-9ACB-0813A3571B27}" dt="2022-01-04T14:17:42.422" v="1263" actId="948"/>
          <ac:spMkLst>
            <pc:docMk/>
            <pc:sldMk cId="2146164642" sldId="328"/>
            <ac:spMk id="3" creationId="{C687172A-D668-4F84-8137-B2A39AADB902}"/>
          </ac:spMkLst>
        </pc:spChg>
      </pc:sldChg>
      <pc:sldChg chg="modSp new mod">
        <pc:chgData name="Øyvind Kvello" userId="37c906c2f790b327" providerId="LiveId" clId="{D2AB3FF4-35B8-4C82-9ACB-0813A3571B27}" dt="2022-01-04T14:55:39.426" v="2177"/>
        <pc:sldMkLst>
          <pc:docMk/>
          <pc:sldMk cId="2988917593" sldId="329"/>
        </pc:sldMkLst>
        <pc:spChg chg="mod">
          <ac:chgData name="Øyvind Kvello" userId="37c906c2f790b327" providerId="LiveId" clId="{D2AB3FF4-35B8-4C82-9ACB-0813A3571B27}" dt="2022-01-04T14:55:39.426" v="2177"/>
          <ac:spMkLst>
            <pc:docMk/>
            <pc:sldMk cId="2988917593" sldId="329"/>
            <ac:spMk id="2" creationId="{7BD802A2-6E4D-4251-81E6-FDE5634ECEAC}"/>
          </ac:spMkLst>
        </pc:spChg>
        <pc:spChg chg="mod">
          <ac:chgData name="Øyvind Kvello" userId="37c906c2f790b327" providerId="LiveId" clId="{D2AB3FF4-35B8-4C82-9ACB-0813A3571B27}" dt="2022-01-04T14:19:15.259" v="1311" actId="27636"/>
          <ac:spMkLst>
            <pc:docMk/>
            <pc:sldMk cId="2988917593" sldId="329"/>
            <ac:spMk id="3" creationId="{4A67A013-B7E7-4ADB-A246-E81714E4844A}"/>
          </ac:spMkLst>
        </pc:spChg>
      </pc:sldChg>
      <pc:sldChg chg="modSp new mod">
        <pc:chgData name="Øyvind Kvello" userId="37c906c2f790b327" providerId="LiveId" clId="{D2AB3FF4-35B8-4C82-9ACB-0813A3571B27}" dt="2022-01-04T14:55:50.356" v="2180"/>
        <pc:sldMkLst>
          <pc:docMk/>
          <pc:sldMk cId="1746658820" sldId="330"/>
        </pc:sldMkLst>
        <pc:spChg chg="mod">
          <ac:chgData name="Øyvind Kvello" userId="37c906c2f790b327" providerId="LiveId" clId="{D2AB3FF4-35B8-4C82-9ACB-0813A3571B27}" dt="2022-01-04T14:55:50.356" v="2180"/>
          <ac:spMkLst>
            <pc:docMk/>
            <pc:sldMk cId="1746658820" sldId="330"/>
            <ac:spMk id="2" creationId="{DB3561AE-DA37-492D-8A54-841A6C09ECF6}"/>
          </ac:spMkLst>
        </pc:spChg>
        <pc:spChg chg="mod">
          <ac:chgData name="Øyvind Kvello" userId="37c906c2f790b327" providerId="LiveId" clId="{D2AB3FF4-35B8-4C82-9ACB-0813A3571B27}" dt="2022-01-04T14:26:30.711" v="1583" actId="255"/>
          <ac:spMkLst>
            <pc:docMk/>
            <pc:sldMk cId="1746658820" sldId="330"/>
            <ac:spMk id="3" creationId="{E6DAE194-07A3-4CB7-957A-FF498253E4E5}"/>
          </ac:spMkLst>
        </pc:spChg>
      </pc:sldChg>
      <pc:sldChg chg="modSp new mod">
        <pc:chgData name="Øyvind Kvello" userId="37c906c2f790b327" providerId="LiveId" clId="{D2AB3FF4-35B8-4C82-9ACB-0813A3571B27}" dt="2022-01-04T14:55:54.946" v="2181"/>
        <pc:sldMkLst>
          <pc:docMk/>
          <pc:sldMk cId="1170963515" sldId="331"/>
        </pc:sldMkLst>
        <pc:spChg chg="mod">
          <ac:chgData name="Øyvind Kvello" userId="37c906c2f790b327" providerId="LiveId" clId="{D2AB3FF4-35B8-4C82-9ACB-0813A3571B27}" dt="2022-01-04T14:55:54.946" v="2181"/>
          <ac:spMkLst>
            <pc:docMk/>
            <pc:sldMk cId="1170963515" sldId="331"/>
            <ac:spMk id="2" creationId="{DC93275E-7EB2-48EF-8BF6-A077DA11912A}"/>
          </ac:spMkLst>
        </pc:spChg>
        <pc:spChg chg="mod">
          <ac:chgData name="Øyvind Kvello" userId="37c906c2f790b327" providerId="LiveId" clId="{D2AB3FF4-35B8-4C82-9ACB-0813A3571B27}" dt="2022-01-04T14:53:28.109" v="2107" actId="108"/>
          <ac:spMkLst>
            <pc:docMk/>
            <pc:sldMk cId="1170963515" sldId="331"/>
            <ac:spMk id="3" creationId="{BA2E18C6-2CD4-44D7-8F28-C30D308CE8CC}"/>
          </ac:spMkLst>
        </pc:spChg>
      </pc:sldChg>
      <pc:sldChg chg="modSp new mod">
        <pc:chgData name="Øyvind Kvello" userId="37c906c2f790b327" providerId="LiveId" clId="{D2AB3FF4-35B8-4C82-9ACB-0813A3571B27}" dt="2022-01-04T14:55:59.388" v="2182"/>
        <pc:sldMkLst>
          <pc:docMk/>
          <pc:sldMk cId="908884691" sldId="332"/>
        </pc:sldMkLst>
        <pc:spChg chg="mod">
          <ac:chgData name="Øyvind Kvello" userId="37c906c2f790b327" providerId="LiveId" clId="{D2AB3FF4-35B8-4C82-9ACB-0813A3571B27}" dt="2022-01-04T14:55:59.388" v="2182"/>
          <ac:spMkLst>
            <pc:docMk/>
            <pc:sldMk cId="908884691" sldId="332"/>
            <ac:spMk id="2" creationId="{8E6EDFED-5083-49A9-8928-6E56552D7AC1}"/>
          </ac:spMkLst>
        </pc:spChg>
        <pc:spChg chg="mod">
          <ac:chgData name="Øyvind Kvello" userId="37c906c2f790b327" providerId="LiveId" clId="{D2AB3FF4-35B8-4C82-9ACB-0813A3571B27}" dt="2022-01-04T14:39:04.149" v="1859" actId="27636"/>
          <ac:spMkLst>
            <pc:docMk/>
            <pc:sldMk cId="908884691" sldId="332"/>
            <ac:spMk id="3" creationId="{BCDC80D0-ABD4-4BE6-8FB1-256D34697837}"/>
          </ac:spMkLst>
        </pc:spChg>
      </pc:sldChg>
      <pc:sldChg chg="modSp new mod">
        <pc:chgData name="Øyvind Kvello" userId="37c906c2f790b327" providerId="LiveId" clId="{D2AB3FF4-35B8-4C82-9ACB-0813A3571B27}" dt="2022-01-04T14:53:56.374" v="2120" actId="20577"/>
        <pc:sldMkLst>
          <pc:docMk/>
          <pc:sldMk cId="2780574352" sldId="333"/>
        </pc:sldMkLst>
        <pc:spChg chg="mod">
          <ac:chgData name="Øyvind Kvello" userId="37c906c2f790b327" providerId="LiveId" clId="{D2AB3FF4-35B8-4C82-9ACB-0813A3571B27}" dt="2022-01-04T14:53:56.374" v="2120" actId="20577"/>
          <ac:spMkLst>
            <pc:docMk/>
            <pc:sldMk cId="2780574352" sldId="333"/>
            <ac:spMk id="2" creationId="{ACC68F2D-99F9-49D4-88AF-DC7FCCCD83B8}"/>
          </ac:spMkLst>
        </pc:spChg>
        <pc:spChg chg="mod">
          <ac:chgData name="Øyvind Kvello" userId="37c906c2f790b327" providerId="LiveId" clId="{D2AB3FF4-35B8-4C82-9ACB-0813A3571B27}" dt="2022-01-04T14:40:26.864" v="1960" actId="255"/>
          <ac:spMkLst>
            <pc:docMk/>
            <pc:sldMk cId="2780574352" sldId="333"/>
            <ac:spMk id="3" creationId="{B1C56FEA-EC85-467A-89B8-E1E620097D38}"/>
          </ac:spMkLst>
        </pc:spChg>
      </pc:sldChg>
      <pc:sldChg chg="modSp new mod">
        <pc:chgData name="Øyvind Kvello" userId="37c906c2f790b327" providerId="LiveId" clId="{D2AB3FF4-35B8-4C82-9ACB-0813A3571B27}" dt="2022-01-04T14:56:02.765" v="2183"/>
        <pc:sldMkLst>
          <pc:docMk/>
          <pc:sldMk cId="60343438" sldId="334"/>
        </pc:sldMkLst>
        <pc:spChg chg="mod">
          <ac:chgData name="Øyvind Kvello" userId="37c906c2f790b327" providerId="LiveId" clId="{D2AB3FF4-35B8-4C82-9ACB-0813A3571B27}" dt="2022-01-04T14:56:02.765" v="2183"/>
          <ac:spMkLst>
            <pc:docMk/>
            <pc:sldMk cId="60343438" sldId="334"/>
            <ac:spMk id="2" creationId="{E10B46F9-FB88-4DE0-BD68-9E11AE0F9F6E}"/>
          </ac:spMkLst>
        </pc:spChg>
        <pc:spChg chg="mod">
          <ac:chgData name="Øyvind Kvello" userId="37c906c2f790b327" providerId="LiveId" clId="{D2AB3FF4-35B8-4C82-9ACB-0813A3571B27}" dt="2022-01-04T14:39:41.311" v="1875" actId="108"/>
          <ac:spMkLst>
            <pc:docMk/>
            <pc:sldMk cId="60343438" sldId="334"/>
            <ac:spMk id="3" creationId="{A87C8FD0-CD4F-4B5B-93D8-CDA57D7AAC73}"/>
          </ac:spMkLst>
        </pc:spChg>
      </pc:sldChg>
      <pc:sldChg chg="modSp new mod">
        <pc:chgData name="Øyvind Kvello" userId="37c906c2f790b327" providerId="LiveId" clId="{D2AB3FF4-35B8-4C82-9ACB-0813A3571B27}" dt="2022-01-04T15:00:31.661" v="2495" actId="6549"/>
        <pc:sldMkLst>
          <pc:docMk/>
          <pc:sldMk cId="2858392602" sldId="335"/>
        </pc:sldMkLst>
        <pc:spChg chg="mod">
          <ac:chgData name="Øyvind Kvello" userId="37c906c2f790b327" providerId="LiveId" clId="{D2AB3FF4-35B8-4C82-9ACB-0813A3571B27}" dt="2022-01-04T14:56:12.243" v="2196" actId="20577"/>
          <ac:spMkLst>
            <pc:docMk/>
            <pc:sldMk cId="2858392602" sldId="335"/>
            <ac:spMk id="2" creationId="{58054A28-8F62-4477-A321-51B70FFEA577}"/>
          </ac:spMkLst>
        </pc:spChg>
        <pc:spChg chg="mod">
          <ac:chgData name="Øyvind Kvello" userId="37c906c2f790b327" providerId="LiveId" clId="{D2AB3FF4-35B8-4C82-9ACB-0813A3571B27}" dt="2022-01-04T15:00:31.661" v="2495" actId="6549"/>
          <ac:spMkLst>
            <pc:docMk/>
            <pc:sldMk cId="2858392602" sldId="335"/>
            <ac:spMk id="3" creationId="{FEE79191-B837-4846-9B31-5BC379AD53A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C0AB1-7777-EA48-9872-393DAA530DA8}" type="datetimeFigureOut">
              <a:rPr lang="en-US" smtClean="0"/>
              <a:t>1/4/2022</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933263-C1CE-E34A-AD46-7ADCC4573628}" type="slidenum">
              <a:rPr lang="nb-NO" smtClean="0"/>
              <a:t>‹#›</a:t>
            </a:fld>
            <a:endParaRPr lang="nb-NO"/>
          </a:p>
        </p:txBody>
      </p:sp>
    </p:spTree>
    <p:extLst>
      <p:ext uri="{BB962C8B-B14F-4D97-AF65-F5344CB8AC3E}">
        <p14:creationId xmlns:p14="http://schemas.microsoft.com/office/powerpoint/2010/main" val="12121099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59900-1D02-0848-AA82-6ED8C4CCA000}" type="datetimeFigureOut">
              <a:rPr lang="en-US" smtClean="0"/>
              <a:t>1/4/2022</a:t>
            </a:fld>
            <a:endParaRPr lang="nb-NO"/>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E6AF7-0F88-4448-99BD-1AC252BB1A7B}" type="slidenum">
              <a:rPr lang="nb-NO" smtClean="0"/>
              <a:t>‹#›</a:t>
            </a:fld>
            <a:endParaRPr lang="nb-NO"/>
          </a:p>
        </p:txBody>
      </p:sp>
    </p:spTree>
    <p:extLst>
      <p:ext uri="{BB962C8B-B14F-4D97-AF65-F5344CB8AC3E}">
        <p14:creationId xmlns:p14="http://schemas.microsoft.com/office/powerpoint/2010/main" val="32985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2042319"/>
            <a:ext cx="4316012" cy="1551781"/>
          </a:xfrm>
        </p:spPr>
        <p:txBody>
          <a:bodyPr anchor="b"/>
          <a:lstStyle/>
          <a:p>
            <a:r>
              <a:rPr lang="nb-NO"/>
              <a:t>Klikk for å redigere tittelstil</a:t>
            </a:r>
            <a:endParaRPr lang="nb-NO" dirty="0"/>
          </a:p>
        </p:txBody>
      </p:sp>
      <p:sp>
        <p:nvSpPr>
          <p:cNvPr id="3" name="Subtitle 2"/>
          <p:cNvSpPr>
            <a:spLocks noGrp="1"/>
          </p:cNvSpPr>
          <p:nvPr>
            <p:ph type="subTitle" idx="1"/>
          </p:nvPr>
        </p:nvSpPr>
        <p:spPr>
          <a:xfrm>
            <a:off x="497288" y="3924300"/>
            <a:ext cx="4316012" cy="533400"/>
          </a:xfrm>
        </p:spPr>
        <p:txBody>
          <a:bodyPr lIns="0" rIns="0">
            <a:normAutofit/>
          </a:bodyPr>
          <a:lstStyle>
            <a:lvl1pPr marL="0" indent="0" algn="l">
              <a:buNone/>
              <a:defRPr sz="1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9A370975-CB35-024B-B5C8-CC31BB415381}" type="datetime1">
              <a:rPr lang="nb-NO" smtClean="0"/>
              <a:t>04.01.2022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cxnSp>
        <p:nvCxnSpPr>
          <p:cNvPr id="13" name="Straight Connector 12"/>
          <p:cNvCxnSpPr/>
          <p:nvPr userDrawn="1"/>
        </p:nvCxnSpPr>
        <p:spPr>
          <a:xfrm>
            <a:off x="494536" y="37735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870" y="213305"/>
            <a:ext cx="2748460" cy="1076564"/>
          </a:xfrm>
          <a:prstGeom prst="rect">
            <a:avLst/>
          </a:prstGeom>
        </p:spPr>
      </p:pic>
    </p:spTree>
    <p:extLst>
      <p:ext uri="{BB962C8B-B14F-4D97-AF65-F5344CB8AC3E}">
        <p14:creationId xmlns:p14="http://schemas.microsoft.com/office/powerpoint/2010/main" val="50272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 + Text - Grey">
    <p:spTree>
      <p:nvGrpSpPr>
        <p:cNvPr id="1" name=""/>
        <p:cNvGrpSpPr/>
        <p:nvPr/>
      </p:nvGrpSpPr>
      <p:grpSpPr>
        <a:xfrm>
          <a:off x="0" y="0"/>
          <a:ext cx="0" cy="0"/>
          <a:chOff x="0" y="0"/>
          <a:chExt cx="0" cy="0"/>
        </a:xfrm>
      </p:grpSpPr>
      <p:sp>
        <p:nvSpPr>
          <p:cNvPr id="7" name="Rectangle 6"/>
          <p:cNvSpPr/>
          <p:nvPr userDrawn="1"/>
        </p:nvSpPr>
        <p:spPr>
          <a:xfrm>
            <a:off x="41529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AC170A0-F4AF-784C-82F6-8AA1CFD90576}"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152400" y="165100"/>
            <a:ext cx="3829050" cy="4530585"/>
          </a:xfrm>
          <a:solidFill>
            <a:srgbClr val="7E9492"/>
          </a:solidFill>
        </p:spPr>
        <p:txBody>
          <a:bodyPr/>
          <a:lstStyle/>
          <a:p>
            <a:r>
              <a:rPr lang="nb-NO"/>
              <a:t>Klikk ikonet for å legge til et bilde</a:t>
            </a:r>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505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Pic - Grey">
    <p:spTree>
      <p:nvGrpSpPr>
        <p:cNvPr id="1" name=""/>
        <p:cNvGrpSpPr/>
        <p:nvPr/>
      </p:nvGrpSpPr>
      <p:grpSpPr>
        <a:xfrm>
          <a:off x="0" y="0"/>
          <a:ext cx="0" cy="0"/>
          <a:chOff x="0" y="0"/>
          <a:chExt cx="0" cy="0"/>
        </a:xfrm>
      </p:grpSpPr>
      <p:sp>
        <p:nvSpPr>
          <p:cNvPr id="7" name="Rectangle 6"/>
          <p:cNvSpPr/>
          <p:nvPr userDrawn="1"/>
        </p:nvSpPr>
        <p:spPr>
          <a:xfrm>
            <a:off x="1524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C6A0D644-D198-0544-B930-C1227F213393}"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5156110" y="165100"/>
            <a:ext cx="3829050" cy="4530585"/>
          </a:xfrm>
          <a:solidFill>
            <a:srgbClr val="7E9492"/>
          </a:solidFill>
        </p:spPr>
        <p:txBody>
          <a:bodyPr/>
          <a:lstStyle/>
          <a:p>
            <a:r>
              <a:rPr lang="nb-NO"/>
              <a:t>Klikk ikonet for å legge til et bilde</a:t>
            </a:r>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2421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 + Text - Grey">
    <p:spTree>
      <p:nvGrpSpPr>
        <p:cNvPr id="1" name=""/>
        <p:cNvGrpSpPr/>
        <p:nvPr/>
      </p:nvGrpSpPr>
      <p:grpSpPr>
        <a:xfrm>
          <a:off x="0" y="0"/>
          <a:ext cx="0" cy="0"/>
          <a:chOff x="0" y="0"/>
          <a:chExt cx="0" cy="0"/>
        </a:xfrm>
      </p:grpSpPr>
      <p:sp>
        <p:nvSpPr>
          <p:cNvPr id="7" name="Rectangle 6"/>
          <p:cNvSpPr/>
          <p:nvPr userDrawn="1"/>
        </p:nvSpPr>
        <p:spPr>
          <a:xfrm>
            <a:off x="41529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DE87FAC7-51C0-EB4D-8A36-361A05B74186}"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15240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8" name="Content Placeholder 17"/>
          <p:cNvSpPr>
            <a:spLocks noGrp="1"/>
          </p:cNvSpPr>
          <p:nvPr>
            <p:ph sz="quarter" idx="13" hasCustomPrompt="1"/>
          </p:nvPr>
        </p:nvSpPr>
        <p:spPr>
          <a:xfrm>
            <a:off x="15240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1599126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Graph - Grey">
    <p:spTree>
      <p:nvGrpSpPr>
        <p:cNvPr id="1" name=""/>
        <p:cNvGrpSpPr/>
        <p:nvPr/>
      </p:nvGrpSpPr>
      <p:grpSpPr>
        <a:xfrm>
          <a:off x="0" y="0"/>
          <a:ext cx="0" cy="0"/>
          <a:chOff x="0" y="0"/>
          <a:chExt cx="0" cy="0"/>
        </a:xfrm>
      </p:grpSpPr>
      <p:sp>
        <p:nvSpPr>
          <p:cNvPr id="7" name="Rectangle 6"/>
          <p:cNvSpPr/>
          <p:nvPr userDrawn="1"/>
        </p:nvSpPr>
        <p:spPr>
          <a:xfrm>
            <a:off x="1524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F98C53A1-9BB4-164E-AE9A-3854EA41B1DD}"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515611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Content Placeholder 17"/>
          <p:cNvSpPr>
            <a:spLocks noGrp="1"/>
          </p:cNvSpPr>
          <p:nvPr>
            <p:ph sz="quarter" idx="13" hasCustomPrompt="1"/>
          </p:nvPr>
        </p:nvSpPr>
        <p:spPr>
          <a:xfrm>
            <a:off x="515611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2296329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 name="Date Placeholder 3"/>
          <p:cNvSpPr>
            <a:spLocks noGrp="1"/>
          </p:cNvSpPr>
          <p:nvPr>
            <p:ph type="dt" sz="half" idx="10"/>
          </p:nvPr>
        </p:nvSpPr>
        <p:spPr/>
        <p:txBody>
          <a:bodyPr/>
          <a:lstStyle/>
          <a:p>
            <a:fld id="{B973D11A-E878-5944-926B-84A43B6D9342}"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Picture Placeholder 8"/>
          <p:cNvSpPr>
            <a:spLocks noGrp="1"/>
          </p:cNvSpPr>
          <p:nvPr>
            <p:ph type="pic" sz="quarter" idx="13"/>
          </p:nvPr>
        </p:nvSpPr>
        <p:spPr>
          <a:xfrm>
            <a:off x="152400" y="219075"/>
            <a:ext cx="8832850" cy="4476610"/>
          </a:xfrm>
          <a:solidFill>
            <a:srgbClr val="BCCCD1"/>
          </a:solidFill>
        </p:spPr>
        <p:txBody>
          <a:bodyPr/>
          <a:lstStyle/>
          <a:p>
            <a:r>
              <a:rPr lang="nb-NO"/>
              <a:t>Klikk ikonet for å legge til et bilde</a:t>
            </a:r>
          </a:p>
        </p:txBody>
      </p:sp>
    </p:spTree>
    <p:extLst>
      <p:ext uri="{BB962C8B-B14F-4D97-AF65-F5344CB8AC3E}">
        <p14:creationId xmlns:p14="http://schemas.microsoft.com/office/powerpoint/2010/main" val="1631015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ph or Quote">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3" name="Content Placeholder 2"/>
          <p:cNvSpPr>
            <a:spLocks noGrp="1"/>
          </p:cNvSpPr>
          <p:nvPr>
            <p:ph idx="1" hasCustomPrompt="1"/>
          </p:nvPr>
        </p:nvSpPr>
        <p:spPr>
          <a:xfrm>
            <a:off x="154070" y="219282"/>
            <a:ext cx="8831090" cy="4476403"/>
          </a:xfrm>
        </p:spPr>
        <p:txBody>
          <a:bodyPr anchor="ctr">
            <a:normAutofit/>
          </a:bodyPr>
          <a:lstStyle>
            <a:lvl1pPr marL="0" indent="0" algn="ctr">
              <a:buNone/>
              <a:defRPr sz="3200" b="1">
                <a:latin typeface="Times New Roman"/>
                <a:cs typeface="Times New Roman"/>
              </a:defRPr>
            </a:lvl1pPr>
          </a:lstStyle>
          <a:p>
            <a:pPr lvl="0"/>
            <a:r>
              <a:rPr lang="nb-NO" dirty="0"/>
              <a:t>«</a:t>
            </a:r>
            <a:r>
              <a:rPr lang="nb-NO" dirty="0" err="1"/>
              <a:t>Quote</a:t>
            </a:r>
            <a:r>
              <a:rPr lang="nb-NO" dirty="0"/>
              <a:t>»</a:t>
            </a:r>
          </a:p>
        </p:txBody>
      </p:sp>
      <p:sp>
        <p:nvSpPr>
          <p:cNvPr id="4" name="Date Placeholder 3"/>
          <p:cNvSpPr>
            <a:spLocks noGrp="1"/>
          </p:cNvSpPr>
          <p:nvPr>
            <p:ph type="dt" sz="half" idx="10"/>
          </p:nvPr>
        </p:nvSpPr>
        <p:spPr/>
        <p:txBody>
          <a:bodyPr/>
          <a:lstStyle/>
          <a:p>
            <a:fld id="{4CD111DA-76AE-8F46-BEBF-1D6B9C6BEB4F}"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756504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56B25DD-6713-8646-A9CE-34E0FC3C79B1}"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288000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6105160" y="165723"/>
            <a:ext cx="2880000" cy="53559"/>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userDrawn="1"/>
        </p:nvSpPr>
        <p:spPr>
          <a:xfrm>
            <a:off x="3129615" y="165723"/>
            <a:ext cx="2880000" cy="535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Picture Placeholder 8"/>
          <p:cNvSpPr>
            <a:spLocks noGrp="1"/>
          </p:cNvSpPr>
          <p:nvPr>
            <p:ph type="pic" sz="quarter" idx="13"/>
          </p:nvPr>
        </p:nvSpPr>
        <p:spPr>
          <a:xfrm>
            <a:off x="152400" y="219075"/>
            <a:ext cx="2881670" cy="1495734"/>
          </a:xfrm>
          <a:solidFill>
            <a:srgbClr val="BCCCD1"/>
          </a:solidFill>
        </p:spPr>
        <p:txBody>
          <a:bodyPr/>
          <a:lstStyle/>
          <a:p>
            <a:r>
              <a:rPr lang="nb-NO"/>
              <a:t>Klikk ikonet for å legge til et bilde</a:t>
            </a:r>
          </a:p>
        </p:txBody>
      </p:sp>
      <p:sp>
        <p:nvSpPr>
          <p:cNvPr id="14" name="Picture Placeholder 8"/>
          <p:cNvSpPr>
            <a:spLocks noGrp="1"/>
          </p:cNvSpPr>
          <p:nvPr>
            <p:ph type="pic" sz="quarter" idx="14"/>
          </p:nvPr>
        </p:nvSpPr>
        <p:spPr>
          <a:xfrm>
            <a:off x="3127945" y="219075"/>
            <a:ext cx="2881670" cy="1495734"/>
          </a:xfrm>
          <a:solidFill>
            <a:srgbClr val="BCCCD1"/>
          </a:solidFill>
        </p:spPr>
        <p:txBody>
          <a:bodyPr/>
          <a:lstStyle/>
          <a:p>
            <a:r>
              <a:rPr lang="nb-NO"/>
              <a:t>Klikk ikonet for å legge til et bilde</a:t>
            </a:r>
          </a:p>
        </p:txBody>
      </p:sp>
      <p:sp>
        <p:nvSpPr>
          <p:cNvPr id="15" name="Picture Placeholder 8"/>
          <p:cNvSpPr>
            <a:spLocks noGrp="1"/>
          </p:cNvSpPr>
          <p:nvPr>
            <p:ph type="pic" sz="quarter" idx="15"/>
          </p:nvPr>
        </p:nvSpPr>
        <p:spPr>
          <a:xfrm>
            <a:off x="6103490" y="219075"/>
            <a:ext cx="2881670" cy="1495734"/>
          </a:xfrm>
          <a:solidFill>
            <a:srgbClr val="BCCCD1"/>
          </a:solidFill>
        </p:spPr>
        <p:txBody>
          <a:bodyPr/>
          <a:lstStyle/>
          <a:p>
            <a:r>
              <a:rPr lang="nb-NO"/>
              <a:t>Klikk ikonet for å legge til et bilde</a:t>
            </a:r>
          </a:p>
        </p:txBody>
      </p:sp>
      <p:sp>
        <p:nvSpPr>
          <p:cNvPr id="16" name="Content Placeholder 2"/>
          <p:cNvSpPr>
            <a:spLocks noGrp="1"/>
          </p:cNvSpPr>
          <p:nvPr>
            <p:ph idx="1"/>
          </p:nvPr>
        </p:nvSpPr>
        <p:spPr>
          <a:xfrm>
            <a:off x="154071"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7" name="Content Placeholder 2"/>
          <p:cNvSpPr>
            <a:spLocks noGrp="1"/>
          </p:cNvSpPr>
          <p:nvPr>
            <p:ph idx="16"/>
          </p:nvPr>
        </p:nvSpPr>
        <p:spPr>
          <a:xfrm>
            <a:off x="3129615"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8" name="Content Placeholder 2"/>
          <p:cNvSpPr>
            <a:spLocks noGrp="1"/>
          </p:cNvSpPr>
          <p:nvPr>
            <p:ph idx="17"/>
          </p:nvPr>
        </p:nvSpPr>
        <p:spPr>
          <a:xfrm>
            <a:off x="6103490"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08420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 Purpl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93F687F6-0F14-1E41-AF45-4EB96B35BEF9}" type="datetime1">
              <a:rPr lang="nb-NO" smtClean="0"/>
              <a:t>04.01.2022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cxnSp>
        <p:nvCxnSpPr>
          <p:cNvPr id="13" name="Straight Connector 12"/>
          <p:cNvCxnSpPr/>
          <p:nvPr userDrawn="1"/>
        </p:nvCxnSpPr>
        <p:spPr>
          <a:xfrm>
            <a:off x="519936" y="2582921"/>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6"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spTree>
    <p:extLst>
      <p:ext uri="{BB962C8B-B14F-4D97-AF65-F5344CB8AC3E}">
        <p14:creationId xmlns:p14="http://schemas.microsoft.com/office/powerpoint/2010/main" val="2691003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pter - Green">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rgbClr val="007C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B9505C71-5114-4041-8843-6E0D12AB0A8F}" type="datetime1">
              <a:rPr lang="nb-NO" smtClean="0"/>
              <a:t>04.01.2022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32754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pter - Yellow">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tx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2B4730F5-AE65-5140-BD05-EA72359814C6}" type="datetime1">
              <a:rPr lang="nb-NO" smtClean="0"/>
              <a:t>04.01.2022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4">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99431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p>
            <a:fld id="{D1AF3A42-6A4E-1F47-BEF9-20A0978B421A}"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7" name="Rectangle 6"/>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8" name="Straight Connector 7"/>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8443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 Blu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35841CCA-6F93-A549-95CB-E276D5693E6D}" type="datetime1">
              <a:rPr lang="nb-NO" smtClean="0"/>
              <a:t>04.01.2022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5">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121883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 Red">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88E289D1-7343-444E-8D43-BAC46CA07C99}" type="datetime1">
              <a:rPr lang="nb-NO" smtClean="0"/>
              <a:t>04.01.2022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endParaRPr lang="nb-NO" dirty="0"/>
          </a:p>
        </p:txBody>
      </p:sp>
      <p:cxnSp>
        <p:nvCxnSpPr>
          <p:cNvPr id="13" name="Straight Connector 12"/>
          <p:cNvCxnSpPr/>
          <p:nvPr userDrawn="1"/>
        </p:nvCxnSpPr>
        <p:spPr>
          <a:xfrm>
            <a:off x="519936" y="2582921"/>
            <a:ext cx="323133" cy="0"/>
          </a:xfrm>
          <a:prstGeom prst="line">
            <a:avLst/>
          </a:prstGeom>
          <a:ln w="6350" cmpd="sng">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369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ex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idx="1"/>
          </p:nvPr>
        </p:nvSpPr>
        <p:spPr>
          <a:xfrm>
            <a:off x="587253"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p>
            <a:fld id="{855682A3-06B6-6749-9F7A-2916A03F484F}"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7" name="Rectangle 6"/>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8" name="Straight Connector 7"/>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a:spLocks noGrp="1"/>
          </p:cNvSpPr>
          <p:nvPr>
            <p:ph idx="13"/>
          </p:nvPr>
        </p:nvSpPr>
        <p:spPr>
          <a:xfrm>
            <a:off x="4673870"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8540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 +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6848946D-D622-424F-8802-2FB8329B651D}"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152400" y="165100"/>
            <a:ext cx="3829050" cy="4530585"/>
          </a:xfrm>
          <a:solidFill>
            <a:srgbClr val="7E9492"/>
          </a:solidFill>
        </p:spPr>
        <p:txBody>
          <a:bodyPr/>
          <a:lstStyle/>
          <a:p>
            <a:r>
              <a:rPr lang="nb-NO"/>
              <a:t>Klikk ikonet for å legge til et bilde</a:t>
            </a:r>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348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Pic – White">
    <p:spTree>
      <p:nvGrpSpPr>
        <p:cNvPr id="1" name=""/>
        <p:cNvGrpSpPr/>
        <p:nvPr/>
      </p:nvGrpSpPr>
      <p:grpSpPr>
        <a:xfrm>
          <a:off x="0" y="0"/>
          <a:ext cx="0" cy="0"/>
          <a:chOff x="0" y="0"/>
          <a:chExt cx="0" cy="0"/>
        </a:xfrm>
      </p:grpSpPr>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D4DE1C8-95FA-0C44-B65E-22A00A393EAE}"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5156110" y="165100"/>
            <a:ext cx="3829050" cy="4530585"/>
          </a:xfrm>
          <a:solidFill>
            <a:srgbClr val="7E9492"/>
          </a:solidFill>
        </p:spPr>
        <p:txBody>
          <a:bodyPr/>
          <a:lstStyle/>
          <a:p>
            <a:r>
              <a:rPr lang="nb-NO"/>
              <a:t>Klikk ikonet for å legge til et bilde</a:t>
            </a:r>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17588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 +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A5284E7-553A-544F-B01D-3C7B5F9972AA}"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15240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8" name="Content Placeholder 17"/>
          <p:cNvSpPr>
            <a:spLocks noGrp="1"/>
          </p:cNvSpPr>
          <p:nvPr>
            <p:ph sz="quarter" idx="13" hasCustomPrompt="1"/>
          </p:nvPr>
        </p:nvSpPr>
        <p:spPr>
          <a:xfrm>
            <a:off x="15240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9830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Graph - White">
    <p:spTree>
      <p:nvGrpSpPr>
        <p:cNvPr id="1" name=""/>
        <p:cNvGrpSpPr/>
        <p:nvPr/>
      </p:nvGrpSpPr>
      <p:grpSpPr>
        <a:xfrm>
          <a:off x="0" y="0"/>
          <a:ext cx="0" cy="0"/>
          <a:chOff x="0" y="0"/>
          <a:chExt cx="0" cy="0"/>
        </a:xfrm>
      </p:grpSpPr>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85958A71-EED5-D543-A9ED-B6BEFC298E42}"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515611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Content Placeholder 17"/>
          <p:cNvSpPr>
            <a:spLocks noGrp="1"/>
          </p:cNvSpPr>
          <p:nvPr>
            <p:ph sz="quarter" idx="13" hasCustomPrompt="1"/>
          </p:nvPr>
        </p:nvSpPr>
        <p:spPr>
          <a:xfrm>
            <a:off x="515611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111303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EA6484-330E-984C-9882-A81E3DD5BB46}" type="datetime1">
              <a:rPr lang="nb-NO" smtClean="0"/>
              <a:t>04.01.2022</a:t>
            </a:fld>
            <a:endParaRPr lang="nb-NO" dirty="0"/>
          </a:p>
        </p:txBody>
      </p:sp>
      <p:sp>
        <p:nvSpPr>
          <p:cNvPr id="5" name="Footer Placeholder 4"/>
          <p:cNvSpPr>
            <a:spLocks noGrp="1"/>
          </p:cNvSpPr>
          <p:nvPr>
            <p:ph type="ftr" sz="quarter" idx="11"/>
          </p:nvPr>
        </p:nvSpPr>
        <p:spPr>
          <a:xfrm>
            <a:off x="2986488" y="4834789"/>
            <a:ext cx="2895600" cy="159616"/>
          </a:xfrm>
          <a:prstGeom prst="rect">
            <a:avLst/>
          </a:prstGeom>
        </p:spPr>
        <p:txBody>
          <a:bodyPr/>
          <a:lstStyle/>
          <a:p>
            <a:r>
              <a:rPr lang="nb-NO"/>
              <a:t>Tittel på foredraget</a:t>
            </a:r>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Tree>
    <p:extLst>
      <p:ext uri="{BB962C8B-B14F-4D97-AF65-F5344CB8AC3E}">
        <p14:creationId xmlns:p14="http://schemas.microsoft.com/office/powerpoint/2010/main" val="127868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 Grey">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p:txBody>
          <a:bodyPr/>
          <a:lstStyle/>
          <a:p>
            <a:r>
              <a:rPr lang="nb-NO"/>
              <a:t>Klikk for å redigere tittelstil</a:t>
            </a:r>
          </a:p>
        </p:txBody>
      </p:sp>
      <p:sp>
        <p:nvSpPr>
          <p:cNvPr id="4" name="Date Placeholder 3"/>
          <p:cNvSpPr>
            <a:spLocks noGrp="1"/>
          </p:cNvSpPr>
          <p:nvPr>
            <p:ph type="dt" sz="half" idx="10"/>
          </p:nvPr>
        </p:nvSpPr>
        <p:spPr/>
        <p:txBody>
          <a:bodyPr/>
          <a:lstStyle/>
          <a:p>
            <a:fld id="{C6B8EB59-1D71-4341-8167-C53E1D4C973B}" type="datetime1">
              <a:rPr lang="nb-NO" smtClean="0"/>
              <a:t>04.01.2022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9" name="Straight Connector 8"/>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Content Placeholder 2"/>
          <p:cNvSpPr>
            <a:spLocks noGrp="1"/>
          </p:cNvSpPr>
          <p:nvPr>
            <p:ph idx="1"/>
          </p:nvPr>
        </p:nvSpPr>
        <p:spPr>
          <a:xfrm>
            <a:off x="587253"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3" name="Content Placeholder 2"/>
          <p:cNvSpPr>
            <a:spLocks noGrp="1"/>
          </p:cNvSpPr>
          <p:nvPr>
            <p:ph idx="13"/>
          </p:nvPr>
        </p:nvSpPr>
        <p:spPr>
          <a:xfrm>
            <a:off x="4673870"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59218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6103" y="428161"/>
            <a:ext cx="7961846" cy="857250"/>
          </a:xfrm>
          <a:prstGeom prst="rect">
            <a:avLst/>
          </a:prstGeom>
        </p:spPr>
        <p:txBody>
          <a:bodyPr vert="horz" lIns="0" tIns="0" rIns="0" bIns="0" rtlCol="0" anchor="ctr">
            <a:normAutofit/>
          </a:bodyPr>
          <a:lstStyle/>
          <a:p>
            <a:r>
              <a:rPr lang="nb-NO"/>
              <a:t>Klikk for å redigere tittelstil</a:t>
            </a:r>
            <a:endParaRPr lang="nb-NO" dirty="0"/>
          </a:p>
        </p:txBody>
      </p:sp>
      <p:sp>
        <p:nvSpPr>
          <p:cNvPr id="3" name="Text Placeholder 2"/>
          <p:cNvSpPr>
            <a:spLocks noGrp="1"/>
          </p:cNvSpPr>
          <p:nvPr>
            <p:ph type="body" idx="1"/>
          </p:nvPr>
        </p:nvSpPr>
        <p:spPr>
          <a:xfrm>
            <a:off x="587253" y="1594843"/>
            <a:ext cx="8030696" cy="2850156"/>
          </a:xfrm>
          <a:prstGeom prst="rect">
            <a:avLst/>
          </a:prstGeom>
        </p:spPr>
        <p:txBody>
          <a:bodyPr vert="horz" lIns="91440" tIns="0" rIns="9144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2"/>
          </p:nvPr>
        </p:nvSpPr>
        <p:spPr>
          <a:xfrm>
            <a:off x="1371406" y="4834789"/>
            <a:ext cx="1654282" cy="159616"/>
          </a:xfrm>
          <a:prstGeom prst="rect">
            <a:avLst/>
          </a:prstGeom>
        </p:spPr>
        <p:txBody>
          <a:bodyPr vert="horz" lIns="0" tIns="0" rIns="0" bIns="0" rtlCol="0" anchor="ctr"/>
          <a:lstStyle>
            <a:lvl1pPr algn="l">
              <a:defRPr sz="800">
                <a:solidFill>
                  <a:schemeClr val="tx1"/>
                </a:solidFill>
              </a:defRPr>
            </a:lvl1pPr>
          </a:lstStyle>
          <a:p>
            <a:fld id="{E1F5D854-43BD-7A47-B9A3-6C872AD2D06F}" type="datetime1">
              <a:rPr lang="nb-NO" smtClean="0"/>
              <a:t>04.01.2022</a:t>
            </a:fld>
            <a:endParaRPr lang="nb-NO" dirty="0"/>
          </a:p>
        </p:txBody>
      </p:sp>
      <p:sp>
        <p:nvSpPr>
          <p:cNvPr id="6" name="Slide Number Placeholder 5"/>
          <p:cNvSpPr>
            <a:spLocks noGrp="1"/>
          </p:cNvSpPr>
          <p:nvPr>
            <p:ph type="sldNum" sz="quarter" idx="4"/>
          </p:nvPr>
        </p:nvSpPr>
        <p:spPr>
          <a:xfrm>
            <a:off x="6851560" y="4834789"/>
            <a:ext cx="2133600" cy="159616"/>
          </a:xfrm>
          <a:prstGeom prst="rect">
            <a:avLst/>
          </a:prstGeom>
        </p:spPr>
        <p:txBody>
          <a:bodyPr vert="horz" lIns="0" tIns="0" rIns="0" bIns="0" rtlCol="0" anchor="ctr"/>
          <a:lstStyle>
            <a:lvl1pPr algn="r">
              <a:defRPr sz="800">
                <a:solidFill>
                  <a:schemeClr val="tx1"/>
                </a:solidFill>
              </a:defRPr>
            </a:lvl1pPr>
          </a:lstStyle>
          <a:p>
            <a:fld id="{28385D78-4187-AD4C-B928-A8579EE9A756}" type="slidenum">
              <a:rPr lang="nb-NO" smtClean="0"/>
              <a:pPr/>
              <a:t>‹#›</a:t>
            </a:fld>
            <a:endParaRPr lang="nb-NO" dirty="0"/>
          </a:p>
        </p:txBody>
      </p:sp>
      <p:pic>
        <p:nvPicPr>
          <p:cNvPr id="8" name="Picture 9"/>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23079" y="4673034"/>
            <a:ext cx="1255922" cy="491942"/>
          </a:xfrm>
          <a:prstGeom prst="rect">
            <a:avLst/>
          </a:prstGeom>
        </p:spPr>
      </p:pic>
    </p:spTree>
    <p:extLst>
      <p:ext uri="{BB962C8B-B14F-4D97-AF65-F5344CB8AC3E}">
        <p14:creationId xmlns:p14="http://schemas.microsoft.com/office/powerpoint/2010/main" val="1334827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9" r:id="rId3"/>
    <p:sldLayoutId id="2147483657" r:id="rId4"/>
    <p:sldLayoutId id="2147483658" r:id="rId5"/>
    <p:sldLayoutId id="2147483659" r:id="rId6"/>
    <p:sldLayoutId id="2147483660" r:id="rId7"/>
    <p:sldLayoutId id="2147483656" r:id="rId8"/>
    <p:sldLayoutId id="2147483651" r:id="rId9"/>
    <p:sldLayoutId id="2147483652" r:id="rId10"/>
    <p:sldLayoutId id="2147483653" r:id="rId11"/>
    <p:sldLayoutId id="2147483654" r:id="rId12"/>
    <p:sldLayoutId id="2147483655" r:id="rId13"/>
    <p:sldLayoutId id="2147483662" r:id="rId14"/>
    <p:sldLayoutId id="2147483661" r:id="rId15"/>
    <p:sldLayoutId id="2147483668" r:id="rId16"/>
    <p:sldLayoutId id="2147483663" r:id="rId17"/>
    <p:sldLayoutId id="2147483664" r:id="rId18"/>
    <p:sldLayoutId id="2147483665" r:id="rId19"/>
    <p:sldLayoutId id="2147483666" r:id="rId20"/>
    <p:sldLayoutId id="2147483667" r:id="rId21"/>
  </p:sldLayoutIdLst>
  <p:hf hdr="0"/>
  <p:txStyles>
    <p:titleStyle>
      <a:lvl1pPr algn="l" defTabSz="457200" rtl="0" eaLnBrk="1" latinLnBrk="0" hangingPunct="1">
        <a:spcBef>
          <a:spcPct val="0"/>
        </a:spcBef>
        <a:buNone/>
        <a:defRPr sz="2400" b="1" kern="1200">
          <a:solidFill>
            <a:schemeClr val="tx1"/>
          </a:solidFill>
          <a:latin typeface="Times New Roman"/>
          <a:ea typeface="+mj-ea"/>
          <a:cs typeface="Times New Roman"/>
        </a:defRPr>
      </a:lvl1pPr>
    </p:titleStyle>
    <p:bodyStyle>
      <a:lvl1pPr marL="176213" indent="-176213" algn="l" defTabSz="457200" rtl="0" eaLnBrk="1" latinLnBrk="0" hangingPunct="1">
        <a:spcBef>
          <a:spcPct val="20000"/>
        </a:spcBef>
        <a:buFont typeface="Arial"/>
        <a:buChar char="•"/>
        <a:defRPr sz="1600" kern="1200">
          <a:solidFill>
            <a:schemeClr val="tx1"/>
          </a:solidFill>
          <a:latin typeface="Calibri Light"/>
          <a:ea typeface="+mn-ea"/>
          <a:cs typeface="Calibri Light"/>
        </a:defRPr>
      </a:lvl1pPr>
      <a:lvl2pPr marL="452438" indent="-207963" algn="l" defTabSz="450850" rtl="0" eaLnBrk="1" latinLnBrk="0" hangingPunct="1">
        <a:spcBef>
          <a:spcPct val="20000"/>
        </a:spcBef>
        <a:buFont typeface="Arial"/>
        <a:buChar char="–"/>
        <a:defRPr sz="1600" kern="1200">
          <a:solidFill>
            <a:schemeClr val="tx1"/>
          </a:solidFill>
          <a:latin typeface="Calibri Light"/>
          <a:ea typeface="+mn-ea"/>
          <a:cs typeface="Calibri Light"/>
        </a:defRPr>
      </a:lvl2pPr>
      <a:lvl3pPr marL="627063" indent="-158750" algn="l" defTabSz="627063" rtl="0" eaLnBrk="1" latinLnBrk="0" hangingPunct="1">
        <a:spcBef>
          <a:spcPct val="20000"/>
        </a:spcBef>
        <a:buFont typeface="Arial"/>
        <a:buChar char="•"/>
        <a:defRPr sz="1600" kern="1200">
          <a:solidFill>
            <a:schemeClr val="tx1"/>
          </a:solidFill>
          <a:latin typeface="Calibri Light"/>
          <a:ea typeface="+mn-ea"/>
          <a:cs typeface="Calibri Light"/>
        </a:defRPr>
      </a:lvl3pPr>
      <a:lvl4pPr marL="804863" indent="-161925" algn="l" defTabSz="457200" rtl="0" eaLnBrk="1" latinLnBrk="0" hangingPunct="1">
        <a:spcBef>
          <a:spcPct val="20000"/>
        </a:spcBef>
        <a:buFont typeface="Arial"/>
        <a:buChar char="–"/>
        <a:defRPr sz="1600" kern="1200">
          <a:solidFill>
            <a:schemeClr val="tx1"/>
          </a:solidFill>
          <a:latin typeface="Calibri Light"/>
          <a:ea typeface="+mn-ea"/>
          <a:cs typeface="Calibri Light"/>
        </a:defRPr>
      </a:lvl4pPr>
      <a:lvl5pPr marL="987425" indent="-174625" algn="l" defTabSz="457200" rtl="0" eaLnBrk="1" latinLnBrk="0" hangingPunct="1">
        <a:spcBef>
          <a:spcPct val="20000"/>
        </a:spcBef>
        <a:buFont typeface="Arial"/>
        <a:buChar char="»"/>
        <a:defRPr sz="1600" kern="1200">
          <a:solidFill>
            <a:schemeClr val="tx1"/>
          </a:solidFill>
          <a:latin typeface="Calibri Light"/>
          <a:ea typeface="+mn-ea"/>
          <a:cs typeface="Calibri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26" userDrawn="1">
          <p15:clr>
            <a:srgbClr val="F26B43"/>
          </p15:clr>
        </p15:guide>
        <p15:guide id="2" pos="9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lovdata.no/lov/2005-05-20-28/%C2%A7314" TargetMode="External"/><Relationship Id="rId2" Type="http://schemas.openxmlformats.org/officeDocument/2006/relationships/hyperlink" Target="https://lovdata.no/lov/2005-05-20-28/%C2%A7312" TargetMode="External"/><Relationship Id="rId1" Type="http://schemas.openxmlformats.org/officeDocument/2006/relationships/slideLayout" Target="../slideLayouts/slideLayout2.xml"/><Relationship Id="rId6" Type="http://schemas.openxmlformats.org/officeDocument/2006/relationships/hyperlink" Target="https://lovdata.no/lov/2005-05-20-28/%C2%A7308" TargetMode="External"/><Relationship Id="rId5" Type="http://schemas.openxmlformats.org/officeDocument/2006/relationships/hyperlink" Target="https://lovdata.no/lov/2005-05-20-28/%C2%A7303" TargetMode="External"/><Relationship Id="rId4" Type="http://schemas.openxmlformats.org/officeDocument/2006/relationships/hyperlink" Target="https://lovdata.no/lov/2005-05-20-28/%C2%A7299"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regjeringen.no/no/dokumenter/orientering-om-ikrafttredelse-av-endringer-i-bestemmelsene-om-opplysningsplikt-til-barnevernet---sarlig-om-endringene-i-helsepersonelloven--33/id2606008/?utm_source=www.regjeringen.no&amp;utm_medium=epost&amp;utm_campaign=nyhetsvarsel%2026.06.2018&amp;utm_content=Helse%20og%20omsorg" TargetMode="External"/><Relationship Id="rId2" Type="http://schemas.openxmlformats.org/officeDocument/2006/relationships/hyperlink" Target="https://www.regjeringen.no/no/dokumenter/orientering-om-ikrafttredelse-av-endringer-i-bestemmelsene-om-opplysningsplikt-til-barnevernet---sarlig-om-endringene-i-helsepersonelloven--33/id2606008/"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helseklage.no/media/1501/11036.pdf" TargetMode="External"/><Relationship Id="rId2" Type="http://schemas.openxmlformats.org/officeDocument/2006/relationships/hyperlink" Target="https://helseklage.no/media/1500/11035.pdf" TargetMode="External"/><Relationship Id="rId1" Type="http://schemas.openxmlformats.org/officeDocument/2006/relationships/slideLayout" Target="../slideLayouts/slideLayout2.xml"/><Relationship Id="rId5" Type="http://schemas.openxmlformats.org/officeDocument/2006/relationships/hyperlink" Target="https://www.regjeringen.no/no/dokumenter/orientering-om-ikrafttredelse-av-endringer-i-bestemmelsene-om-opplysningsplikt-til-barnevernet---sarlig-om-endringene-i-helsepersonelloven--33/id2606008/?utm_source=www.regjeringen.no&amp;utm_medium=epost&amp;utm_campaign=nyhetsvarsel%2026.06.2018&amp;utm_content=Helse%20og%20omsorg" TargetMode="External"/><Relationship Id="rId4" Type="http://schemas.openxmlformats.org/officeDocument/2006/relationships/hyperlink" Target="https://helseklage.no/media/1502/11037.pdf"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https://lovdata.no/NL/lov/1999-07-02-64/%c2%a73"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lovdata.no/NL/lov/1999-07-02-64/%c2%a723" TargetMode="External"/><Relationship Id="rId2" Type="http://schemas.openxmlformats.org/officeDocument/2006/relationships/hyperlink" Target="https://lovdata.no/forskrift/2019-03-01-168/%C2%A77"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helsedirektoratet.no/veiledere/forebygging-av-kjonnslemlestelse/Forebygging%20av%20kj%C3%B8nnslemlestelse%20%E2%80%93%20Veileder%20for%20helsestasjons-%20og%20skolehelsetjenesten.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lovdata.no/NL/lov/1992-07-17-100/%c2%a74-11" TargetMode="External"/><Relationship Id="rId2" Type="http://schemas.openxmlformats.org/officeDocument/2006/relationships/hyperlink" Target="https://lovdata.no/NL/lov/1992-07-17-100/%c2%a74-10"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lovdata.no/NL/lov/1992-07-17-100/%c2%a74-24"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lovdata.no/NL/lov/1992-07-17-100/%c2%a76-4"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lovdata.no/NL/lov/1992-07-17-100/%c2%a76-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lovdata.no/NL/lov/1992-07-17-100/%c2%a76-4" TargetMode="External"/><Relationship Id="rId2" Type="http://schemas.openxmlformats.org/officeDocument/2006/relationships/hyperlink" Target="https://lovdata.no/NL/lov/1967-02-10/%c2%a714" TargetMode="External"/><Relationship Id="rId1" Type="http://schemas.openxmlformats.org/officeDocument/2006/relationships/slideLayout" Target="../slideLayouts/slideLayout2.xml"/><Relationship Id="rId4" Type="http://schemas.openxmlformats.org/officeDocument/2006/relationships/hyperlink" Target="https://www.helsedirektoratet.no/tema/taushetsplikt-og-opplysningsplikt/helsepersonells-vitneplikt-for-domstolene-og-fylkesnemnda"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lovdata.no/NL/lov/1992-07-17-100/%c2%a74-3" TargetMode="External"/><Relationship Id="rId2" Type="http://schemas.openxmlformats.org/officeDocument/2006/relationships/hyperlink" Target="https://lovdata.no/NL/lov/1992-07-17-100/%c2%a76-7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682EF-F264-7542-BB6A-A779879F2EAC}" type="datetime1">
              <a:rPr lang="en-US" smtClean="0"/>
              <a:t>1/4/2022</a:t>
            </a:fld>
            <a:endParaRPr lang="nb-NO" dirty="0"/>
          </a:p>
        </p:txBody>
      </p:sp>
      <p:sp>
        <p:nvSpPr>
          <p:cNvPr id="3" name="Footer Placeholder 2"/>
          <p:cNvSpPr>
            <a:spLocks noGrp="1"/>
          </p:cNvSpPr>
          <p:nvPr>
            <p:ph type="ftr" sz="quarter" idx="4294967295"/>
          </p:nvPr>
        </p:nvSpPr>
        <p:spPr>
          <a:xfrm>
            <a:off x="2986488" y="4834789"/>
            <a:ext cx="2895600" cy="159616"/>
          </a:xfrm>
          <a:prstGeom prst="rect">
            <a:avLst/>
          </a:prstGeom>
        </p:spPr>
        <p:txBody>
          <a:bodyPr/>
          <a:lstStyle/>
          <a:p>
            <a:r>
              <a:rPr lang="nb-NO"/>
              <a:t>Tittel på foredraget</a:t>
            </a:r>
          </a:p>
        </p:txBody>
      </p:sp>
      <p:sp>
        <p:nvSpPr>
          <p:cNvPr id="4" name="Slide Number Placeholder 3"/>
          <p:cNvSpPr>
            <a:spLocks noGrp="1"/>
          </p:cNvSpPr>
          <p:nvPr>
            <p:ph type="sldNum" sz="quarter" idx="12"/>
          </p:nvPr>
        </p:nvSpPr>
        <p:spPr/>
        <p:txBody>
          <a:bodyPr/>
          <a:lstStyle/>
          <a:p>
            <a:fld id="{28385D78-4187-AD4C-B928-A8579EE9A756}" type="slidenum">
              <a:rPr lang="nb-NO" smtClean="0"/>
              <a:t>1</a:t>
            </a:fld>
            <a:endParaRPr lang="nb-NO"/>
          </a:p>
        </p:txBody>
      </p:sp>
      <p:sp>
        <p:nvSpPr>
          <p:cNvPr id="5" name="Picture Placeholder 4"/>
          <p:cNvSpPr>
            <a:spLocks noGrp="1"/>
          </p:cNvSpPr>
          <p:nvPr>
            <p:ph type="pic" sz="quarter" idx="13"/>
          </p:nvPr>
        </p:nvSpPr>
        <p:spPr/>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 y="0"/>
            <a:ext cx="9141768" cy="5143500"/>
          </a:xfrm>
          <a:prstGeom prst="rect">
            <a:avLst/>
          </a:prstGeom>
        </p:spPr>
      </p:pic>
      <p:pic>
        <p:nvPicPr>
          <p:cNvPr id="8" name="Picture 5">
            <a:extLst>
              <a:ext uri="{FF2B5EF4-FFF2-40B4-BE49-F238E27FC236}">
                <a16:creationId xmlns:a16="http://schemas.microsoft.com/office/drawing/2014/main" id="{5007366B-32AF-8048-B26C-8FDFBBED78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828" y="1511300"/>
            <a:ext cx="5057994" cy="1981200"/>
          </a:xfrm>
          <a:prstGeom prst="rect">
            <a:avLst/>
          </a:prstGeom>
        </p:spPr>
      </p:pic>
    </p:spTree>
    <p:extLst>
      <p:ext uri="{BB962C8B-B14F-4D97-AF65-F5344CB8AC3E}">
        <p14:creationId xmlns:p14="http://schemas.microsoft.com/office/powerpoint/2010/main" val="353736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2B1D-FC9D-4705-9CB3-020E761F120F}"/>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B4C4F37A-9918-405C-9D22-E8653846D425}"/>
              </a:ext>
            </a:extLst>
          </p:cNvPr>
          <p:cNvSpPr>
            <a:spLocks noGrp="1"/>
          </p:cNvSpPr>
          <p:nvPr>
            <p:ph idx="1"/>
          </p:nvPr>
        </p:nvSpPr>
        <p:spPr/>
        <p:txBody>
          <a:bodyPr>
            <a:normAutofit fontScale="85000" lnSpcReduction="10000"/>
          </a:bodyPr>
          <a:lstStyle/>
          <a:p>
            <a:r>
              <a:rPr lang="nb-NO" sz="2600" dirty="0"/>
              <a:t>Det forutsetter ofte et tillitsforhold før mennesker åpner seg og forteller om det som smerter dem, det som vekker skamfølelsen hos dem, eller det som er ulovlig og straffbart. </a:t>
            </a:r>
          </a:p>
          <a:p>
            <a:pPr lvl="6"/>
            <a:r>
              <a:rPr lang="nb-NO" sz="1600" dirty="0"/>
              <a:t>Ref.: Ahern et al., 2017; Faller &amp; Everson, 2012; Faller et al., 2010; Leander, 2010</a:t>
            </a:r>
          </a:p>
          <a:p>
            <a:r>
              <a:rPr lang="nb-NO" sz="2600" dirty="0"/>
              <a:t>Hvordan skamfølelsen styrer grad av åpenhet vises også i forskning der bare 1,1 prosent av barn fortalte om seksuelle overgrep når de ble intervjuet ansikt–til–ansikt, mens 7,0 prosent fortalte om dette når de fikk svare anonymt på spørreskjema.</a:t>
            </a:r>
          </a:p>
          <a:p>
            <a:pPr lvl="6"/>
            <a:r>
              <a:rPr lang="nb-NO" sz="1600" dirty="0"/>
              <a:t>Ref.: Barr et al., 2017</a:t>
            </a:r>
            <a:endParaRPr lang="en-GB" sz="1600" dirty="0"/>
          </a:p>
          <a:p>
            <a:endParaRPr lang="en-GB" dirty="0"/>
          </a:p>
        </p:txBody>
      </p:sp>
      <p:sp>
        <p:nvSpPr>
          <p:cNvPr id="4" name="Date Placeholder 3">
            <a:extLst>
              <a:ext uri="{FF2B5EF4-FFF2-40B4-BE49-F238E27FC236}">
                <a16:creationId xmlns:a16="http://schemas.microsoft.com/office/drawing/2014/main" id="{0EEE44C8-1C51-45DA-9A47-5B46F8688D9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F18D1329-B8CD-4247-8A04-4595C01A939A}"/>
              </a:ext>
            </a:extLst>
          </p:cNvPr>
          <p:cNvSpPr>
            <a:spLocks noGrp="1"/>
          </p:cNvSpPr>
          <p:nvPr>
            <p:ph type="sldNum" sz="quarter" idx="12"/>
          </p:nvPr>
        </p:nvSpPr>
        <p:spPr/>
        <p:txBody>
          <a:bodyPr/>
          <a:lstStyle/>
          <a:p>
            <a:fld id="{28385D78-4187-AD4C-B928-A8579EE9A756}" type="slidenum">
              <a:rPr lang="nb-NO" smtClean="0"/>
              <a:t>10</a:t>
            </a:fld>
            <a:endParaRPr lang="nb-NO"/>
          </a:p>
        </p:txBody>
      </p:sp>
    </p:spTree>
    <p:extLst>
      <p:ext uri="{BB962C8B-B14F-4D97-AF65-F5344CB8AC3E}">
        <p14:creationId xmlns:p14="http://schemas.microsoft.com/office/powerpoint/2010/main" val="311508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2060-C232-4098-9AC8-DC6E9402BAD8}"/>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C7F1D69B-99B3-4333-AC53-A6708719AE6C}"/>
              </a:ext>
            </a:extLst>
          </p:cNvPr>
          <p:cNvSpPr>
            <a:spLocks noGrp="1"/>
          </p:cNvSpPr>
          <p:nvPr>
            <p:ph idx="1"/>
          </p:nvPr>
        </p:nvSpPr>
        <p:spPr/>
        <p:txBody>
          <a:bodyPr>
            <a:normAutofit fontScale="92500" lnSpcReduction="10000"/>
          </a:bodyPr>
          <a:lstStyle/>
          <a:p>
            <a:r>
              <a:rPr lang="nb-NO" sz="2600" dirty="0"/>
              <a:t>Det er med andre ord flere årsaker til at de fleste ikke forteller til profesjonelle om seksuelle overgrep som de er utsatt for. </a:t>
            </a:r>
          </a:p>
          <a:p>
            <a:pPr lvl="6"/>
            <a:r>
              <a:rPr lang="nb-NO" sz="1600" dirty="0"/>
              <a:t>Ref.: Brattfjell &amp; Flåm, 2019; Lahtinen et al., 2018; Leclerc &amp; Wortley, 2015; McElvaney, 2013; Myhre et al., 2015; Rush et al., 2014; Tener &amp; Murphy, 2015</a:t>
            </a:r>
          </a:p>
          <a:p>
            <a:r>
              <a:rPr lang="nb-NO" sz="2600" dirty="0"/>
              <a:t>Noen forteller om dette først når de er blitt voksne, men også majoriteten av dem forblir tause om hva de opplevde som barn.</a:t>
            </a:r>
          </a:p>
          <a:p>
            <a:pPr lvl="6"/>
            <a:r>
              <a:rPr lang="nb-NO" sz="1600" dirty="0"/>
              <a:t>Ref.: Alaggia, 2010; Bottoms et al., 2014; Esposito, 2016</a:t>
            </a:r>
          </a:p>
          <a:p>
            <a:pPr marL="0" indent="0">
              <a:buNone/>
            </a:pPr>
            <a:endParaRPr lang="en-GB" dirty="0"/>
          </a:p>
        </p:txBody>
      </p:sp>
      <p:sp>
        <p:nvSpPr>
          <p:cNvPr id="4" name="Date Placeholder 3">
            <a:extLst>
              <a:ext uri="{FF2B5EF4-FFF2-40B4-BE49-F238E27FC236}">
                <a16:creationId xmlns:a16="http://schemas.microsoft.com/office/drawing/2014/main" id="{DDDC651B-ECD0-4BDB-AD93-1772691A85D9}"/>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0CA0FEA-4534-4E33-A96E-D8D752DE9CB3}"/>
              </a:ext>
            </a:extLst>
          </p:cNvPr>
          <p:cNvSpPr>
            <a:spLocks noGrp="1"/>
          </p:cNvSpPr>
          <p:nvPr>
            <p:ph type="sldNum" sz="quarter" idx="12"/>
          </p:nvPr>
        </p:nvSpPr>
        <p:spPr/>
        <p:txBody>
          <a:bodyPr/>
          <a:lstStyle/>
          <a:p>
            <a:fld id="{28385D78-4187-AD4C-B928-A8579EE9A756}" type="slidenum">
              <a:rPr lang="nb-NO" smtClean="0"/>
              <a:t>11</a:t>
            </a:fld>
            <a:endParaRPr lang="nb-NO"/>
          </a:p>
        </p:txBody>
      </p:sp>
    </p:spTree>
    <p:extLst>
      <p:ext uri="{BB962C8B-B14F-4D97-AF65-F5344CB8AC3E}">
        <p14:creationId xmlns:p14="http://schemas.microsoft.com/office/powerpoint/2010/main" val="33368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F089-6430-4836-B074-559B78D67067}"/>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85ED86AE-4B8F-4459-AB01-B815BF141D2E}"/>
              </a:ext>
            </a:extLst>
          </p:cNvPr>
          <p:cNvSpPr>
            <a:spLocks noGrp="1"/>
          </p:cNvSpPr>
          <p:nvPr>
            <p:ph idx="1"/>
          </p:nvPr>
        </p:nvSpPr>
        <p:spPr/>
        <p:txBody>
          <a:bodyPr>
            <a:normAutofit/>
          </a:bodyPr>
          <a:lstStyle/>
          <a:p>
            <a:r>
              <a:rPr lang="nb-NO" sz="2400" dirty="0"/>
              <a:t>I et livsløpsperspektiv er det derfor bare mellom 1 av 3 til 1 av 5 som forteller om seksuelle overgrep til profesjonelle. </a:t>
            </a:r>
          </a:p>
          <a:p>
            <a:pPr lvl="7"/>
            <a:r>
              <a:rPr lang="nb-NO" sz="1700" dirty="0"/>
              <a:t>Ref.: Annerbäck et al., 2010; Bottoms et al., 2014; Hafstad &amp; Augusti, 2019; Hébert et al., 2009; Jernbro et  al., 2017; Lahtinen et al., 2018; RCIRCSA, 2017; Rush et al., 2014</a:t>
            </a:r>
          </a:p>
          <a:p>
            <a:pPr marL="0" indent="0">
              <a:buNone/>
            </a:pPr>
            <a:endParaRPr lang="en-GB" dirty="0"/>
          </a:p>
        </p:txBody>
      </p:sp>
      <p:sp>
        <p:nvSpPr>
          <p:cNvPr id="4" name="Date Placeholder 3">
            <a:extLst>
              <a:ext uri="{FF2B5EF4-FFF2-40B4-BE49-F238E27FC236}">
                <a16:creationId xmlns:a16="http://schemas.microsoft.com/office/drawing/2014/main" id="{4CEA70C0-7210-4A73-BF16-0611C6A3883B}"/>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9E4D73B1-42FE-4241-8DFB-2AC6FE1C1C32}"/>
              </a:ext>
            </a:extLst>
          </p:cNvPr>
          <p:cNvSpPr>
            <a:spLocks noGrp="1"/>
          </p:cNvSpPr>
          <p:nvPr>
            <p:ph type="sldNum" sz="quarter" idx="12"/>
          </p:nvPr>
        </p:nvSpPr>
        <p:spPr/>
        <p:txBody>
          <a:bodyPr/>
          <a:lstStyle/>
          <a:p>
            <a:fld id="{28385D78-4187-AD4C-B928-A8579EE9A756}" type="slidenum">
              <a:rPr lang="nb-NO" smtClean="0"/>
              <a:t>12</a:t>
            </a:fld>
            <a:endParaRPr lang="nb-NO"/>
          </a:p>
        </p:txBody>
      </p:sp>
    </p:spTree>
    <p:extLst>
      <p:ext uri="{BB962C8B-B14F-4D97-AF65-F5344CB8AC3E}">
        <p14:creationId xmlns:p14="http://schemas.microsoft.com/office/powerpoint/2010/main" val="330687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8E45-FF10-490A-89CE-0C1C302881C3}"/>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54BC5662-B4ED-4868-ABE7-107AEB7344A6}"/>
              </a:ext>
            </a:extLst>
          </p:cNvPr>
          <p:cNvSpPr>
            <a:spLocks noGrp="1"/>
          </p:cNvSpPr>
          <p:nvPr>
            <p:ph idx="1"/>
          </p:nvPr>
        </p:nvSpPr>
        <p:spPr/>
        <p:txBody>
          <a:bodyPr>
            <a:normAutofit fontScale="92500" lnSpcReduction="10000"/>
          </a:bodyPr>
          <a:lstStyle/>
          <a:p>
            <a:r>
              <a:rPr lang="nb-NO" sz="2600" dirty="0"/>
              <a:t>Mange som får hjelp fra terapeuter i psykisk helsevern holder også skjult for sine terapeuten om overgrepserfaringene sine. Dermed behandles symptomer som følge av de seksuelle overgrepene (angst, depresjon, selvmordsforsøk, osv.), men ikke de seksuelle overgrepsbaserte traumene som er årsaken til symptomene</a:t>
            </a:r>
            <a:r>
              <a:rPr lang="nb-NO" sz="1600" dirty="0"/>
              <a:t>.</a:t>
            </a:r>
          </a:p>
          <a:p>
            <a:pPr lvl="6"/>
            <a:r>
              <a:rPr lang="nb-NO" sz="1700" dirty="0"/>
              <a:t>Ref.: Everson &amp; Sandoval, 2011; Herman, 2009; Hultmann &amp; Broberg, 2016; McElvaney et al., 2014; Ormhaug et al., 2012; Reigstad et al., 2006; Öhrmon et al., 2016 </a:t>
            </a:r>
            <a:endParaRPr lang="en-GB" sz="1700" dirty="0"/>
          </a:p>
          <a:p>
            <a:pPr marL="0" indent="0">
              <a:buNone/>
            </a:pPr>
            <a:endParaRPr lang="en-GB" dirty="0"/>
          </a:p>
        </p:txBody>
      </p:sp>
      <p:sp>
        <p:nvSpPr>
          <p:cNvPr id="4" name="Date Placeholder 3">
            <a:extLst>
              <a:ext uri="{FF2B5EF4-FFF2-40B4-BE49-F238E27FC236}">
                <a16:creationId xmlns:a16="http://schemas.microsoft.com/office/drawing/2014/main" id="{7713E920-F17E-4E2F-86EA-A5C143DBA4B4}"/>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B29EE015-D6D6-45A0-BADF-BD44CFF4CD28}"/>
              </a:ext>
            </a:extLst>
          </p:cNvPr>
          <p:cNvSpPr>
            <a:spLocks noGrp="1"/>
          </p:cNvSpPr>
          <p:nvPr>
            <p:ph type="sldNum" sz="quarter" idx="12"/>
          </p:nvPr>
        </p:nvSpPr>
        <p:spPr/>
        <p:txBody>
          <a:bodyPr/>
          <a:lstStyle/>
          <a:p>
            <a:fld id="{28385D78-4187-AD4C-B928-A8579EE9A756}" type="slidenum">
              <a:rPr lang="nb-NO" smtClean="0"/>
              <a:t>13</a:t>
            </a:fld>
            <a:endParaRPr lang="nb-NO"/>
          </a:p>
        </p:txBody>
      </p:sp>
    </p:spTree>
    <p:extLst>
      <p:ext uri="{BB962C8B-B14F-4D97-AF65-F5344CB8AC3E}">
        <p14:creationId xmlns:p14="http://schemas.microsoft.com/office/powerpoint/2010/main" val="489050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AA0DA-9379-471C-906F-B0323C88290F}"/>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C9416F25-2E33-41BA-B3D9-EB92876EFEB6}"/>
              </a:ext>
            </a:extLst>
          </p:cNvPr>
          <p:cNvSpPr>
            <a:spLocks noGrp="1"/>
          </p:cNvSpPr>
          <p:nvPr>
            <p:ph idx="1"/>
          </p:nvPr>
        </p:nvSpPr>
        <p:spPr>
          <a:xfrm>
            <a:off x="254000" y="1371600"/>
            <a:ext cx="8521700" cy="3073399"/>
          </a:xfrm>
        </p:spPr>
        <p:txBody>
          <a:bodyPr>
            <a:normAutofit fontScale="25000" lnSpcReduction="20000"/>
          </a:bodyPr>
          <a:lstStyle/>
          <a:p>
            <a:pPr marL="1319213" indent="-1143000">
              <a:lnSpc>
                <a:spcPct val="120000"/>
              </a:lnSpc>
              <a:spcAft>
                <a:spcPts val="600"/>
              </a:spcAft>
            </a:pPr>
            <a:r>
              <a:rPr lang="nb-NO" sz="8400" dirty="0"/>
              <a:t>For det mindretallet som velger å fortelle om det som har skjedd med dem til profesjonelle, så venter mange av dem i flere år. </a:t>
            </a:r>
          </a:p>
          <a:p>
            <a:pPr marL="1319213" indent="-1143000">
              <a:lnSpc>
                <a:spcPct val="120000"/>
              </a:lnSpc>
              <a:spcAft>
                <a:spcPts val="600"/>
              </a:spcAft>
            </a:pPr>
            <a:r>
              <a:rPr lang="nb-NO" sz="8400" dirty="0"/>
              <a:t>Noen studier viser at det går 3–5 år før man forteller om de seksuelle overgrepene som man er utsatt for. </a:t>
            </a:r>
          </a:p>
          <a:p>
            <a:pPr marL="4114800" lvl="6" indent="-1143000">
              <a:lnSpc>
                <a:spcPct val="120000"/>
              </a:lnSpc>
              <a:spcAft>
                <a:spcPts val="600"/>
              </a:spcAft>
            </a:pPr>
            <a:r>
              <a:rPr lang="nb-NO" sz="6400" dirty="0"/>
              <a:t>Ref.: Hébert et al., 2009, </a:t>
            </a:r>
          </a:p>
          <a:p>
            <a:pPr marL="1319213" indent="-1143000">
              <a:lnSpc>
                <a:spcPct val="120000"/>
              </a:lnSpc>
              <a:spcAft>
                <a:spcPts val="600"/>
              </a:spcAft>
            </a:pPr>
            <a:r>
              <a:rPr lang="nb-NO" sz="8400" dirty="0"/>
              <a:t>andre finner 15,4 år </a:t>
            </a:r>
          </a:p>
          <a:p>
            <a:pPr marL="3657600" lvl="5" indent="-1143000">
              <a:lnSpc>
                <a:spcPct val="120000"/>
              </a:lnSpc>
              <a:spcAft>
                <a:spcPts val="600"/>
              </a:spcAft>
            </a:pPr>
            <a:r>
              <a:rPr lang="nb-NO" sz="6400" dirty="0"/>
              <a:t>Ref.: Romano et al., 2019, </a:t>
            </a:r>
          </a:p>
          <a:p>
            <a:pPr marL="1319213" indent="-1143000">
              <a:lnSpc>
                <a:spcPct val="120000"/>
              </a:lnSpc>
              <a:spcAft>
                <a:spcPts val="600"/>
              </a:spcAft>
            </a:pPr>
            <a:r>
              <a:rPr lang="nb-NO" sz="8400" dirty="0"/>
              <a:t>mens en nyere norsk studie viser at det i snitt går 17,2 år før man forteller om overgrpene </a:t>
            </a:r>
          </a:p>
          <a:p>
            <a:pPr marL="3657600" lvl="5" indent="-1143000">
              <a:lnSpc>
                <a:spcPct val="120000"/>
              </a:lnSpc>
              <a:spcAft>
                <a:spcPts val="600"/>
              </a:spcAft>
            </a:pPr>
            <a:r>
              <a:rPr lang="nb-NO" sz="6800" dirty="0">
                <a:latin typeface="+mn-lt"/>
                <a:cs typeface="+mn-cs"/>
              </a:rPr>
              <a:t>Ref.: Steine et al., 2016</a:t>
            </a:r>
            <a:endParaRPr lang="en-GB" sz="6800" dirty="0">
              <a:latin typeface="+mn-lt"/>
              <a:cs typeface="+mn-cs"/>
            </a:endParaRPr>
          </a:p>
          <a:p>
            <a:pPr marL="0" indent="0">
              <a:buNone/>
            </a:pPr>
            <a:endParaRPr lang="en-GB" dirty="0"/>
          </a:p>
        </p:txBody>
      </p:sp>
      <p:sp>
        <p:nvSpPr>
          <p:cNvPr id="4" name="Date Placeholder 3">
            <a:extLst>
              <a:ext uri="{FF2B5EF4-FFF2-40B4-BE49-F238E27FC236}">
                <a16:creationId xmlns:a16="http://schemas.microsoft.com/office/drawing/2014/main" id="{16247421-3540-4614-950B-4EB749D72023}"/>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51A2FB68-6826-4897-B46B-AF5BAA79FA1E}"/>
              </a:ext>
            </a:extLst>
          </p:cNvPr>
          <p:cNvSpPr>
            <a:spLocks noGrp="1"/>
          </p:cNvSpPr>
          <p:nvPr>
            <p:ph type="sldNum" sz="quarter" idx="12"/>
          </p:nvPr>
        </p:nvSpPr>
        <p:spPr/>
        <p:txBody>
          <a:bodyPr/>
          <a:lstStyle/>
          <a:p>
            <a:fld id="{28385D78-4187-AD4C-B928-A8579EE9A756}" type="slidenum">
              <a:rPr lang="nb-NO" smtClean="0"/>
              <a:t>14</a:t>
            </a:fld>
            <a:endParaRPr lang="nb-NO" dirty="0"/>
          </a:p>
        </p:txBody>
      </p:sp>
    </p:spTree>
    <p:extLst>
      <p:ext uri="{BB962C8B-B14F-4D97-AF65-F5344CB8AC3E}">
        <p14:creationId xmlns:p14="http://schemas.microsoft.com/office/powerpoint/2010/main" val="470309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C8C8-BE51-4F49-838E-67AADEEE81E2}"/>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59CDD79F-5C1C-49F9-BBBD-C35A3EEAA52C}"/>
              </a:ext>
            </a:extLst>
          </p:cNvPr>
          <p:cNvSpPr>
            <a:spLocks noGrp="1"/>
          </p:cNvSpPr>
          <p:nvPr>
            <p:ph idx="1"/>
          </p:nvPr>
        </p:nvSpPr>
        <p:spPr>
          <a:xfrm>
            <a:off x="171450" y="1594842"/>
            <a:ext cx="8763000" cy="3307357"/>
          </a:xfrm>
        </p:spPr>
        <p:txBody>
          <a:bodyPr>
            <a:normAutofit fontScale="55000" lnSpcReduction="20000"/>
          </a:bodyPr>
          <a:lstStyle/>
          <a:p>
            <a:pPr marL="633413" indent="-457200">
              <a:lnSpc>
                <a:spcPct val="120000"/>
              </a:lnSpc>
              <a:spcAft>
                <a:spcPts val="600"/>
              </a:spcAft>
            </a:pPr>
            <a:r>
              <a:rPr lang="nb-NO" sz="3200" dirty="0"/>
              <a:t>En gjennomgang av 37 studier viste at barn tenderer mot først å fortelle om seksuelle overgrep til venner, deretter én av foreldrene (ofte mor) eller profesjonelle. Ungdom tenderer oftest mot å bare fortelle til venner og ikke til voksne </a:t>
            </a:r>
          </a:p>
          <a:p>
            <a:pPr marL="3429000" lvl="6" indent="-457200">
              <a:lnSpc>
                <a:spcPct val="120000"/>
              </a:lnSpc>
              <a:spcAft>
                <a:spcPts val="600"/>
              </a:spcAft>
            </a:pPr>
            <a:r>
              <a:rPr lang="nb-NO" sz="2600" dirty="0"/>
              <a:t>Ref.: Manay &amp; Collin-Vézina, 2021; Thorsen &amp; Hjemdal, 2014</a:t>
            </a:r>
          </a:p>
          <a:p>
            <a:pPr marL="633413" indent="-457200">
              <a:lnSpc>
                <a:spcPct val="120000"/>
              </a:lnSpc>
              <a:spcAft>
                <a:spcPts val="600"/>
              </a:spcAft>
            </a:pPr>
            <a:r>
              <a:rPr lang="nb-NO" sz="3300" dirty="0"/>
              <a:t>Reaksjonene som barn mottar når de først begynner å hinte om eller fortelle litt om de seksuelle overgrepene avgjør i høy grad om de forteller mer og til flere personer eller ikke.</a:t>
            </a:r>
          </a:p>
          <a:p>
            <a:pPr marL="3429000" lvl="6" indent="-457200">
              <a:lnSpc>
                <a:spcPct val="120000"/>
              </a:lnSpc>
              <a:spcAft>
                <a:spcPts val="600"/>
              </a:spcAft>
            </a:pPr>
            <a:r>
              <a:rPr lang="nb-NO" sz="2600" dirty="0">
                <a:latin typeface="+mn-lt"/>
                <a:cs typeface="+mn-cs"/>
              </a:rPr>
              <a:t>Ref.: Barttfjell &amp; Flåm, 2019 </a:t>
            </a:r>
          </a:p>
          <a:p>
            <a:pPr marL="633413" indent="-457200">
              <a:lnSpc>
                <a:spcPct val="120000"/>
              </a:lnSpc>
              <a:spcAft>
                <a:spcPts val="600"/>
              </a:spcAft>
            </a:pPr>
            <a:r>
              <a:rPr lang="nb-NO" sz="3400" dirty="0"/>
              <a:t>Voksne må vise at de er åpne for å høre om seksuelle overgrep </a:t>
            </a:r>
          </a:p>
          <a:p>
            <a:pPr marL="3429000" lvl="6" indent="-457200">
              <a:lnSpc>
                <a:spcPct val="120000"/>
              </a:lnSpc>
              <a:spcAft>
                <a:spcPts val="600"/>
              </a:spcAft>
            </a:pPr>
            <a:r>
              <a:rPr lang="nb-NO" sz="2600" dirty="0"/>
              <a:t>Ref.: Solberg et al., 2021</a:t>
            </a:r>
            <a:endParaRPr lang="en-GB" sz="2600" dirty="0"/>
          </a:p>
          <a:p>
            <a:pPr marL="0" indent="0">
              <a:buNone/>
            </a:pPr>
            <a:endParaRPr lang="en-GB" dirty="0"/>
          </a:p>
        </p:txBody>
      </p:sp>
      <p:sp>
        <p:nvSpPr>
          <p:cNvPr id="4" name="Date Placeholder 3">
            <a:extLst>
              <a:ext uri="{FF2B5EF4-FFF2-40B4-BE49-F238E27FC236}">
                <a16:creationId xmlns:a16="http://schemas.microsoft.com/office/drawing/2014/main" id="{D237A412-A4A0-49D8-9063-9F7A5D0FF7E0}"/>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DFADC2C8-D163-49CE-868C-DCD1754904B1}"/>
              </a:ext>
            </a:extLst>
          </p:cNvPr>
          <p:cNvSpPr>
            <a:spLocks noGrp="1"/>
          </p:cNvSpPr>
          <p:nvPr>
            <p:ph type="sldNum" sz="quarter" idx="12"/>
          </p:nvPr>
        </p:nvSpPr>
        <p:spPr/>
        <p:txBody>
          <a:bodyPr/>
          <a:lstStyle/>
          <a:p>
            <a:fld id="{28385D78-4187-AD4C-B928-A8579EE9A756}" type="slidenum">
              <a:rPr lang="nb-NO" smtClean="0"/>
              <a:t>15</a:t>
            </a:fld>
            <a:endParaRPr lang="nb-NO"/>
          </a:p>
        </p:txBody>
      </p:sp>
    </p:spTree>
    <p:extLst>
      <p:ext uri="{BB962C8B-B14F-4D97-AF65-F5344CB8AC3E}">
        <p14:creationId xmlns:p14="http://schemas.microsoft.com/office/powerpoint/2010/main" val="323057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B486-2D4B-4EBB-8142-765FD6FE9838}"/>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5ADBF025-A92E-4E85-A53C-ABED35F4EF16}"/>
              </a:ext>
            </a:extLst>
          </p:cNvPr>
          <p:cNvSpPr>
            <a:spLocks noGrp="1"/>
          </p:cNvSpPr>
          <p:nvPr>
            <p:ph idx="1"/>
          </p:nvPr>
        </p:nvSpPr>
        <p:spPr>
          <a:xfrm>
            <a:off x="587253" y="1594843"/>
            <a:ext cx="8030696" cy="3239946"/>
          </a:xfrm>
        </p:spPr>
        <p:txBody>
          <a:bodyPr>
            <a:normAutofit fontScale="85000" lnSpcReduction="20000"/>
          </a:bodyPr>
          <a:lstStyle/>
          <a:p>
            <a:pPr marL="519113" indent="-342900">
              <a:lnSpc>
                <a:spcPct val="120000"/>
              </a:lnSpc>
              <a:spcAft>
                <a:spcPts val="600"/>
              </a:spcAft>
            </a:pPr>
            <a:r>
              <a:rPr lang="nb-NO" sz="2400" dirty="0"/>
              <a:t>Ungdom oppgir fem hovedgrunner til at de ikke forteller om de seksuelle overgrepene som de er utsatt for til profesjonelle at de (1) har forsøkt å gi hint, men som ikke ble fanget opp, (2) de har en generell mistillit til profesjonelle, (3) at de har erfart at profesjonelle tidligere har gitt dem lite respons, (4) den voksne de tidligere har betrodd seg til tok ikke deres perspektiv, eller (5) at de ikke tror at den profesjonelle foretok seg noe i ettertid da de tidligere fortalte om noe alvorlig. </a:t>
            </a:r>
          </a:p>
          <a:p>
            <a:pPr marL="2857500" lvl="5" indent="-342900">
              <a:lnSpc>
                <a:spcPct val="120000"/>
              </a:lnSpc>
              <a:spcAft>
                <a:spcPts val="600"/>
              </a:spcAft>
            </a:pPr>
            <a:r>
              <a:rPr lang="nb-NO" sz="1900" dirty="0"/>
              <a:t>Ref.: Horwath et al., 2012; Jernbro et al., 2017; Lev-Wiesel et al., 2014; McElvaney et al., 2014; Stiller &amp; Hellmann, 2017; Ullman, 2007</a:t>
            </a:r>
            <a:endParaRPr lang="en-GB" sz="1900" dirty="0"/>
          </a:p>
          <a:p>
            <a:pPr marL="0" indent="0">
              <a:buNone/>
            </a:pPr>
            <a:endParaRPr lang="en-GB" dirty="0"/>
          </a:p>
        </p:txBody>
      </p:sp>
      <p:sp>
        <p:nvSpPr>
          <p:cNvPr id="4" name="Date Placeholder 3">
            <a:extLst>
              <a:ext uri="{FF2B5EF4-FFF2-40B4-BE49-F238E27FC236}">
                <a16:creationId xmlns:a16="http://schemas.microsoft.com/office/drawing/2014/main" id="{36845910-B430-43CA-B400-43B788CDDE20}"/>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CFFE8619-F945-4E99-B166-D207B53D8814}"/>
              </a:ext>
            </a:extLst>
          </p:cNvPr>
          <p:cNvSpPr>
            <a:spLocks noGrp="1"/>
          </p:cNvSpPr>
          <p:nvPr>
            <p:ph type="sldNum" sz="quarter" idx="12"/>
          </p:nvPr>
        </p:nvSpPr>
        <p:spPr/>
        <p:txBody>
          <a:bodyPr/>
          <a:lstStyle/>
          <a:p>
            <a:fld id="{28385D78-4187-AD4C-B928-A8579EE9A756}" type="slidenum">
              <a:rPr lang="nb-NO" smtClean="0"/>
              <a:t>16</a:t>
            </a:fld>
            <a:endParaRPr lang="nb-NO"/>
          </a:p>
        </p:txBody>
      </p:sp>
    </p:spTree>
    <p:extLst>
      <p:ext uri="{BB962C8B-B14F-4D97-AF65-F5344CB8AC3E}">
        <p14:creationId xmlns:p14="http://schemas.microsoft.com/office/powerpoint/2010/main" val="1370688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076AE8E-727B-43C9-A209-D83C81B8E0B1}"/>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C0F5742C-37CC-411C-8A83-ACA75BE627A9}"/>
              </a:ext>
            </a:extLst>
          </p:cNvPr>
          <p:cNvSpPr>
            <a:spLocks noGrp="1"/>
          </p:cNvSpPr>
          <p:nvPr>
            <p:ph type="sldNum" sz="quarter" idx="12"/>
          </p:nvPr>
        </p:nvSpPr>
        <p:spPr/>
        <p:txBody>
          <a:bodyPr/>
          <a:lstStyle/>
          <a:p>
            <a:fld id="{28385D78-4187-AD4C-B928-A8579EE9A756}" type="slidenum">
              <a:rPr lang="nb-NO" smtClean="0"/>
              <a:t>17</a:t>
            </a:fld>
            <a:endParaRPr lang="nb-NO"/>
          </a:p>
        </p:txBody>
      </p:sp>
      <p:graphicFrame>
        <p:nvGraphicFramePr>
          <p:cNvPr id="6" name="Table 6">
            <a:extLst>
              <a:ext uri="{FF2B5EF4-FFF2-40B4-BE49-F238E27FC236}">
                <a16:creationId xmlns:a16="http://schemas.microsoft.com/office/drawing/2014/main" id="{495ED0B9-FAEB-475D-BBF5-089DC0E4E3A8}"/>
              </a:ext>
            </a:extLst>
          </p:cNvPr>
          <p:cNvGraphicFramePr>
            <a:graphicFrameLocks noGrp="1"/>
          </p:cNvGraphicFramePr>
          <p:nvPr>
            <p:ph idx="4294967295"/>
            <p:extLst>
              <p:ext uri="{D42A27DB-BD31-4B8C-83A1-F6EECF244321}">
                <p14:modId xmlns:p14="http://schemas.microsoft.com/office/powerpoint/2010/main" val="2774119917"/>
              </p:ext>
            </p:extLst>
          </p:nvPr>
        </p:nvGraphicFramePr>
        <p:xfrm>
          <a:off x="0" y="0"/>
          <a:ext cx="9144000" cy="8274050"/>
        </p:xfrm>
        <a:graphic>
          <a:graphicData uri="http://schemas.openxmlformats.org/drawingml/2006/table">
            <a:tbl>
              <a:tblPr firstRow="1" bandRow="1">
                <a:tableStyleId>{5C22544A-7EE6-4342-B048-85BDC9FD1C3A}</a:tableStyleId>
              </a:tblPr>
              <a:tblGrid>
                <a:gridCol w="5543550">
                  <a:extLst>
                    <a:ext uri="{9D8B030D-6E8A-4147-A177-3AD203B41FA5}">
                      <a16:colId xmlns:a16="http://schemas.microsoft.com/office/drawing/2014/main" val="2499029584"/>
                    </a:ext>
                  </a:extLst>
                </a:gridCol>
                <a:gridCol w="3600450">
                  <a:extLst>
                    <a:ext uri="{9D8B030D-6E8A-4147-A177-3AD203B41FA5}">
                      <a16:colId xmlns:a16="http://schemas.microsoft.com/office/drawing/2014/main" val="1129799434"/>
                    </a:ext>
                  </a:extLst>
                </a:gridCol>
              </a:tblGrid>
              <a:tr h="6800850">
                <a:tc>
                  <a:txBody>
                    <a:bodyPr/>
                    <a:lstStyle/>
                    <a:p>
                      <a:r>
                        <a:rPr lang="en-GB" sz="2000" b="0" kern="1200" dirty="0">
                          <a:solidFill>
                            <a:schemeClr val="lt1"/>
                          </a:solidFill>
                          <a:effectLst/>
                          <a:latin typeface="+mn-lt"/>
                          <a:ea typeface="+mn-ea"/>
                          <a:cs typeface="+mn-cs"/>
                        </a:rPr>
                        <a:t>Barn </a:t>
                      </a:r>
                      <a:r>
                        <a:rPr lang="en-GB" sz="2000" b="0" kern="1200" dirty="0" err="1">
                          <a:solidFill>
                            <a:schemeClr val="lt1"/>
                          </a:solidFill>
                          <a:effectLst/>
                          <a:latin typeface="+mn-lt"/>
                          <a:ea typeface="+mn-ea"/>
                          <a:cs typeface="+mn-cs"/>
                        </a:rPr>
                        <a:t>som</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ikke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forteller</a:t>
                      </a:r>
                      <a:r>
                        <a:rPr lang="en-GB" sz="2000" b="0" kern="1200" dirty="0">
                          <a:solidFill>
                            <a:schemeClr val="lt1"/>
                          </a:solidFill>
                          <a:effectLst/>
                          <a:latin typeface="+mn-lt"/>
                          <a:ea typeface="+mn-ea"/>
                          <a:cs typeface="+mn-cs"/>
                        </a:rPr>
                        <a:t> om de </a:t>
                      </a:r>
                      <a:r>
                        <a:rPr lang="en-GB" sz="2000" b="0" kern="1200" dirty="0" err="1">
                          <a:solidFill>
                            <a:schemeClr val="lt1"/>
                          </a:solidFill>
                          <a:effectLst/>
                          <a:latin typeface="+mn-lt"/>
                          <a:ea typeface="+mn-ea"/>
                          <a:cs typeface="+mn-cs"/>
                        </a:rPr>
                        <a:t>seksuelle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overgrepene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som</a:t>
                      </a:r>
                      <a:r>
                        <a:rPr lang="en-GB" sz="2000" b="0" kern="1200" dirty="0">
                          <a:solidFill>
                            <a:schemeClr val="lt1"/>
                          </a:solidFill>
                          <a:effectLst/>
                          <a:latin typeface="+mn-lt"/>
                          <a:ea typeface="+mn-ea"/>
                          <a:cs typeface="+mn-cs"/>
                        </a:rPr>
                        <a:t> de </a:t>
                      </a:r>
                      <a:r>
                        <a:rPr lang="en-GB" sz="2000" b="0" kern="1200" dirty="0" err="1">
                          <a:solidFill>
                            <a:schemeClr val="lt1"/>
                          </a:solidFill>
                          <a:effectLst/>
                          <a:latin typeface="+mn-lt"/>
                          <a:ea typeface="+mn-ea"/>
                          <a:cs typeface="+mn-cs"/>
                        </a:rPr>
                        <a:t>har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vært</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utsatt</a:t>
                      </a:r>
                      <a:r>
                        <a:rPr lang="en-GB" sz="2000" b="0" kern="1200" dirty="0">
                          <a:solidFill>
                            <a:schemeClr val="lt1"/>
                          </a:solidFill>
                          <a:effectLst/>
                          <a:latin typeface="+mn-lt"/>
                          <a:ea typeface="+mn-ea"/>
                          <a:cs typeface="+mn-cs"/>
                        </a:rPr>
                        <a:t> for, </a:t>
                      </a:r>
                      <a:r>
                        <a:rPr lang="en-GB" sz="2000" b="0" kern="1200" dirty="0" err="1">
                          <a:solidFill>
                            <a:schemeClr val="lt1"/>
                          </a:solidFill>
                          <a:effectLst/>
                          <a:latin typeface="+mn-lt"/>
                          <a:ea typeface="+mn-ea"/>
                          <a:cs typeface="+mn-cs"/>
                        </a:rPr>
                        <a:t>opplyser</a:t>
                      </a:r>
                      <a:r>
                        <a:rPr lang="en-GB" sz="2000" b="0" kern="1200" dirty="0">
                          <a:solidFill>
                            <a:schemeClr val="lt1"/>
                          </a:solidFill>
                          <a:effectLst/>
                          <a:latin typeface="+mn-lt"/>
                          <a:ea typeface="+mn-ea"/>
                          <a:cs typeface="+mn-cs"/>
                        </a:rPr>
                        <a:t> at </a:t>
                      </a:r>
                      <a:r>
                        <a:rPr lang="en-GB" sz="2000" b="0" kern="1200" dirty="0" err="1">
                          <a:solidFill>
                            <a:schemeClr val="lt1"/>
                          </a:solidFill>
                          <a:effectLst/>
                          <a:latin typeface="+mn-lt"/>
                          <a:ea typeface="+mn-ea"/>
                          <a:cs typeface="+mn-cs"/>
                        </a:rPr>
                        <a:t>årsakene</a:t>
                      </a:r>
                      <a:r>
                        <a:rPr lang="en-GB" sz="2000" b="0" kern="1200" dirty="0">
                          <a:solidFill>
                            <a:schemeClr val="lt1"/>
                          </a:solidFill>
                          <a:effectLst/>
                          <a:latin typeface="+mn-lt"/>
                          <a:ea typeface="+mn-ea"/>
                          <a:cs typeface="+mn-cs"/>
                        </a:rPr>
                        <a:t> er at de: </a:t>
                      </a:r>
                    </a:p>
                    <a:p>
                      <a:r>
                        <a:rPr lang="en-GB" sz="2000" b="0" kern="1200" dirty="0">
                          <a:solidFill>
                            <a:schemeClr val="lt1"/>
                          </a:solidFill>
                          <a:effectLst/>
                          <a:latin typeface="+mn-lt"/>
                          <a:ea typeface="+mn-ea"/>
                          <a:cs typeface="+mn-cs"/>
                        </a:rPr>
                        <a:t>(1) </a:t>
                      </a:r>
                      <a:r>
                        <a:rPr lang="en-GB" sz="2000" b="0" kern="1200" dirty="0" err="1">
                          <a:solidFill>
                            <a:schemeClr val="lt1"/>
                          </a:solidFill>
                          <a:effectLst/>
                          <a:latin typeface="+mn-lt"/>
                          <a:ea typeface="+mn-ea"/>
                          <a:cs typeface="+mn-cs"/>
                        </a:rPr>
                        <a:t>frykter</a:t>
                      </a:r>
                      <a:r>
                        <a:rPr lang="en-GB" sz="2000" b="0" kern="1200" dirty="0">
                          <a:solidFill>
                            <a:schemeClr val="lt1"/>
                          </a:solidFill>
                          <a:effectLst/>
                          <a:latin typeface="+mn-lt"/>
                          <a:ea typeface="+mn-ea"/>
                          <a:cs typeface="+mn-cs"/>
                        </a:rPr>
                        <a:t> å </a:t>
                      </a:r>
                      <a:r>
                        <a:rPr lang="en-GB" sz="2000" b="0" kern="1200" dirty="0" err="1">
                          <a:solidFill>
                            <a:schemeClr val="lt1"/>
                          </a:solidFill>
                          <a:effectLst/>
                          <a:latin typeface="+mn-lt"/>
                          <a:ea typeface="+mn-ea"/>
                          <a:cs typeface="+mn-cs"/>
                        </a:rPr>
                        <a:t>ikke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bli</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trodd</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(2) er </a:t>
                      </a:r>
                      <a:r>
                        <a:rPr lang="en-GB" sz="2000" b="0" kern="1200" dirty="0" err="1">
                          <a:solidFill>
                            <a:schemeClr val="lt1"/>
                          </a:solidFill>
                          <a:effectLst/>
                          <a:latin typeface="+mn-lt"/>
                          <a:ea typeface="+mn-ea"/>
                          <a:cs typeface="+mn-cs"/>
                        </a:rPr>
                        <a:t>redde</a:t>
                      </a:r>
                      <a:r>
                        <a:rPr lang="en-GB" sz="2000" b="0" kern="1200" dirty="0">
                          <a:solidFill>
                            <a:schemeClr val="lt1"/>
                          </a:solidFill>
                          <a:effectLst/>
                          <a:latin typeface="+mn-lt"/>
                          <a:ea typeface="+mn-ea"/>
                          <a:cs typeface="+mn-cs"/>
                        </a:rPr>
                        <a:t> for å </a:t>
                      </a:r>
                      <a:r>
                        <a:rPr lang="en-GB" sz="2000" b="0" kern="1200" dirty="0" err="1">
                          <a:solidFill>
                            <a:schemeClr val="lt1"/>
                          </a:solidFill>
                          <a:effectLst/>
                          <a:latin typeface="+mn-lt"/>
                          <a:ea typeface="+mn-ea"/>
                          <a:cs typeface="+mn-cs"/>
                        </a:rPr>
                        <a:t>bli</a:t>
                      </a:r>
                      <a:r>
                        <a:rPr lang="en-GB" sz="2000" b="0" kern="1200" dirty="0">
                          <a:solidFill>
                            <a:schemeClr val="lt1"/>
                          </a:solidFill>
                          <a:effectLst/>
                          <a:latin typeface="+mn-lt"/>
                          <a:ea typeface="+mn-ea"/>
                          <a:cs typeface="+mn-cs"/>
                        </a:rPr>
                        <a:t> stilt </a:t>
                      </a:r>
                      <a:r>
                        <a:rPr lang="en-GB" sz="2000" b="0" kern="1200" dirty="0" err="1">
                          <a:solidFill>
                            <a:schemeClr val="lt1"/>
                          </a:solidFill>
                          <a:effectLst/>
                          <a:latin typeface="+mn-lt"/>
                          <a:ea typeface="+mn-ea"/>
                          <a:cs typeface="+mn-cs"/>
                        </a:rPr>
                        <a:t>spørsmål</a:t>
                      </a:r>
                      <a:r>
                        <a:rPr lang="en-GB" sz="2000" b="0" kern="1200" dirty="0">
                          <a:solidFill>
                            <a:schemeClr val="lt1"/>
                          </a:solidFill>
                          <a:effectLst/>
                          <a:latin typeface="+mn-lt"/>
                          <a:ea typeface="+mn-ea"/>
                          <a:cs typeface="+mn-cs"/>
                        </a:rPr>
                        <a:t> om </a:t>
                      </a:r>
                      <a:r>
                        <a:rPr lang="en-GB" sz="2000" b="0" kern="1200" dirty="0" err="1">
                          <a:solidFill>
                            <a:schemeClr val="lt1"/>
                          </a:solidFill>
                          <a:effectLst/>
                          <a:latin typeface="+mn-lt"/>
                          <a:ea typeface="+mn-ea"/>
                          <a:cs typeface="+mn-cs"/>
                        </a:rPr>
                        <a:t>hvorfor</a:t>
                      </a:r>
                      <a:r>
                        <a:rPr lang="en-GB" sz="2000" b="0" kern="1200" dirty="0">
                          <a:solidFill>
                            <a:schemeClr val="lt1"/>
                          </a:solidFill>
                          <a:effectLst/>
                          <a:latin typeface="+mn-lt"/>
                          <a:ea typeface="+mn-ea"/>
                          <a:cs typeface="+mn-cs"/>
                        </a:rPr>
                        <a:t> de </a:t>
                      </a:r>
                      <a:r>
                        <a:rPr lang="en-GB" sz="2000" b="0" kern="1200" dirty="0" err="1">
                          <a:solidFill>
                            <a:schemeClr val="lt1"/>
                          </a:solidFill>
                          <a:effectLst/>
                          <a:latin typeface="+mn-lt"/>
                          <a:ea typeface="+mn-ea"/>
                          <a:cs typeface="+mn-cs"/>
                        </a:rPr>
                        <a:t>ikke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har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fortalt</a:t>
                      </a:r>
                      <a:r>
                        <a:rPr lang="en-GB" sz="2000" b="0" kern="1200" dirty="0">
                          <a:solidFill>
                            <a:schemeClr val="lt1"/>
                          </a:solidFill>
                          <a:effectLst/>
                          <a:latin typeface="+mn-lt"/>
                          <a:ea typeface="+mn-ea"/>
                          <a:cs typeface="+mn-cs"/>
                        </a:rPr>
                        <a:t> om </a:t>
                      </a:r>
                      <a:r>
                        <a:rPr lang="en-GB" sz="2000" b="0" kern="1200" dirty="0" err="1">
                          <a:solidFill>
                            <a:schemeClr val="lt1"/>
                          </a:solidFill>
                          <a:effectLst/>
                          <a:latin typeface="+mn-lt"/>
                          <a:ea typeface="+mn-ea"/>
                          <a:cs typeface="+mn-cs"/>
                        </a:rPr>
                        <a:t>hendelsene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tidligere</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(3) </a:t>
                      </a:r>
                      <a:r>
                        <a:rPr lang="en-GB" sz="2000" b="0" kern="1200" dirty="0" err="1">
                          <a:solidFill>
                            <a:schemeClr val="lt1"/>
                          </a:solidFill>
                          <a:effectLst/>
                          <a:latin typeface="+mn-lt"/>
                          <a:ea typeface="+mn-ea"/>
                          <a:cs typeface="+mn-cs"/>
                        </a:rPr>
                        <a:t>kjenner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på</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skamfølelse</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(4) </a:t>
                      </a:r>
                      <a:r>
                        <a:rPr lang="en-GB" sz="2000" b="0" kern="1200" dirty="0" err="1">
                          <a:solidFill>
                            <a:schemeClr val="lt1"/>
                          </a:solidFill>
                          <a:effectLst/>
                          <a:latin typeface="+mn-lt"/>
                          <a:ea typeface="+mn-ea"/>
                          <a:cs typeface="+mn-cs"/>
                        </a:rPr>
                        <a:t>klandrer</a:t>
                      </a:r>
                      <a:r>
                        <a:rPr lang="en-GB" sz="2000" b="0" kern="1200" dirty="0">
                          <a:solidFill>
                            <a:schemeClr val="lt1"/>
                          </a:solidFill>
                          <a:effectLst/>
                          <a:latin typeface="+mn-lt"/>
                          <a:ea typeface="+mn-ea"/>
                          <a:cs typeface="+mn-cs"/>
                        </a:rPr>
                        <a:t> seg </a:t>
                      </a:r>
                      <a:r>
                        <a:rPr lang="en-GB" sz="2000" b="0" kern="1200" dirty="0" err="1">
                          <a:solidFill>
                            <a:schemeClr val="lt1"/>
                          </a:solidFill>
                          <a:effectLst/>
                          <a:latin typeface="+mn-lt"/>
                          <a:ea typeface="+mn-ea"/>
                          <a:cs typeface="+mn-cs"/>
                        </a:rPr>
                        <a:t>selv</a:t>
                      </a:r>
                      <a:r>
                        <a:rPr lang="en-GB" sz="2000" b="0" kern="1200" dirty="0">
                          <a:solidFill>
                            <a:schemeClr val="lt1"/>
                          </a:solidFill>
                          <a:effectLst/>
                          <a:latin typeface="+mn-lt"/>
                          <a:ea typeface="+mn-ea"/>
                          <a:cs typeface="+mn-cs"/>
                        </a:rPr>
                        <a:t> for det </a:t>
                      </a:r>
                      <a:r>
                        <a:rPr lang="en-GB" sz="2000" b="0" kern="1200" dirty="0" err="1">
                          <a:solidFill>
                            <a:schemeClr val="lt1"/>
                          </a:solidFill>
                          <a:effectLst/>
                          <a:latin typeface="+mn-lt"/>
                          <a:ea typeface="+mn-ea"/>
                          <a:cs typeface="+mn-cs"/>
                        </a:rPr>
                        <a:t>som</a:t>
                      </a:r>
                      <a:r>
                        <a:rPr lang="en-GB" sz="2000" b="0" kern="1200" dirty="0">
                          <a:solidFill>
                            <a:schemeClr val="lt1"/>
                          </a:solidFill>
                          <a:effectLst/>
                          <a:latin typeface="+mn-lt"/>
                          <a:ea typeface="+mn-ea"/>
                          <a:cs typeface="+mn-cs"/>
                        </a:rPr>
                        <a:t> de er </a:t>
                      </a:r>
                      <a:r>
                        <a:rPr lang="en-GB" sz="2000" b="0" kern="1200" dirty="0" err="1">
                          <a:solidFill>
                            <a:schemeClr val="lt1"/>
                          </a:solidFill>
                          <a:effectLst/>
                          <a:latin typeface="+mn-lt"/>
                          <a:ea typeface="+mn-ea"/>
                          <a:cs typeface="+mn-cs"/>
                        </a:rPr>
                        <a:t>blitt</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utsatt</a:t>
                      </a:r>
                      <a:r>
                        <a:rPr lang="en-GB" sz="2000" b="0" kern="1200" dirty="0">
                          <a:solidFill>
                            <a:schemeClr val="lt1"/>
                          </a:solidFill>
                          <a:effectLst/>
                          <a:latin typeface="+mn-lt"/>
                          <a:ea typeface="+mn-ea"/>
                          <a:cs typeface="+mn-cs"/>
                        </a:rPr>
                        <a:t> for, </a:t>
                      </a:r>
                    </a:p>
                    <a:p>
                      <a:r>
                        <a:rPr lang="en-GB" sz="2000" b="0" kern="1200" dirty="0">
                          <a:solidFill>
                            <a:schemeClr val="lt1"/>
                          </a:solidFill>
                          <a:effectLst/>
                          <a:latin typeface="+mn-lt"/>
                          <a:ea typeface="+mn-ea"/>
                          <a:cs typeface="+mn-cs"/>
                        </a:rPr>
                        <a:t>(5) </a:t>
                      </a:r>
                      <a:r>
                        <a:rPr lang="en-GB" sz="2000" b="0" kern="1200" dirty="0" err="1">
                          <a:solidFill>
                            <a:schemeClr val="lt1"/>
                          </a:solidFill>
                          <a:effectLst/>
                          <a:latin typeface="+mn-lt"/>
                          <a:ea typeface="+mn-ea"/>
                          <a:cs typeface="+mn-cs"/>
                        </a:rPr>
                        <a:t>greier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ikke</a:t>
                      </a:r>
                      <a:r>
                        <a:rPr lang="en-GB" sz="2000" b="0" kern="1200" dirty="0">
                          <a:solidFill>
                            <a:schemeClr val="lt1"/>
                          </a:solidFill>
                          <a:effectLst/>
                          <a:latin typeface="+mn-lt"/>
                          <a:ea typeface="+mn-ea"/>
                          <a:cs typeface="+mn-cs"/>
                        </a:rPr>
                        <a:t> å </a:t>
                      </a:r>
                      <a:r>
                        <a:rPr lang="en-GB" sz="2000" b="0" kern="1200" dirty="0" err="1">
                          <a:solidFill>
                            <a:schemeClr val="lt1"/>
                          </a:solidFill>
                          <a:effectLst/>
                          <a:latin typeface="+mn-lt"/>
                          <a:ea typeface="+mn-ea"/>
                          <a:cs typeface="+mn-cs"/>
                        </a:rPr>
                        <a:t>fatte</a:t>
                      </a:r>
                      <a:r>
                        <a:rPr lang="en-GB" sz="2000" b="0" kern="1200" dirty="0">
                          <a:solidFill>
                            <a:schemeClr val="lt1"/>
                          </a:solidFill>
                          <a:effectLst/>
                          <a:latin typeface="+mn-lt"/>
                          <a:ea typeface="+mn-ea"/>
                          <a:cs typeface="+mn-cs"/>
                        </a:rPr>
                        <a:t> mot </a:t>
                      </a:r>
                      <a:r>
                        <a:rPr lang="en-GB" sz="2000" b="0" kern="1200" dirty="0" err="1">
                          <a:solidFill>
                            <a:schemeClr val="lt1"/>
                          </a:solidFill>
                          <a:effectLst/>
                          <a:latin typeface="+mn-lt"/>
                          <a:ea typeface="+mn-ea"/>
                          <a:cs typeface="+mn-cs"/>
                        </a:rPr>
                        <a:t>til</a:t>
                      </a:r>
                      <a:r>
                        <a:rPr lang="en-GB" sz="2000" b="0" kern="1200" dirty="0">
                          <a:solidFill>
                            <a:schemeClr val="lt1"/>
                          </a:solidFill>
                          <a:effectLst/>
                          <a:latin typeface="+mn-lt"/>
                          <a:ea typeface="+mn-ea"/>
                          <a:cs typeface="+mn-cs"/>
                        </a:rPr>
                        <a:t> å </a:t>
                      </a:r>
                      <a:r>
                        <a:rPr lang="en-GB" sz="2000" b="0" kern="1200" dirty="0" err="1">
                          <a:solidFill>
                            <a:schemeClr val="lt1"/>
                          </a:solidFill>
                          <a:effectLst/>
                          <a:latin typeface="+mn-lt"/>
                          <a:ea typeface="+mn-ea"/>
                          <a:cs typeface="+mn-cs"/>
                        </a:rPr>
                        <a:t>fortelle</a:t>
                      </a:r>
                      <a:r>
                        <a:rPr lang="en-GB" sz="2000" b="0" kern="1200" dirty="0">
                          <a:solidFill>
                            <a:schemeClr val="lt1"/>
                          </a:solidFill>
                          <a:effectLst/>
                          <a:latin typeface="+mn-lt"/>
                          <a:ea typeface="+mn-ea"/>
                          <a:cs typeface="+mn-cs"/>
                        </a:rPr>
                        <a:t> om det </a:t>
                      </a:r>
                      <a:r>
                        <a:rPr lang="en-GB" sz="2000" b="0" kern="1200" dirty="0" err="1">
                          <a:solidFill>
                            <a:schemeClr val="lt1"/>
                          </a:solidFill>
                          <a:effectLst/>
                          <a:latin typeface="+mn-lt"/>
                          <a:ea typeface="+mn-ea"/>
                          <a:cs typeface="+mn-cs"/>
                        </a:rPr>
                        <a:t>vanskelige</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(6) </a:t>
                      </a:r>
                      <a:r>
                        <a:rPr lang="en-GB" sz="2000" b="0" kern="1200" dirty="0" err="1">
                          <a:solidFill>
                            <a:schemeClr val="lt1"/>
                          </a:solidFill>
                          <a:effectLst/>
                          <a:latin typeface="+mn-lt"/>
                          <a:ea typeface="+mn-ea"/>
                          <a:cs typeface="+mn-cs"/>
                        </a:rPr>
                        <a:t>ikke</a:t>
                      </a:r>
                      <a:r>
                        <a:rPr lang="en-GB" sz="2000" b="0" kern="1200" dirty="0">
                          <a:solidFill>
                            <a:schemeClr val="lt1"/>
                          </a:solidFill>
                          <a:effectLst/>
                          <a:latin typeface="+mn-lt"/>
                          <a:ea typeface="+mn-ea"/>
                          <a:cs typeface="+mn-cs"/>
                        </a:rPr>
                        <a:t> vet </a:t>
                      </a:r>
                      <a:r>
                        <a:rPr lang="en-GB" sz="2000" b="0" kern="1200" dirty="0" err="1">
                          <a:solidFill>
                            <a:schemeClr val="lt1"/>
                          </a:solidFill>
                          <a:effectLst/>
                          <a:latin typeface="+mn-lt"/>
                          <a:ea typeface="+mn-ea"/>
                          <a:cs typeface="+mn-cs"/>
                        </a:rPr>
                        <a:t>hvem</a:t>
                      </a:r>
                      <a:r>
                        <a:rPr lang="en-GB" sz="2000" b="0" kern="1200" dirty="0">
                          <a:solidFill>
                            <a:schemeClr val="lt1"/>
                          </a:solidFill>
                          <a:effectLst/>
                          <a:latin typeface="+mn-lt"/>
                          <a:ea typeface="+mn-ea"/>
                          <a:cs typeface="+mn-cs"/>
                        </a:rPr>
                        <a:t> de </a:t>
                      </a:r>
                      <a:r>
                        <a:rPr lang="en-GB" sz="2000" b="0" kern="1200" dirty="0" err="1">
                          <a:solidFill>
                            <a:schemeClr val="lt1"/>
                          </a:solidFill>
                          <a:effectLst/>
                          <a:latin typeface="+mn-lt"/>
                          <a:ea typeface="+mn-ea"/>
                          <a:cs typeface="+mn-cs"/>
                        </a:rPr>
                        <a:t>skal</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henvende</a:t>
                      </a:r>
                      <a:r>
                        <a:rPr lang="en-GB" sz="2000" b="0" kern="1200" dirty="0">
                          <a:solidFill>
                            <a:schemeClr val="lt1"/>
                          </a:solidFill>
                          <a:effectLst/>
                          <a:latin typeface="+mn-lt"/>
                          <a:ea typeface="+mn-ea"/>
                          <a:cs typeface="+mn-cs"/>
                        </a:rPr>
                        <a:t> seg </a:t>
                      </a:r>
                      <a:r>
                        <a:rPr lang="en-GB" sz="2000" b="0" kern="1200" dirty="0" err="1">
                          <a:solidFill>
                            <a:schemeClr val="lt1"/>
                          </a:solidFill>
                          <a:effectLst/>
                          <a:latin typeface="+mn-lt"/>
                          <a:ea typeface="+mn-ea"/>
                          <a:cs typeface="+mn-cs"/>
                        </a:rPr>
                        <a:t>til</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(7) </a:t>
                      </a:r>
                      <a:r>
                        <a:rPr lang="en-GB" sz="2000" b="0" kern="1200" dirty="0" err="1">
                          <a:solidFill>
                            <a:schemeClr val="lt1"/>
                          </a:solidFill>
                          <a:effectLst/>
                          <a:latin typeface="+mn-lt"/>
                          <a:ea typeface="+mn-ea"/>
                          <a:cs typeface="+mn-cs"/>
                        </a:rPr>
                        <a:t>synes</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synd</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på</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eller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har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ambivalente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følelser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overfor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overgriper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fordi</a:t>
                      </a:r>
                      <a:r>
                        <a:rPr lang="en-GB" sz="2000" b="0" kern="1200" dirty="0">
                          <a:solidFill>
                            <a:schemeClr val="lt1"/>
                          </a:solidFill>
                          <a:effectLst/>
                          <a:latin typeface="+mn-lt"/>
                          <a:ea typeface="+mn-ea"/>
                          <a:cs typeface="+mn-cs"/>
                        </a:rPr>
                        <a:t> de </a:t>
                      </a:r>
                      <a:r>
                        <a:rPr lang="en-GB" sz="2000" b="0" kern="1200" dirty="0" err="1">
                          <a:solidFill>
                            <a:schemeClr val="lt1"/>
                          </a:solidFill>
                          <a:effectLst/>
                          <a:latin typeface="+mn-lt"/>
                          <a:ea typeface="+mn-ea"/>
                          <a:cs typeface="+mn-cs"/>
                        </a:rPr>
                        <a:t>opplever</a:t>
                      </a:r>
                      <a:r>
                        <a:rPr lang="en-GB" sz="2000" b="0" kern="1200" dirty="0">
                          <a:solidFill>
                            <a:schemeClr val="lt1"/>
                          </a:solidFill>
                          <a:effectLst/>
                          <a:latin typeface="+mn-lt"/>
                          <a:ea typeface="+mn-ea"/>
                          <a:cs typeface="+mn-cs"/>
                        </a:rPr>
                        <a:t> å ha </a:t>
                      </a:r>
                      <a:r>
                        <a:rPr lang="en-GB" sz="2000" b="0" kern="1200" dirty="0" err="1">
                          <a:solidFill>
                            <a:schemeClr val="lt1"/>
                          </a:solidFill>
                          <a:effectLst/>
                          <a:latin typeface="+mn-lt"/>
                          <a:ea typeface="+mn-ea"/>
                          <a:cs typeface="+mn-cs"/>
                        </a:rPr>
                        <a:t>blitt</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bekreftet</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av</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og</a:t>
                      </a:r>
                      <a:r>
                        <a:rPr lang="en-GB" sz="2000" b="0" kern="1200" dirty="0">
                          <a:solidFill>
                            <a:schemeClr val="lt1"/>
                          </a:solidFill>
                          <a:effectLst/>
                          <a:latin typeface="+mn-lt"/>
                          <a:ea typeface="+mn-ea"/>
                          <a:cs typeface="+mn-cs"/>
                        </a:rPr>
                        <a:t> å ha </a:t>
                      </a:r>
                      <a:r>
                        <a:rPr lang="en-GB" sz="2000" b="0" kern="1200" dirty="0" err="1">
                          <a:solidFill>
                            <a:schemeClr val="lt1"/>
                          </a:solidFill>
                          <a:effectLst/>
                          <a:latin typeface="+mn-lt"/>
                          <a:ea typeface="+mn-ea"/>
                          <a:cs typeface="+mn-cs"/>
                        </a:rPr>
                        <a:t>hatt</a:t>
                      </a:r>
                      <a:r>
                        <a:rPr lang="en-GB" sz="2000" b="0" kern="1200" dirty="0">
                          <a:solidFill>
                            <a:schemeClr val="lt1"/>
                          </a:solidFill>
                          <a:effectLst/>
                          <a:latin typeface="+mn-lt"/>
                          <a:ea typeface="+mn-ea"/>
                          <a:cs typeface="+mn-cs"/>
                        </a:rPr>
                        <a:t> mange fine </a:t>
                      </a:r>
                      <a:r>
                        <a:rPr lang="en-GB" sz="2000" b="0" kern="1200" dirty="0" err="1">
                          <a:solidFill>
                            <a:schemeClr val="lt1"/>
                          </a:solidFill>
                          <a:effectLst/>
                          <a:latin typeface="+mn-lt"/>
                          <a:ea typeface="+mn-ea"/>
                          <a:cs typeface="+mn-cs"/>
                        </a:rPr>
                        <a:t>opplevelser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sammen</a:t>
                      </a:r>
                      <a:r>
                        <a:rPr lang="en-GB" sz="2000" b="0" kern="1200" dirty="0">
                          <a:solidFill>
                            <a:schemeClr val="lt1"/>
                          </a:solidFill>
                          <a:effectLst/>
                          <a:latin typeface="+mn-lt"/>
                          <a:ea typeface="+mn-ea"/>
                          <a:cs typeface="+mn-cs"/>
                        </a:rPr>
                        <a:t> med </a:t>
                      </a:r>
                      <a:r>
                        <a:rPr lang="en-GB" sz="2000" b="0" kern="1200" dirty="0" err="1">
                          <a:solidFill>
                            <a:schemeClr val="lt1"/>
                          </a:solidFill>
                          <a:effectLst/>
                          <a:latin typeface="+mn-lt"/>
                          <a:ea typeface="+mn-ea"/>
                          <a:cs typeface="+mn-cs"/>
                        </a:rPr>
                        <a:t>vedkommende</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(8) </a:t>
                      </a:r>
                      <a:r>
                        <a:rPr lang="en-GB" sz="2000" b="0" kern="1200" dirty="0" err="1">
                          <a:solidFill>
                            <a:schemeClr val="lt1"/>
                          </a:solidFill>
                          <a:effectLst/>
                          <a:latin typeface="+mn-lt"/>
                          <a:ea typeface="+mn-ea"/>
                          <a:cs typeface="+mn-cs"/>
                        </a:rPr>
                        <a:t>frykter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konsekvensene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av</a:t>
                      </a:r>
                      <a:r>
                        <a:rPr lang="en-GB" sz="2000" b="0" kern="1200" dirty="0">
                          <a:solidFill>
                            <a:schemeClr val="lt1"/>
                          </a:solidFill>
                          <a:effectLst/>
                          <a:latin typeface="+mn-lt"/>
                          <a:ea typeface="+mn-ea"/>
                          <a:cs typeface="+mn-cs"/>
                        </a:rPr>
                        <a:t> å </a:t>
                      </a:r>
                      <a:r>
                        <a:rPr lang="en-GB" sz="2000" b="0" kern="1200" dirty="0" err="1">
                          <a:solidFill>
                            <a:schemeClr val="lt1"/>
                          </a:solidFill>
                          <a:effectLst/>
                          <a:latin typeface="+mn-lt"/>
                          <a:ea typeface="+mn-ea"/>
                          <a:cs typeface="+mn-cs"/>
                        </a:rPr>
                        <a:t>fortelle</a:t>
                      </a:r>
                      <a:r>
                        <a:rPr lang="en-GB" sz="2000" b="0" kern="1200" dirty="0">
                          <a:solidFill>
                            <a:schemeClr val="lt1"/>
                          </a:solidFill>
                          <a:effectLst/>
                          <a:latin typeface="+mn-lt"/>
                          <a:ea typeface="+mn-ea"/>
                          <a:cs typeface="+mn-cs"/>
                        </a:rPr>
                        <a:t> om </a:t>
                      </a:r>
                      <a:r>
                        <a:rPr lang="en-GB" sz="2000" b="0" kern="1200" dirty="0" err="1">
                          <a:solidFill>
                            <a:schemeClr val="lt1"/>
                          </a:solidFill>
                          <a:effectLst/>
                          <a:latin typeface="+mn-lt"/>
                          <a:ea typeface="+mn-ea"/>
                          <a:cs typeface="+mn-cs"/>
                        </a:rPr>
                        <a:t>overgrepene</a:t>
                      </a:r>
                      <a:r>
                        <a:rPr lang="en-GB" sz="2000" b="0" kern="1200" dirty="0">
                          <a:solidFill>
                            <a:schemeClr val="lt1"/>
                          </a:solidFill>
                          <a:effectLst/>
                          <a:latin typeface="+mn-lt"/>
                          <a:ea typeface="+mn-ea"/>
                          <a:cs typeface="+mn-cs"/>
                        </a:rPr>
                        <a:t> – </a:t>
                      </a:r>
                      <a:r>
                        <a:rPr lang="en-GB" sz="2000" b="0" kern="1200" dirty="0" err="1">
                          <a:solidFill>
                            <a:schemeClr val="lt1"/>
                          </a:solidFill>
                          <a:effectLst/>
                          <a:latin typeface="+mn-lt"/>
                          <a:ea typeface="+mn-ea"/>
                          <a:cs typeface="+mn-cs"/>
                        </a:rPr>
                        <a:t>inkludert</a:t>
                      </a:r>
                      <a:r>
                        <a:rPr lang="en-GB" sz="2000" b="0" kern="1200" dirty="0">
                          <a:solidFill>
                            <a:schemeClr val="lt1"/>
                          </a:solidFill>
                          <a:effectLst/>
                          <a:latin typeface="+mn-lt"/>
                          <a:ea typeface="+mn-ea"/>
                          <a:cs typeface="+mn-cs"/>
                        </a:rPr>
                        <a:t> å </a:t>
                      </a:r>
                      <a:r>
                        <a:rPr lang="en-GB" sz="2000" b="0" kern="1200" dirty="0" err="1">
                          <a:solidFill>
                            <a:schemeClr val="lt1"/>
                          </a:solidFill>
                          <a:effectLst/>
                          <a:latin typeface="+mn-lt"/>
                          <a:ea typeface="+mn-ea"/>
                          <a:cs typeface="+mn-cs"/>
                        </a:rPr>
                        <a:t>føle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skyld</a:t>
                      </a:r>
                      <a:r>
                        <a:rPr lang="en-GB" sz="2000" b="0" kern="1200" dirty="0">
                          <a:solidFill>
                            <a:schemeClr val="lt1"/>
                          </a:solidFill>
                          <a:effectLst/>
                          <a:latin typeface="+mn-lt"/>
                          <a:ea typeface="+mn-ea"/>
                          <a:cs typeface="+mn-cs"/>
                        </a:rPr>
                        <a:t> for at </a:t>
                      </a:r>
                      <a:r>
                        <a:rPr lang="en-GB" sz="2000" b="0" kern="1200" dirty="0" err="1">
                          <a:solidFill>
                            <a:schemeClr val="lt1"/>
                          </a:solidFill>
                          <a:effectLst/>
                          <a:latin typeface="+mn-lt"/>
                          <a:ea typeface="+mn-ea"/>
                          <a:cs typeface="+mn-cs"/>
                        </a:rPr>
                        <a:t>overgriper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straffes</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(9) at </a:t>
                      </a:r>
                      <a:r>
                        <a:rPr lang="en-GB" sz="2000" b="0" kern="1200" dirty="0" err="1">
                          <a:solidFill>
                            <a:schemeClr val="lt1"/>
                          </a:solidFill>
                          <a:effectLst/>
                          <a:latin typeface="+mn-lt"/>
                          <a:ea typeface="+mn-ea"/>
                          <a:cs typeface="+mn-cs"/>
                        </a:rPr>
                        <a:t>krenkelsene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skjedde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langt</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tilbake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i</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tid</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(10) at de </a:t>
                      </a:r>
                      <a:r>
                        <a:rPr lang="en-GB" sz="2000" b="0" kern="1200" dirty="0" err="1">
                          <a:solidFill>
                            <a:schemeClr val="lt1"/>
                          </a:solidFill>
                          <a:effectLst/>
                          <a:latin typeface="+mn-lt"/>
                          <a:ea typeface="+mn-ea"/>
                          <a:cs typeface="+mn-cs"/>
                        </a:rPr>
                        <a:t>dissosierte</a:t>
                      </a:r>
                      <a:r>
                        <a:rPr lang="en-GB" sz="2000" b="0" kern="1200" dirty="0">
                          <a:solidFill>
                            <a:schemeClr val="lt1"/>
                          </a:solidFill>
                          <a:effectLst/>
                          <a:latin typeface="+mn-lt"/>
                          <a:ea typeface="+mn-ea"/>
                          <a:cs typeface="+mn-cs"/>
                        </a:rPr>
                        <a:t> under </a:t>
                      </a:r>
                      <a:r>
                        <a:rPr lang="en-GB" sz="2000" b="0" kern="1200" dirty="0" err="1">
                          <a:solidFill>
                            <a:schemeClr val="lt1"/>
                          </a:solidFill>
                          <a:effectLst/>
                          <a:latin typeface="+mn-lt"/>
                          <a:ea typeface="+mn-ea"/>
                          <a:cs typeface="+mn-cs"/>
                        </a:rPr>
                        <a:t>krenkelsene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samt</a:t>
                      </a:r>
                      <a:endParaRPr lang="en-GB" sz="2000" b="0" kern="1200" dirty="0">
                        <a:solidFill>
                          <a:schemeClr val="lt1"/>
                        </a:solidFill>
                        <a:effectLst/>
                        <a:latin typeface="+mn-lt"/>
                        <a:ea typeface="+mn-ea"/>
                        <a:cs typeface="+mn-cs"/>
                      </a:endParaRPr>
                    </a:p>
                    <a:p>
                      <a:r>
                        <a:rPr lang="en-GB" sz="2000" b="0" kern="1200" dirty="0">
                          <a:solidFill>
                            <a:schemeClr val="lt1"/>
                          </a:solidFill>
                          <a:effectLst/>
                          <a:latin typeface="+mn-lt"/>
                          <a:ea typeface="+mn-ea"/>
                          <a:cs typeface="+mn-cs"/>
                        </a:rPr>
                        <a:t>(11) </a:t>
                      </a:r>
                      <a:r>
                        <a:rPr lang="en-GB" sz="2000" b="0" kern="1200" dirty="0" err="1">
                          <a:solidFill>
                            <a:schemeClr val="lt1"/>
                          </a:solidFill>
                          <a:effectLst/>
                          <a:latin typeface="+mn-lt"/>
                          <a:ea typeface="+mn-ea"/>
                          <a:cs typeface="+mn-cs"/>
                        </a:rPr>
                        <a:t>preges</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av</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alvorlige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psykiske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lidelser</a:t>
                      </a:r>
                      <a:r>
                        <a:rPr lang="en-GB" sz="2000" b="0" kern="1200" dirty="0">
                          <a:solidFill>
                            <a:schemeClr val="lt1"/>
                          </a:solidFill>
                          <a:effectLst/>
                          <a:latin typeface="+mn-lt"/>
                          <a:ea typeface="+mn-ea"/>
                          <a:cs typeface="+mn-cs"/>
                        </a:rPr>
                        <a:t>.</a:t>
                      </a:r>
                      <a:endParaRPr lang="en-GB" sz="2000" b="0" dirty="0"/>
                    </a:p>
                  </a:txBody>
                  <a:tcPr/>
                </a:tc>
                <a:tc>
                  <a:txBody>
                    <a:bodyPr/>
                    <a:lstStyle/>
                    <a:p>
                      <a:r>
                        <a:rPr lang="en-GB" sz="2000" b="0" kern="1200" dirty="0">
                          <a:solidFill>
                            <a:schemeClr val="lt1"/>
                          </a:solidFill>
                          <a:effectLst/>
                          <a:latin typeface="+mn-lt"/>
                          <a:ea typeface="+mn-ea"/>
                          <a:cs typeface="+mn-cs"/>
                        </a:rPr>
                        <a:t>Det </a:t>
                      </a:r>
                      <a:r>
                        <a:rPr lang="en-GB" sz="2000" b="0" kern="1200" dirty="0" err="1">
                          <a:solidFill>
                            <a:schemeClr val="lt1"/>
                          </a:solidFill>
                          <a:effectLst/>
                          <a:latin typeface="+mn-lt"/>
                          <a:ea typeface="+mn-ea"/>
                          <a:cs typeface="+mn-cs"/>
                        </a:rPr>
                        <a:t>øker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sannsynligheten</a:t>
                      </a:r>
                      <a:r>
                        <a:rPr lang="en-GB" sz="2000" b="0" kern="1200" dirty="0">
                          <a:solidFill>
                            <a:schemeClr val="lt1"/>
                          </a:solidFill>
                          <a:effectLst/>
                          <a:latin typeface="+mn-lt"/>
                          <a:ea typeface="+mn-ea"/>
                          <a:cs typeface="+mn-cs"/>
                        </a:rPr>
                        <a:t> for at barn </a:t>
                      </a:r>
                      <a:r>
                        <a:rPr lang="en-GB" sz="2000" b="0" kern="1200" dirty="0" err="1">
                          <a:solidFill>
                            <a:schemeClr val="lt1"/>
                          </a:solidFill>
                          <a:effectLst/>
                          <a:latin typeface="+mn-lt"/>
                          <a:ea typeface="+mn-ea"/>
                          <a:cs typeface="+mn-cs"/>
                        </a:rPr>
                        <a:t>forteller</a:t>
                      </a:r>
                      <a:r>
                        <a:rPr lang="en-GB" sz="2000" b="0" kern="1200" dirty="0">
                          <a:solidFill>
                            <a:schemeClr val="lt1"/>
                          </a:solidFill>
                          <a:effectLst/>
                          <a:latin typeface="+mn-lt"/>
                          <a:ea typeface="+mn-ea"/>
                          <a:cs typeface="+mn-cs"/>
                        </a:rPr>
                        <a:t> om </a:t>
                      </a:r>
                      <a:r>
                        <a:rPr lang="en-GB" sz="2000" b="0" kern="1200" dirty="0" err="1">
                          <a:solidFill>
                            <a:schemeClr val="lt1"/>
                          </a:solidFill>
                          <a:effectLst/>
                          <a:latin typeface="+mn-lt"/>
                          <a:ea typeface="+mn-ea"/>
                          <a:cs typeface="+mn-cs"/>
                        </a:rPr>
                        <a:t>krenkelser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når</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(1) </a:t>
                      </a:r>
                      <a:r>
                        <a:rPr lang="en-GB" sz="2000" b="0" kern="1200" dirty="0" err="1">
                          <a:solidFill>
                            <a:schemeClr val="lt1"/>
                          </a:solidFill>
                          <a:effectLst/>
                          <a:latin typeface="+mn-lt"/>
                          <a:ea typeface="+mn-ea"/>
                          <a:cs typeface="+mn-cs"/>
                        </a:rPr>
                        <a:t>noen</a:t>
                      </a:r>
                      <a:r>
                        <a:rPr lang="en-GB" sz="2000" b="0" kern="1200" dirty="0">
                          <a:solidFill>
                            <a:schemeClr val="lt1"/>
                          </a:solidFill>
                          <a:effectLst/>
                          <a:latin typeface="+mn-lt"/>
                          <a:ea typeface="+mn-ea"/>
                          <a:cs typeface="+mn-cs"/>
                        </a:rPr>
                        <a:t> tar </a:t>
                      </a:r>
                      <a:r>
                        <a:rPr lang="en-GB" sz="2000" b="0" kern="1200" dirty="0" err="1">
                          <a:solidFill>
                            <a:schemeClr val="lt1"/>
                          </a:solidFill>
                          <a:effectLst/>
                          <a:latin typeface="+mn-lt"/>
                          <a:ea typeface="+mn-ea"/>
                          <a:cs typeface="+mn-cs"/>
                        </a:rPr>
                        <a:t>initiativ</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til</a:t>
                      </a:r>
                      <a:r>
                        <a:rPr lang="en-GB" sz="2000" b="0" kern="1200" dirty="0">
                          <a:solidFill>
                            <a:schemeClr val="lt1"/>
                          </a:solidFill>
                          <a:effectLst/>
                          <a:latin typeface="+mn-lt"/>
                          <a:ea typeface="+mn-ea"/>
                          <a:cs typeface="+mn-cs"/>
                        </a:rPr>
                        <a:t> å </a:t>
                      </a:r>
                      <a:r>
                        <a:rPr lang="en-GB" sz="2000" b="0" kern="1200" dirty="0" err="1">
                          <a:solidFill>
                            <a:schemeClr val="lt1"/>
                          </a:solidFill>
                          <a:effectLst/>
                          <a:latin typeface="+mn-lt"/>
                          <a:ea typeface="+mn-ea"/>
                          <a:cs typeface="+mn-cs"/>
                        </a:rPr>
                        <a:t>spørre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dem</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(2) </a:t>
                      </a:r>
                      <a:r>
                        <a:rPr lang="en-GB" sz="2000" b="0" kern="1200" dirty="0" err="1">
                          <a:solidFill>
                            <a:schemeClr val="lt1"/>
                          </a:solidFill>
                          <a:effectLst/>
                          <a:latin typeface="+mn-lt"/>
                          <a:ea typeface="+mn-ea"/>
                          <a:cs typeface="+mn-cs"/>
                        </a:rPr>
                        <a:t>offeret</a:t>
                      </a:r>
                      <a:r>
                        <a:rPr lang="en-GB" sz="2000" b="0" kern="1200" dirty="0">
                          <a:solidFill>
                            <a:schemeClr val="lt1"/>
                          </a:solidFill>
                          <a:effectLst/>
                          <a:latin typeface="+mn-lt"/>
                          <a:ea typeface="+mn-ea"/>
                          <a:cs typeface="+mn-cs"/>
                        </a:rPr>
                        <a:t> er </a:t>
                      </a:r>
                      <a:r>
                        <a:rPr lang="en-GB" sz="2000" b="0" kern="1200" dirty="0" err="1">
                          <a:solidFill>
                            <a:schemeClr val="lt1"/>
                          </a:solidFill>
                          <a:effectLst/>
                          <a:latin typeface="+mn-lt"/>
                          <a:ea typeface="+mn-ea"/>
                          <a:cs typeface="+mn-cs"/>
                        </a:rPr>
                        <a:t>jente</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(3) de </a:t>
                      </a:r>
                      <a:r>
                        <a:rPr lang="en-GB" sz="2000" b="0" kern="1200" dirty="0" err="1">
                          <a:solidFill>
                            <a:schemeClr val="lt1"/>
                          </a:solidFill>
                          <a:effectLst/>
                          <a:latin typeface="+mn-lt"/>
                          <a:ea typeface="+mn-ea"/>
                          <a:cs typeface="+mn-cs"/>
                        </a:rPr>
                        <a:t>opplever</a:t>
                      </a:r>
                      <a:r>
                        <a:rPr lang="en-GB" sz="2000" b="0" kern="1200" dirty="0">
                          <a:solidFill>
                            <a:schemeClr val="lt1"/>
                          </a:solidFill>
                          <a:effectLst/>
                          <a:latin typeface="+mn-lt"/>
                          <a:ea typeface="+mn-ea"/>
                          <a:cs typeface="+mn-cs"/>
                        </a:rPr>
                        <a:t> å ha </a:t>
                      </a:r>
                      <a:r>
                        <a:rPr lang="en-GB" sz="2000" b="0" kern="1200" dirty="0" err="1">
                          <a:solidFill>
                            <a:schemeClr val="lt1"/>
                          </a:solidFill>
                          <a:effectLst/>
                          <a:latin typeface="+mn-lt"/>
                          <a:ea typeface="+mn-ea"/>
                          <a:cs typeface="+mn-cs"/>
                        </a:rPr>
                        <a:t>uutholdelige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psykiske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smerter</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(4) </a:t>
                      </a:r>
                      <a:r>
                        <a:rPr lang="en-GB" sz="2000" b="0" kern="1200" dirty="0" err="1">
                          <a:solidFill>
                            <a:schemeClr val="lt1"/>
                          </a:solidFill>
                          <a:effectLst/>
                          <a:latin typeface="+mn-lt"/>
                          <a:ea typeface="+mn-ea"/>
                          <a:cs typeface="+mn-cs"/>
                        </a:rPr>
                        <a:t>krenkelsene</a:t>
                      </a:r>
                      <a:r>
                        <a:rPr lang="en-GB" sz="2000" b="0" kern="1200" dirty="0">
                          <a:solidFill>
                            <a:schemeClr val="lt1"/>
                          </a:solidFill>
                          <a:effectLst/>
                          <a:latin typeface="+mn-lt"/>
                          <a:ea typeface="+mn-ea"/>
                          <a:cs typeface="+mn-cs"/>
                        </a:rPr>
                        <a:t> var </a:t>
                      </a:r>
                      <a:r>
                        <a:rPr lang="en-GB" sz="2000" b="0" kern="1200" dirty="0" err="1">
                          <a:solidFill>
                            <a:schemeClr val="lt1"/>
                          </a:solidFill>
                          <a:effectLst/>
                          <a:latin typeface="+mn-lt"/>
                          <a:ea typeface="+mn-ea"/>
                          <a:cs typeface="+mn-cs"/>
                        </a:rPr>
                        <a:t>alvorlige</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(5) </a:t>
                      </a:r>
                      <a:r>
                        <a:rPr lang="en-GB" sz="2000" b="0" kern="1200" dirty="0" err="1">
                          <a:solidFill>
                            <a:schemeClr val="lt1"/>
                          </a:solidFill>
                          <a:effectLst/>
                          <a:latin typeface="+mn-lt"/>
                          <a:ea typeface="+mn-ea"/>
                          <a:cs typeface="+mn-cs"/>
                        </a:rPr>
                        <a:t>foreldrene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spesielt</a:t>
                      </a:r>
                      <a:r>
                        <a:rPr lang="en-GB" sz="2000" b="0" kern="1200" dirty="0">
                          <a:solidFill>
                            <a:schemeClr val="lt1"/>
                          </a:solidFill>
                          <a:effectLst/>
                          <a:latin typeface="+mn-lt"/>
                          <a:ea typeface="+mn-ea"/>
                          <a:cs typeface="+mn-cs"/>
                        </a:rPr>
                        <a:t> mor, </a:t>
                      </a:r>
                      <a:r>
                        <a:rPr lang="en-GB" sz="2000" b="0" kern="1200" dirty="0" err="1">
                          <a:solidFill>
                            <a:schemeClr val="lt1"/>
                          </a:solidFill>
                          <a:effectLst/>
                          <a:latin typeface="+mn-lt"/>
                          <a:ea typeface="+mn-ea"/>
                          <a:cs typeface="+mn-cs"/>
                        </a:rPr>
                        <a:t>tror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på</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deres</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fortellinger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og</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støtter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dem</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(6) det er </a:t>
                      </a:r>
                      <a:r>
                        <a:rPr lang="en-GB" sz="2000" b="0" kern="1200" dirty="0" err="1">
                          <a:solidFill>
                            <a:schemeClr val="lt1"/>
                          </a:solidFill>
                          <a:effectLst/>
                          <a:latin typeface="+mn-lt"/>
                          <a:ea typeface="+mn-ea"/>
                          <a:cs typeface="+mn-cs"/>
                        </a:rPr>
                        <a:t>ikke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en</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nær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relasjon</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mellom</a:t>
                      </a:r>
                      <a:r>
                        <a:rPr lang="en-GB" sz="2000" b="0" kern="1200" dirty="0">
                          <a:solidFill>
                            <a:schemeClr val="lt1"/>
                          </a:solidFill>
                          <a:effectLst/>
                          <a:latin typeface="+mn-lt"/>
                          <a:ea typeface="+mn-ea"/>
                          <a:cs typeface="+mn-cs"/>
                        </a:rPr>
                        <a:t> offer </a:t>
                      </a:r>
                      <a:r>
                        <a:rPr lang="en-GB" sz="2000" b="0" kern="1200" dirty="0" err="1">
                          <a:solidFill>
                            <a:schemeClr val="lt1"/>
                          </a:solidFill>
                          <a:effectLst/>
                          <a:latin typeface="+mn-lt"/>
                          <a:ea typeface="+mn-ea"/>
                          <a:cs typeface="+mn-cs"/>
                        </a:rPr>
                        <a:t>og</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overgriper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og</a:t>
                      </a:r>
                      <a:r>
                        <a:rPr lang="en-GB" sz="2000" b="0" kern="1200" dirty="0">
                          <a:solidFill>
                            <a:schemeClr val="lt1"/>
                          </a:solidFill>
                          <a:effectLst/>
                          <a:latin typeface="+mn-lt"/>
                          <a:ea typeface="+mn-ea"/>
                          <a:cs typeface="+mn-cs"/>
                        </a:rPr>
                        <a:t> </a:t>
                      </a:r>
                    </a:p>
                    <a:p>
                      <a:r>
                        <a:rPr lang="en-GB" sz="2000" b="0" kern="1200" dirty="0">
                          <a:solidFill>
                            <a:schemeClr val="lt1"/>
                          </a:solidFill>
                          <a:effectLst/>
                          <a:latin typeface="+mn-lt"/>
                          <a:ea typeface="+mn-ea"/>
                          <a:cs typeface="+mn-cs"/>
                        </a:rPr>
                        <a:t>(7) barn </a:t>
                      </a:r>
                      <a:r>
                        <a:rPr lang="en-GB" sz="2000" b="0" kern="1200" dirty="0" err="1">
                          <a:solidFill>
                            <a:schemeClr val="lt1"/>
                          </a:solidFill>
                          <a:effectLst/>
                          <a:latin typeface="+mn-lt"/>
                          <a:ea typeface="+mn-ea"/>
                          <a:cs typeface="+mn-cs"/>
                        </a:rPr>
                        <a:t>som</a:t>
                      </a:r>
                      <a:r>
                        <a:rPr lang="en-GB" sz="2000" b="0" kern="1200" dirty="0">
                          <a:solidFill>
                            <a:schemeClr val="lt1"/>
                          </a:solidFill>
                          <a:effectLst/>
                          <a:latin typeface="+mn-lt"/>
                          <a:ea typeface="+mn-ea"/>
                          <a:cs typeface="+mn-cs"/>
                        </a:rPr>
                        <a:t> er </a:t>
                      </a:r>
                      <a:r>
                        <a:rPr lang="en-GB" sz="2000" b="0" kern="1200" dirty="0" err="1">
                          <a:solidFill>
                            <a:schemeClr val="lt1"/>
                          </a:solidFill>
                          <a:effectLst/>
                          <a:latin typeface="+mn-lt"/>
                          <a:ea typeface="+mn-ea"/>
                          <a:cs typeface="+mn-cs"/>
                        </a:rPr>
                        <a:t>eldre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enn</a:t>
                      </a:r>
                      <a:r>
                        <a:rPr lang="en-GB" sz="2000" b="0" kern="1200" dirty="0">
                          <a:solidFill>
                            <a:schemeClr val="lt1"/>
                          </a:solidFill>
                          <a:effectLst/>
                          <a:latin typeface="+mn-lt"/>
                          <a:ea typeface="+mn-ea"/>
                          <a:cs typeface="+mn-cs"/>
                        </a:rPr>
                        <a:t> 8–9 </a:t>
                      </a:r>
                      <a:r>
                        <a:rPr lang="en-GB" sz="2000" b="0" kern="1200" dirty="0" err="1">
                          <a:solidFill>
                            <a:schemeClr val="lt1"/>
                          </a:solidFill>
                          <a:effectLst/>
                          <a:latin typeface="+mn-lt"/>
                          <a:ea typeface="+mn-ea"/>
                          <a:cs typeface="+mn-cs"/>
                        </a:rPr>
                        <a:t>år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forteller</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oftere</a:t>
                      </a:r>
                      <a:r>
                        <a:rPr lang="en-GB" sz="2000" b="0" kern="1200" dirty="0">
                          <a:solidFill>
                            <a:schemeClr val="lt1"/>
                          </a:solidFill>
                          <a:effectLst/>
                          <a:latin typeface="+mn-lt"/>
                          <a:ea typeface="+mn-ea"/>
                          <a:cs typeface="+mn-cs"/>
                        </a:rPr>
                        <a:t> </a:t>
                      </a:r>
                      <a:r>
                        <a:rPr lang="en-GB" sz="2000" b="0" kern="1200" dirty="0" err="1">
                          <a:solidFill>
                            <a:schemeClr val="lt1"/>
                          </a:solidFill>
                          <a:effectLst/>
                          <a:latin typeface="+mn-lt"/>
                          <a:ea typeface="+mn-ea"/>
                          <a:cs typeface="+mn-cs"/>
                        </a:rPr>
                        <a:t>enn</a:t>
                      </a:r>
                      <a:r>
                        <a:rPr lang="en-GB" sz="2000" b="0" kern="1200" dirty="0">
                          <a:solidFill>
                            <a:schemeClr val="lt1"/>
                          </a:solidFill>
                          <a:effectLst/>
                          <a:latin typeface="+mn-lt"/>
                          <a:ea typeface="+mn-ea"/>
                          <a:cs typeface="+mn-cs"/>
                        </a:rPr>
                        <a:t> de </a:t>
                      </a:r>
                      <a:r>
                        <a:rPr lang="en-GB" sz="2000" b="0" kern="1200" dirty="0" err="1">
                          <a:solidFill>
                            <a:schemeClr val="lt1"/>
                          </a:solidFill>
                          <a:effectLst/>
                          <a:latin typeface="+mn-lt"/>
                          <a:ea typeface="+mn-ea"/>
                          <a:cs typeface="+mn-cs"/>
                        </a:rPr>
                        <a:t>som</a:t>
                      </a:r>
                      <a:r>
                        <a:rPr lang="en-GB" sz="2000" b="0" kern="1200" dirty="0">
                          <a:solidFill>
                            <a:schemeClr val="lt1"/>
                          </a:solidFill>
                          <a:effectLst/>
                          <a:latin typeface="+mn-lt"/>
                          <a:ea typeface="+mn-ea"/>
                          <a:cs typeface="+mn-cs"/>
                        </a:rPr>
                        <a:t> er </a:t>
                      </a:r>
                      <a:r>
                        <a:rPr lang="en-GB" sz="2000" b="0" kern="1200" dirty="0" err="1">
                          <a:solidFill>
                            <a:schemeClr val="lt1"/>
                          </a:solidFill>
                          <a:effectLst/>
                          <a:latin typeface="+mn-lt"/>
                          <a:ea typeface="+mn-ea"/>
                          <a:cs typeface="+mn-cs"/>
                        </a:rPr>
                        <a:t>yngre</a:t>
                      </a:r>
                      <a:r>
                        <a:rPr lang="en-GB" sz="2000" b="0" kern="1200" dirty="0">
                          <a:solidFill>
                            <a:schemeClr val="lt1"/>
                          </a:solidFill>
                          <a:effectLst/>
                          <a:latin typeface="+mn-lt"/>
                          <a:ea typeface="+mn-ea"/>
                          <a:cs typeface="+mn-cs"/>
                        </a:rPr>
                        <a:t>.</a:t>
                      </a:r>
                      <a:endParaRPr lang="en-GB" sz="2000" b="0" dirty="0"/>
                    </a:p>
                  </a:txBody>
                  <a:tcPr/>
                </a:tc>
                <a:extLst>
                  <a:ext uri="{0D108BD9-81ED-4DB2-BD59-A6C34878D82A}">
                    <a16:rowId xmlns:a16="http://schemas.microsoft.com/office/drawing/2014/main" val="385750569"/>
                  </a:ext>
                </a:extLst>
              </a:tr>
              <a:tr h="1473200">
                <a:tc gridSpan="2">
                  <a:txBody>
                    <a:bodyPr/>
                    <a:lstStyle/>
                    <a:p>
                      <a:r>
                        <a:rPr lang="en-GB" sz="1400" kern="1200" dirty="0" err="1">
                          <a:solidFill>
                            <a:schemeClr val="dk1"/>
                          </a:solidFill>
                          <a:effectLst/>
                          <a:latin typeface="+mn-lt"/>
                          <a:ea typeface="+mn-ea"/>
                          <a:cs typeface="+mn-cs"/>
                        </a:rPr>
                        <a:t>Kilder</a:t>
                      </a:r>
                      <a:r>
                        <a:rPr lang="en-GB" sz="1400" kern="1200" dirty="0">
                          <a:solidFill>
                            <a:schemeClr val="dk1"/>
                          </a:solidFill>
                          <a:effectLst/>
                          <a:latin typeface="+mn-lt"/>
                          <a:ea typeface="+mn-ea"/>
                          <a:cs typeface="+mn-cs"/>
                        </a:rPr>
                        <a:t>: Ahern et al., 2019; </a:t>
                      </a:r>
                      <a:r>
                        <a:rPr lang="en-GB" sz="1400" kern="1200" dirty="0" err="1">
                          <a:solidFill>
                            <a:schemeClr val="dk1"/>
                          </a:solidFill>
                          <a:effectLst/>
                          <a:latin typeface="+mn-lt"/>
                          <a:ea typeface="+mn-ea"/>
                          <a:cs typeface="+mn-cs"/>
                        </a:rPr>
                        <a:t>Alaggia</a:t>
                      </a:r>
                      <a:r>
                        <a:rPr lang="en-GB" sz="1400" kern="1200" dirty="0">
                          <a:solidFill>
                            <a:schemeClr val="dk1"/>
                          </a:solidFill>
                          <a:effectLst/>
                          <a:latin typeface="+mn-lt"/>
                          <a:ea typeface="+mn-ea"/>
                          <a:cs typeface="+mn-cs"/>
                        </a:rPr>
                        <a:t> et al., 2017; </a:t>
                      </a:r>
                      <a:r>
                        <a:rPr lang="en-GB" sz="1400" kern="1200" dirty="0" err="1">
                          <a:solidFill>
                            <a:schemeClr val="dk1"/>
                          </a:solidFill>
                          <a:effectLst/>
                          <a:latin typeface="+mn-lt"/>
                          <a:ea typeface="+mn-ea"/>
                          <a:cs typeface="+mn-cs"/>
                        </a:rPr>
                        <a:t>Allnock</a:t>
                      </a:r>
                      <a:r>
                        <a:rPr lang="en-GB" sz="1400" kern="1200" dirty="0">
                          <a:solidFill>
                            <a:schemeClr val="dk1"/>
                          </a:solidFill>
                          <a:effectLst/>
                          <a:latin typeface="+mn-lt"/>
                          <a:ea typeface="+mn-ea"/>
                          <a:cs typeface="+mn-cs"/>
                        </a:rPr>
                        <a:t> &amp; Miller, 2013; Bick et al., 2014; </a:t>
                      </a:r>
                      <a:r>
                        <a:rPr lang="en-GB" sz="1400" kern="1200" dirty="0" err="1">
                          <a:solidFill>
                            <a:schemeClr val="dk1"/>
                          </a:solidFill>
                          <a:effectLst/>
                          <a:latin typeface="+mn-lt"/>
                          <a:ea typeface="+mn-ea"/>
                          <a:cs typeface="+mn-cs"/>
                        </a:rPr>
                        <a:t>Brattfjell</a:t>
                      </a:r>
                      <a:r>
                        <a:rPr lang="en-GB" sz="1400" kern="1200" dirty="0">
                          <a:solidFill>
                            <a:schemeClr val="dk1"/>
                          </a:solidFill>
                          <a:effectLst/>
                          <a:latin typeface="+mn-lt"/>
                          <a:ea typeface="+mn-ea"/>
                          <a:cs typeface="+mn-cs"/>
                        </a:rPr>
                        <a:t> &amp; </a:t>
                      </a:r>
                      <a:r>
                        <a:rPr lang="en-GB" sz="1400" kern="1200" dirty="0" err="1">
                          <a:solidFill>
                            <a:schemeClr val="dk1"/>
                          </a:solidFill>
                          <a:effectLst/>
                          <a:latin typeface="+mn-lt"/>
                          <a:ea typeface="+mn-ea"/>
                          <a:cs typeface="+mn-cs"/>
                        </a:rPr>
                        <a:t>Flåm</a:t>
                      </a:r>
                      <a:r>
                        <a:rPr lang="en-GB" sz="1400" kern="1200" dirty="0">
                          <a:solidFill>
                            <a:schemeClr val="dk1"/>
                          </a:solidFill>
                          <a:effectLst/>
                          <a:latin typeface="+mn-lt"/>
                          <a:ea typeface="+mn-ea"/>
                          <a:cs typeface="+mn-cs"/>
                        </a:rPr>
                        <a:t>, 2019; Cyr et al., 2013; Easton, 2013; 2019; Easton et al., 2014; Gagnon &amp; Cyr, 2017; Godbout et al., 2015; </a:t>
                      </a:r>
                      <a:r>
                        <a:rPr lang="en-GB" sz="1400" kern="1200" dirty="0" err="1">
                          <a:solidFill>
                            <a:schemeClr val="dk1"/>
                          </a:solidFill>
                          <a:effectLst/>
                          <a:latin typeface="+mn-lt"/>
                          <a:ea typeface="+mn-ea"/>
                          <a:cs typeface="+mn-cs"/>
                        </a:rPr>
                        <a:t>Grandgenett</a:t>
                      </a:r>
                      <a:r>
                        <a:rPr lang="en-GB" sz="1400" kern="1200" dirty="0">
                          <a:solidFill>
                            <a:schemeClr val="dk1"/>
                          </a:solidFill>
                          <a:effectLst/>
                          <a:latin typeface="+mn-lt"/>
                          <a:ea typeface="+mn-ea"/>
                          <a:cs typeface="+mn-cs"/>
                        </a:rPr>
                        <a:t> et al., 2021; Horwath et al., 2012; </a:t>
                      </a:r>
                      <a:r>
                        <a:rPr lang="en-GB" sz="1400" kern="1200" dirty="0" err="1">
                          <a:solidFill>
                            <a:schemeClr val="dk1"/>
                          </a:solidFill>
                          <a:effectLst/>
                          <a:latin typeface="+mn-lt"/>
                          <a:ea typeface="+mn-ea"/>
                          <a:cs typeface="+mn-cs"/>
                        </a:rPr>
                        <a:t>Knutsson</a:t>
                      </a:r>
                      <a:r>
                        <a:rPr lang="en-GB" sz="1400" kern="1200" dirty="0">
                          <a:solidFill>
                            <a:schemeClr val="dk1"/>
                          </a:solidFill>
                          <a:effectLst/>
                          <a:latin typeface="+mn-lt"/>
                          <a:ea typeface="+mn-ea"/>
                          <a:cs typeface="+mn-cs"/>
                        </a:rPr>
                        <a:t> &amp; Allwood, 2014; </a:t>
                      </a:r>
                      <a:r>
                        <a:rPr lang="en-GB" sz="1400" kern="1200" dirty="0" err="1">
                          <a:solidFill>
                            <a:schemeClr val="dk1"/>
                          </a:solidFill>
                          <a:effectLst/>
                          <a:latin typeface="+mn-lt"/>
                          <a:ea typeface="+mn-ea"/>
                          <a:cs typeface="+mn-cs"/>
                        </a:rPr>
                        <a:t>Lahtinen</a:t>
                      </a:r>
                      <a:r>
                        <a:rPr lang="en-GB" sz="1400" kern="1200" dirty="0">
                          <a:solidFill>
                            <a:schemeClr val="dk1"/>
                          </a:solidFill>
                          <a:effectLst/>
                          <a:latin typeface="+mn-lt"/>
                          <a:ea typeface="+mn-ea"/>
                          <a:cs typeface="+mn-cs"/>
                        </a:rPr>
                        <a:t> et al., 2018; Leach et al., 2016; Leclerc &amp; Wortley, 2015; Lev-Wiesel et al., 2014; Malloy et al., 2011; Many &amp; Collin-</a:t>
                      </a:r>
                      <a:r>
                        <a:rPr lang="en-GB" sz="1400" kern="1200" dirty="0" err="1">
                          <a:solidFill>
                            <a:schemeClr val="dk1"/>
                          </a:solidFill>
                          <a:effectLst/>
                          <a:latin typeface="+mn-lt"/>
                          <a:ea typeface="+mn-ea"/>
                          <a:cs typeface="+mn-cs"/>
                        </a:rPr>
                        <a:t>Vézina</a:t>
                      </a:r>
                      <a:r>
                        <a:rPr lang="en-GB" sz="1400" kern="1200" dirty="0">
                          <a:solidFill>
                            <a:schemeClr val="dk1"/>
                          </a:solidFill>
                          <a:effectLst/>
                          <a:latin typeface="+mn-lt"/>
                          <a:ea typeface="+mn-ea"/>
                          <a:cs typeface="+mn-cs"/>
                        </a:rPr>
                        <a:t>, 2021; </a:t>
                      </a:r>
                      <a:r>
                        <a:rPr lang="en-GB" sz="1400" kern="1200" dirty="0" err="1">
                          <a:solidFill>
                            <a:schemeClr val="dk1"/>
                          </a:solidFill>
                          <a:effectLst/>
                          <a:latin typeface="+mn-lt"/>
                          <a:ea typeface="+mn-ea"/>
                          <a:cs typeface="+mn-cs"/>
                        </a:rPr>
                        <a:t>McElvaney</a:t>
                      </a:r>
                      <a:r>
                        <a:rPr lang="en-GB" sz="1400" kern="1200" dirty="0">
                          <a:solidFill>
                            <a:schemeClr val="dk1"/>
                          </a:solidFill>
                          <a:effectLst/>
                          <a:latin typeface="+mn-lt"/>
                          <a:ea typeface="+mn-ea"/>
                          <a:cs typeface="+mn-cs"/>
                        </a:rPr>
                        <a:t>, 2012; 2013; 2015; </a:t>
                      </a:r>
                      <a:r>
                        <a:rPr lang="en-GB" sz="1400" kern="1200" dirty="0" err="1">
                          <a:solidFill>
                            <a:schemeClr val="dk1"/>
                          </a:solidFill>
                          <a:effectLst/>
                          <a:latin typeface="+mn-lt"/>
                          <a:ea typeface="+mn-ea"/>
                          <a:cs typeface="+mn-cs"/>
                        </a:rPr>
                        <a:t>McElvaney</a:t>
                      </a:r>
                      <a:r>
                        <a:rPr lang="en-GB" sz="1400" kern="1200" dirty="0">
                          <a:solidFill>
                            <a:schemeClr val="dk1"/>
                          </a:solidFill>
                          <a:effectLst/>
                          <a:latin typeface="+mn-lt"/>
                          <a:ea typeface="+mn-ea"/>
                          <a:cs typeface="+mn-cs"/>
                        </a:rPr>
                        <a:t> &amp; Culhane, 2017; </a:t>
                      </a:r>
                      <a:r>
                        <a:rPr lang="en-GB" sz="1400" kern="1200" dirty="0" err="1">
                          <a:solidFill>
                            <a:schemeClr val="dk1"/>
                          </a:solidFill>
                          <a:effectLst/>
                          <a:latin typeface="+mn-lt"/>
                          <a:ea typeface="+mn-ea"/>
                          <a:cs typeface="+mn-cs"/>
                        </a:rPr>
                        <a:t>McElvaney</a:t>
                      </a:r>
                      <a:r>
                        <a:rPr lang="en-GB" sz="1400" kern="1200" dirty="0">
                          <a:solidFill>
                            <a:schemeClr val="dk1"/>
                          </a:solidFill>
                          <a:effectLst/>
                          <a:latin typeface="+mn-lt"/>
                          <a:ea typeface="+mn-ea"/>
                          <a:cs typeface="+mn-cs"/>
                        </a:rPr>
                        <a:t> et al., 2014; Peterson et al., 2011; Rush et al., 2014; Schaeffer et al., 2011; </a:t>
                      </a:r>
                      <a:r>
                        <a:rPr lang="en-GB" sz="1400" kern="1200" dirty="0" err="1">
                          <a:solidFill>
                            <a:schemeClr val="dk1"/>
                          </a:solidFill>
                          <a:effectLst/>
                          <a:latin typeface="+mn-lt"/>
                          <a:ea typeface="+mn-ea"/>
                          <a:cs typeface="+mn-cs"/>
                        </a:rPr>
                        <a:t>Steine</a:t>
                      </a:r>
                      <a:r>
                        <a:rPr lang="en-GB" sz="1400" kern="1200" dirty="0">
                          <a:solidFill>
                            <a:schemeClr val="dk1"/>
                          </a:solidFill>
                          <a:effectLst/>
                          <a:latin typeface="+mn-lt"/>
                          <a:ea typeface="+mn-ea"/>
                          <a:cs typeface="+mn-cs"/>
                        </a:rPr>
                        <a:t> et al., 2017; Walker-Descartes et al., 2011; Zajac et al., 2015.</a:t>
                      </a:r>
                      <a:endParaRPr lang="en-GB" sz="1400" dirty="0"/>
                    </a:p>
                  </a:txBody>
                  <a:tcPr/>
                </a:tc>
                <a:tc hMerge="1">
                  <a:txBody>
                    <a:bodyPr/>
                    <a:lstStyle/>
                    <a:p>
                      <a:endParaRPr lang="en-GB" dirty="0"/>
                    </a:p>
                  </a:txBody>
                  <a:tcPr/>
                </a:tc>
                <a:extLst>
                  <a:ext uri="{0D108BD9-81ED-4DB2-BD59-A6C34878D82A}">
                    <a16:rowId xmlns:a16="http://schemas.microsoft.com/office/drawing/2014/main" val="4237411692"/>
                  </a:ext>
                </a:extLst>
              </a:tr>
            </a:tbl>
          </a:graphicData>
        </a:graphic>
      </p:graphicFrame>
    </p:spTree>
    <p:extLst>
      <p:ext uri="{BB962C8B-B14F-4D97-AF65-F5344CB8AC3E}">
        <p14:creationId xmlns:p14="http://schemas.microsoft.com/office/powerpoint/2010/main" val="237948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240F8-AFE0-4926-8010-118029D64089}"/>
              </a:ext>
            </a:extLst>
          </p:cNvPr>
          <p:cNvSpPr>
            <a:spLocks noGrp="1"/>
          </p:cNvSpPr>
          <p:nvPr>
            <p:ph type="title"/>
          </p:nvPr>
        </p:nvSpPr>
        <p:spPr/>
        <p:txBody>
          <a:bodyPr/>
          <a:lstStyle/>
          <a:p>
            <a:r>
              <a:rPr lang="nb-NO" dirty="0"/>
              <a:t>Noen spesielt utsatte grupper av barn og unge</a:t>
            </a:r>
          </a:p>
        </p:txBody>
      </p:sp>
      <p:sp>
        <p:nvSpPr>
          <p:cNvPr id="3" name="Content Placeholder 2">
            <a:extLst>
              <a:ext uri="{FF2B5EF4-FFF2-40B4-BE49-F238E27FC236}">
                <a16:creationId xmlns:a16="http://schemas.microsoft.com/office/drawing/2014/main" id="{6352A47D-8C61-4D66-AA23-ECC566E46654}"/>
              </a:ext>
            </a:extLst>
          </p:cNvPr>
          <p:cNvSpPr>
            <a:spLocks noGrp="1"/>
          </p:cNvSpPr>
          <p:nvPr>
            <p:ph idx="1"/>
          </p:nvPr>
        </p:nvSpPr>
        <p:spPr>
          <a:xfrm>
            <a:off x="587252" y="1594843"/>
            <a:ext cx="8455147" cy="3120496"/>
          </a:xfrm>
        </p:spPr>
        <p:txBody>
          <a:bodyPr>
            <a:normAutofit/>
          </a:bodyPr>
          <a:lstStyle/>
          <a:p>
            <a:pPr>
              <a:spcAft>
                <a:spcPts val="600"/>
              </a:spcAft>
            </a:pPr>
            <a:r>
              <a:rPr lang="nb-NO" sz="2400" dirty="0"/>
              <a:t>Noen jobber med barn og ungdom som er ekstra utsatt for:</a:t>
            </a:r>
          </a:p>
          <a:p>
            <a:pPr marL="461963" indent="-285750">
              <a:spcAft>
                <a:spcPts val="600"/>
              </a:spcAft>
            </a:pPr>
            <a:r>
              <a:rPr lang="nb-NO" sz="2000" dirty="0"/>
              <a:t>Det er en økt risiko for at barn med ulike former for psykiske lidelser utsettes for følelsesmessig mishandling </a:t>
            </a:r>
          </a:p>
          <a:p>
            <a:pPr marL="3714750" lvl="7" indent="-285750">
              <a:lnSpc>
                <a:spcPct val="120000"/>
              </a:lnSpc>
              <a:spcAft>
                <a:spcPts val="600"/>
              </a:spcAft>
            </a:pPr>
            <a:r>
              <a:rPr lang="nb-NO" sz="1600" dirty="0"/>
              <a:t>Ref.: Cuevas et al., 2009</a:t>
            </a:r>
          </a:p>
        </p:txBody>
      </p:sp>
      <p:sp>
        <p:nvSpPr>
          <p:cNvPr id="4" name="Date Placeholder 3">
            <a:extLst>
              <a:ext uri="{FF2B5EF4-FFF2-40B4-BE49-F238E27FC236}">
                <a16:creationId xmlns:a16="http://schemas.microsoft.com/office/drawing/2014/main" id="{D315FBB1-BFB4-4D1E-97A5-3099F51A014F}"/>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E761B48-7C14-4C3F-8EAE-D4ED33554161}"/>
              </a:ext>
            </a:extLst>
          </p:cNvPr>
          <p:cNvSpPr>
            <a:spLocks noGrp="1"/>
          </p:cNvSpPr>
          <p:nvPr>
            <p:ph type="sldNum" sz="quarter" idx="12"/>
          </p:nvPr>
        </p:nvSpPr>
        <p:spPr/>
        <p:txBody>
          <a:bodyPr/>
          <a:lstStyle/>
          <a:p>
            <a:fld id="{28385D78-4187-AD4C-B928-A8579EE9A756}" type="slidenum">
              <a:rPr lang="nb-NO" smtClean="0"/>
              <a:t>18</a:t>
            </a:fld>
            <a:endParaRPr lang="nb-NO"/>
          </a:p>
        </p:txBody>
      </p:sp>
    </p:spTree>
    <p:extLst>
      <p:ext uri="{BB962C8B-B14F-4D97-AF65-F5344CB8AC3E}">
        <p14:creationId xmlns:p14="http://schemas.microsoft.com/office/powerpoint/2010/main" val="1757584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4F19-8D12-42C8-B886-E90601738850}"/>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F495475C-706E-4817-B354-13F450F4161F}"/>
              </a:ext>
            </a:extLst>
          </p:cNvPr>
          <p:cNvSpPr>
            <a:spLocks noGrp="1"/>
          </p:cNvSpPr>
          <p:nvPr>
            <p:ph idx="1"/>
          </p:nvPr>
        </p:nvSpPr>
        <p:spPr>
          <a:xfrm>
            <a:off x="76200" y="1384300"/>
            <a:ext cx="8978900" cy="3610105"/>
          </a:xfrm>
        </p:spPr>
        <p:txBody>
          <a:bodyPr>
            <a:normAutofit fontScale="25000" lnSpcReduction="20000"/>
          </a:bodyPr>
          <a:lstStyle/>
          <a:p>
            <a:pPr marL="461963" indent="-285750">
              <a:lnSpc>
                <a:spcPct val="120000"/>
              </a:lnSpc>
              <a:spcAft>
                <a:spcPts val="600"/>
              </a:spcAft>
            </a:pPr>
            <a:r>
              <a:rPr lang="nb-NO" sz="7200" dirty="0"/>
              <a:t>Det er vanskelig ut fra forskning å skille mellom årsak og virkning (kausal-forhold), altså om den psykiske lidelsen forelå før mishandlingen eller er en følge av mishandlingen. </a:t>
            </a:r>
          </a:p>
          <a:p>
            <a:pPr marL="461963" indent="-285750">
              <a:lnSpc>
                <a:spcPct val="120000"/>
              </a:lnSpc>
              <a:spcAft>
                <a:spcPts val="600"/>
              </a:spcAft>
            </a:pPr>
            <a:r>
              <a:rPr lang="nb-NO" sz="7200" dirty="0"/>
              <a:t>Siden mishandling gjerne starter når barna er små, synes de psykiske lidelsene (som ikke er sterkt genetisk styrte) å komme som følge av mishandlingen. </a:t>
            </a:r>
          </a:p>
          <a:p>
            <a:pPr marL="461963" indent="-285750">
              <a:lnSpc>
                <a:spcPct val="120000"/>
              </a:lnSpc>
              <a:spcAft>
                <a:spcPts val="600"/>
              </a:spcAft>
            </a:pPr>
            <a:r>
              <a:rPr lang="nb-NO" sz="7200" dirty="0"/>
              <a:t>Barn som har medfødte psykiske lidelser kan lede til at foreldre kjenner på avmaktsfølelser og frustrasjon. Det øker sannsynligheten for at de mishandler barnet. For eksempel tenkes ADHD å være en medfødt nevrobiologisk betinget lidelse, som øker risikoen for at denne barnegruppen utsettes for fysisk og følelsesmessig mishandling </a:t>
            </a:r>
          </a:p>
          <a:p>
            <a:pPr marL="3714750" lvl="7" indent="-285750">
              <a:lnSpc>
                <a:spcPct val="120000"/>
              </a:lnSpc>
              <a:spcAft>
                <a:spcPts val="600"/>
              </a:spcAft>
            </a:pPr>
            <a:r>
              <a:rPr lang="nb-NO" sz="6400" dirty="0"/>
              <a:t>Ref.: Gokten et al., 2016; Hellström, 2019; Ratanatharathorn et al., 2021</a:t>
            </a:r>
          </a:p>
          <a:p>
            <a:endParaRPr lang="en-GB" dirty="0"/>
          </a:p>
        </p:txBody>
      </p:sp>
      <p:sp>
        <p:nvSpPr>
          <p:cNvPr id="4" name="Date Placeholder 3">
            <a:extLst>
              <a:ext uri="{FF2B5EF4-FFF2-40B4-BE49-F238E27FC236}">
                <a16:creationId xmlns:a16="http://schemas.microsoft.com/office/drawing/2014/main" id="{657DFBB6-4078-4582-BC5C-EDA2AEDCF52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A682F7BD-8493-4256-A628-CF276478041A}"/>
              </a:ext>
            </a:extLst>
          </p:cNvPr>
          <p:cNvSpPr>
            <a:spLocks noGrp="1"/>
          </p:cNvSpPr>
          <p:nvPr>
            <p:ph type="sldNum" sz="quarter" idx="12"/>
          </p:nvPr>
        </p:nvSpPr>
        <p:spPr/>
        <p:txBody>
          <a:bodyPr/>
          <a:lstStyle/>
          <a:p>
            <a:fld id="{28385D78-4187-AD4C-B928-A8579EE9A756}" type="slidenum">
              <a:rPr lang="nb-NO" smtClean="0"/>
              <a:t>19</a:t>
            </a:fld>
            <a:endParaRPr lang="nb-NO"/>
          </a:p>
        </p:txBody>
      </p:sp>
    </p:spTree>
    <p:extLst>
      <p:ext uri="{BB962C8B-B14F-4D97-AF65-F5344CB8AC3E}">
        <p14:creationId xmlns:p14="http://schemas.microsoft.com/office/powerpoint/2010/main" val="271014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a:xfrm>
            <a:off x="656103" y="428160"/>
            <a:ext cx="7961846" cy="3081049"/>
          </a:xfrm>
        </p:spPr>
        <p:txBody>
          <a:bodyPr>
            <a:normAutofit fontScale="90000"/>
          </a:bodyPr>
          <a:lstStyle/>
          <a:p>
            <a:pPr algn="ctr"/>
            <a:r>
              <a:rPr lang="nb-NO" sz="2800" dirty="0"/>
              <a:t>Tverrprofesjonelt samarbeid i saker som handler om vold og overgrep mot barn</a:t>
            </a:r>
            <a:br>
              <a:rPr lang="nb-NO" sz="2200" dirty="0"/>
            </a:br>
            <a:br>
              <a:rPr lang="nb-NO" sz="2200" dirty="0"/>
            </a:br>
            <a:br>
              <a:rPr lang="nb-NO" sz="2200" dirty="0"/>
            </a:br>
            <a:r>
              <a:rPr lang="nb-NO" sz="2200" dirty="0"/>
              <a:t>USN, campus Porsgrunn</a:t>
            </a:r>
            <a:br>
              <a:rPr lang="nb-NO" sz="2200" dirty="0"/>
            </a:br>
            <a:br>
              <a:rPr lang="nb-NO" sz="2200" dirty="0"/>
            </a:br>
            <a:r>
              <a:rPr lang="nb-NO" sz="2200" dirty="0"/>
              <a:t>06.01.2022</a:t>
            </a:r>
            <a:br>
              <a:rPr lang="nb-NO" dirty="0"/>
            </a:br>
            <a:br>
              <a:rPr lang="nb-NO" dirty="0"/>
            </a:br>
            <a:endParaRPr lang="nb-NO" sz="1800" dirty="0"/>
          </a:p>
        </p:txBody>
      </p:sp>
      <p:sp>
        <p:nvSpPr>
          <p:cNvPr id="8" name="Plassholder for innhold 7"/>
          <p:cNvSpPr>
            <a:spLocks noGrp="1"/>
          </p:cNvSpPr>
          <p:nvPr>
            <p:ph idx="1"/>
          </p:nvPr>
        </p:nvSpPr>
        <p:spPr>
          <a:xfrm>
            <a:off x="587253" y="3899001"/>
            <a:ext cx="8030696" cy="545997"/>
          </a:xfrm>
        </p:spPr>
        <p:txBody>
          <a:bodyPr/>
          <a:lstStyle/>
          <a:p>
            <a:pPr marL="0" indent="0" algn="ctr">
              <a:buNone/>
            </a:pPr>
            <a:r>
              <a:rPr lang="nb-NO" sz="1600" b="1" dirty="0"/>
              <a:t>Øyvind Kvello</a:t>
            </a:r>
            <a:endParaRPr lang="nb-NO" b="1" dirty="0"/>
          </a:p>
        </p:txBody>
      </p:sp>
      <p:sp>
        <p:nvSpPr>
          <p:cNvPr id="2" name="Plassholder for dato 1"/>
          <p:cNvSpPr>
            <a:spLocks noGrp="1"/>
          </p:cNvSpPr>
          <p:nvPr>
            <p:ph type="dt" sz="half" idx="10"/>
          </p:nvPr>
        </p:nvSpPr>
        <p:spPr/>
        <p:txBody>
          <a:bodyPr/>
          <a:lstStyle/>
          <a:p>
            <a:fld id="{B973D11A-E878-5944-926B-84A43B6D9342}" type="datetime1">
              <a:rPr lang="nb-NO" smtClean="0"/>
              <a:t>04.01.2022</a:t>
            </a:fld>
            <a:endParaRPr lang="nb-NO" dirty="0"/>
          </a:p>
        </p:txBody>
      </p:sp>
      <p:sp>
        <p:nvSpPr>
          <p:cNvPr id="3" name="Plassholder for lysbildenummer 2"/>
          <p:cNvSpPr>
            <a:spLocks noGrp="1"/>
          </p:cNvSpPr>
          <p:nvPr>
            <p:ph type="sldNum" sz="quarter" idx="12"/>
          </p:nvPr>
        </p:nvSpPr>
        <p:spPr/>
        <p:txBody>
          <a:bodyPr/>
          <a:lstStyle/>
          <a:p>
            <a:fld id="{28385D78-4187-AD4C-B928-A8579EE9A756}" type="slidenum">
              <a:rPr lang="nb-NO" smtClean="0"/>
              <a:t>2</a:t>
            </a:fld>
            <a:endParaRPr lang="nb-NO"/>
          </a:p>
        </p:txBody>
      </p:sp>
    </p:spTree>
    <p:extLst>
      <p:ext uri="{BB962C8B-B14F-4D97-AF65-F5344CB8AC3E}">
        <p14:creationId xmlns:p14="http://schemas.microsoft.com/office/powerpoint/2010/main" val="3653766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A797C-FC28-40D8-BA4D-B56DF7D6C3A0}"/>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B8094C64-D2B0-4222-966B-174B994FAE88}"/>
              </a:ext>
            </a:extLst>
          </p:cNvPr>
          <p:cNvSpPr>
            <a:spLocks noGrp="1"/>
          </p:cNvSpPr>
          <p:nvPr>
            <p:ph idx="1"/>
          </p:nvPr>
        </p:nvSpPr>
        <p:spPr>
          <a:xfrm>
            <a:off x="247650" y="1594843"/>
            <a:ext cx="8674099" cy="3399562"/>
          </a:xfrm>
        </p:spPr>
        <p:txBody>
          <a:bodyPr>
            <a:normAutofit fontScale="40000" lnSpcReduction="20000"/>
          </a:bodyPr>
          <a:lstStyle/>
          <a:p>
            <a:pPr marL="519113" indent="-342900">
              <a:lnSpc>
                <a:spcPct val="120000"/>
              </a:lnSpc>
              <a:spcAft>
                <a:spcPts val="600"/>
              </a:spcAft>
            </a:pPr>
            <a:r>
              <a:rPr lang="nb-NO" sz="4000" dirty="0"/>
              <a:t>Akkurat som ved omsorgssvikt, så har barn med ulike former for funksjonsnedsettelser økt risiko for å bli utsatt for mishandling.</a:t>
            </a:r>
          </a:p>
          <a:p>
            <a:pPr marL="3314700" lvl="6" indent="-342900">
              <a:lnSpc>
                <a:spcPct val="120000"/>
              </a:lnSpc>
              <a:spcAft>
                <a:spcPts val="600"/>
              </a:spcAft>
            </a:pPr>
            <a:r>
              <a:rPr lang="nb-NO" sz="2300" dirty="0"/>
              <a:t>Ref.: Dodds, 2021; Hellström, 2019; Helton &amp; Cross, 2011; Leeb et al., 2012; Maclean et al., 2017; Perrigo et al., 2018; Shing &amp; Lam, 2016; Turner et al., 2011</a:t>
            </a:r>
          </a:p>
          <a:p>
            <a:pPr marL="795338" lvl="1" indent="-342900">
              <a:lnSpc>
                <a:spcPct val="120000"/>
              </a:lnSpc>
              <a:spcAft>
                <a:spcPts val="600"/>
              </a:spcAft>
            </a:pPr>
            <a:r>
              <a:rPr lang="nb-NO" sz="4000" dirty="0"/>
              <a:t>Det varierer noe mellom studiene og mellom de forskjellige former for funksjonsvansker, men i gjennomsnitt øker sannsynligheten for å utsettes for mishandling når barn har funksjonsnedsettelser med 3–4,73 ganger. </a:t>
            </a:r>
          </a:p>
          <a:p>
            <a:pPr marL="3771900" lvl="7" indent="-342900">
              <a:lnSpc>
                <a:spcPct val="120000"/>
              </a:lnSpc>
              <a:spcAft>
                <a:spcPts val="600"/>
              </a:spcAft>
            </a:pPr>
            <a:r>
              <a:rPr lang="nb-NO" sz="2300" dirty="0"/>
              <a:t>Ref.: Jones et al., 2012; Perrigo et al., 2017; Sullivan &amp; Knutson, 2000</a:t>
            </a:r>
          </a:p>
          <a:p>
            <a:pPr marL="795338" lvl="1" indent="-342900">
              <a:lnSpc>
                <a:spcPct val="120000"/>
              </a:lnSpc>
              <a:spcAft>
                <a:spcPts val="600"/>
              </a:spcAft>
            </a:pPr>
            <a:r>
              <a:rPr lang="nb-NO" sz="4000" dirty="0"/>
              <a:t>Akkurat slik som det er for omsorgssvikt, så har barn med autismespektervansker økt risiko for å utsettes for mishandling sammenlignet med jevnaldrende. </a:t>
            </a:r>
          </a:p>
          <a:p>
            <a:pPr marL="3771900" lvl="7" indent="-342900">
              <a:lnSpc>
                <a:spcPct val="120000"/>
              </a:lnSpc>
              <a:spcAft>
                <a:spcPts val="600"/>
              </a:spcAft>
            </a:pPr>
            <a:r>
              <a:rPr lang="nb-NO" sz="2300" dirty="0"/>
              <a:t>Ref.: Chan &amp; Lam, 2016; Fisher et al., 2019; Hoover &amp; Kaufman, 2019; McDonnell et al., 2019; Roberts et al., 2015; Urbano et al., 2017</a:t>
            </a:r>
          </a:p>
          <a:p>
            <a:pPr marL="0" indent="0">
              <a:buNone/>
            </a:pPr>
            <a:endParaRPr lang="en-GB" dirty="0"/>
          </a:p>
        </p:txBody>
      </p:sp>
      <p:sp>
        <p:nvSpPr>
          <p:cNvPr id="4" name="Date Placeholder 3">
            <a:extLst>
              <a:ext uri="{FF2B5EF4-FFF2-40B4-BE49-F238E27FC236}">
                <a16:creationId xmlns:a16="http://schemas.microsoft.com/office/drawing/2014/main" id="{48A436C0-8D33-4900-B77E-D0718C677D5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B48EB9D9-27AE-4CFC-851C-A3432973527C}"/>
              </a:ext>
            </a:extLst>
          </p:cNvPr>
          <p:cNvSpPr>
            <a:spLocks noGrp="1"/>
          </p:cNvSpPr>
          <p:nvPr>
            <p:ph type="sldNum" sz="quarter" idx="12"/>
          </p:nvPr>
        </p:nvSpPr>
        <p:spPr/>
        <p:txBody>
          <a:bodyPr/>
          <a:lstStyle/>
          <a:p>
            <a:fld id="{28385D78-4187-AD4C-B928-A8579EE9A756}" type="slidenum">
              <a:rPr lang="nb-NO" smtClean="0"/>
              <a:t>20</a:t>
            </a:fld>
            <a:endParaRPr lang="nb-NO"/>
          </a:p>
        </p:txBody>
      </p:sp>
    </p:spTree>
    <p:extLst>
      <p:ext uri="{BB962C8B-B14F-4D97-AF65-F5344CB8AC3E}">
        <p14:creationId xmlns:p14="http://schemas.microsoft.com/office/powerpoint/2010/main" val="4184709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FC51-5E23-48F1-B751-9DC35ECEE850}"/>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1DC37FF6-DF7C-4663-A96F-CBF5EFD1CAD2}"/>
              </a:ext>
            </a:extLst>
          </p:cNvPr>
          <p:cNvSpPr>
            <a:spLocks noGrp="1"/>
          </p:cNvSpPr>
          <p:nvPr>
            <p:ph idx="1"/>
          </p:nvPr>
        </p:nvSpPr>
        <p:spPr>
          <a:xfrm>
            <a:off x="292100" y="1594842"/>
            <a:ext cx="8578849" cy="3301007"/>
          </a:xfrm>
        </p:spPr>
        <p:txBody>
          <a:bodyPr>
            <a:normAutofit fontScale="70000" lnSpcReduction="20000"/>
          </a:bodyPr>
          <a:lstStyle/>
          <a:p>
            <a:pPr marL="738188" lvl="1" indent="-285750">
              <a:lnSpc>
                <a:spcPct val="120000"/>
              </a:lnSpc>
              <a:spcAft>
                <a:spcPts val="600"/>
              </a:spcAft>
            </a:pPr>
            <a:r>
              <a:rPr lang="nb-NO" sz="2200" dirty="0"/>
              <a:t>I likhet med barn som har vansker innenfor autismespekteret, er det vanskelig å skille mellom syptomer knyttet til omsorgssvikt versus autisme. Derfor settes diagnoser innen autismespekteret senere for de som også utsettes for omsorgssvikt og/eller mishandling.</a:t>
            </a:r>
          </a:p>
          <a:p>
            <a:pPr marL="3714750" lvl="7" indent="-285750">
              <a:lnSpc>
                <a:spcPct val="120000"/>
              </a:lnSpc>
              <a:spcAft>
                <a:spcPts val="600"/>
              </a:spcAft>
            </a:pPr>
            <a:r>
              <a:rPr lang="nb-NO" sz="1700" dirty="0"/>
              <a:t>Ref.: Ber et al., 2018</a:t>
            </a:r>
          </a:p>
          <a:p>
            <a:pPr marL="738188" lvl="1" indent="-285750">
              <a:lnSpc>
                <a:spcPct val="120000"/>
              </a:lnSpc>
              <a:spcAft>
                <a:spcPts val="600"/>
              </a:spcAft>
            </a:pPr>
            <a:r>
              <a:rPr lang="nb-NO" sz="2200" dirty="0"/>
              <a:t>Barn med autismespekterlidelser har også oftere posttraumatisk stresslidelse (PTSD) enn andre barn.</a:t>
            </a:r>
          </a:p>
          <a:p>
            <a:pPr marL="3714750" lvl="7" indent="-285750">
              <a:lnSpc>
                <a:spcPct val="120000"/>
              </a:lnSpc>
              <a:spcAft>
                <a:spcPts val="600"/>
              </a:spcAft>
            </a:pPr>
            <a:r>
              <a:rPr lang="nb-NO" sz="1700" dirty="0"/>
              <a:t>Ref.: Kildahl et al., 2019 </a:t>
            </a:r>
          </a:p>
          <a:p>
            <a:pPr marL="738188" lvl="1" indent="-285750">
              <a:lnSpc>
                <a:spcPct val="120000"/>
              </a:lnSpc>
              <a:spcAft>
                <a:spcPts val="600"/>
              </a:spcAft>
            </a:pPr>
            <a:r>
              <a:rPr lang="nb-NO" sz="2200" dirty="0"/>
              <a:t>En studie av barn som har leppe- og ganespalte viste at de har 2 ganger økt risiko for å utsettes for mishandling sammenlignet med barn uten denne vansken. </a:t>
            </a:r>
          </a:p>
          <a:p>
            <a:pPr marL="3714750" lvl="7" indent="-285750">
              <a:lnSpc>
                <a:spcPct val="120000"/>
              </a:lnSpc>
              <a:spcAft>
                <a:spcPts val="600"/>
              </a:spcAft>
            </a:pPr>
            <a:r>
              <a:rPr lang="nb-NO" sz="1700" dirty="0"/>
              <a:t>Ref.: Van Horne et al., 2015</a:t>
            </a:r>
            <a:endParaRPr lang="en-GB" sz="1700" dirty="0"/>
          </a:p>
          <a:p>
            <a:endParaRPr lang="en-GB" dirty="0"/>
          </a:p>
        </p:txBody>
      </p:sp>
      <p:sp>
        <p:nvSpPr>
          <p:cNvPr id="4" name="Date Placeholder 3">
            <a:extLst>
              <a:ext uri="{FF2B5EF4-FFF2-40B4-BE49-F238E27FC236}">
                <a16:creationId xmlns:a16="http://schemas.microsoft.com/office/drawing/2014/main" id="{69E98C32-579F-426B-859A-CF56A2E1260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2901249D-73C1-4779-A44E-897199059CD4}"/>
              </a:ext>
            </a:extLst>
          </p:cNvPr>
          <p:cNvSpPr>
            <a:spLocks noGrp="1"/>
          </p:cNvSpPr>
          <p:nvPr>
            <p:ph type="sldNum" sz="quarter" idx="12"/>
          </p:nvPr>
        </p:nvSpPr>
        <p:spPr/>
        <p:txBody>
          <a:bodyPr/>
          <a:lstStyle/>
          <a:p>
            <a:fld id="{28385D78-4187-AD4C-B928-A8579EE9A756}" type="slidenum">
              <a:rPr lang="nb-NO" smtClean="0"/>
              <a:t>21</a:t>
            </a:fld>
            <a:endParaRPr lang="nb-NO"/>
          </a:p>
        </p:txBody>
      </p:sp>
    </p:spTree>
    <p:extLst>
      <p:ext uri="{BB962C8B-B14F-4D97-AF65-F5344CB8AC3E}">
        <p14:creationId xmlns:p14="http://schemas.microsoft.com/office/powerpoint/2010/main" val="259833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C854F-2DEA-4FDD-97EE-9F99224565DD}"/>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F5EC39F8-230B-4ACE-B0DC-EB80E3D814C6}"/>
              </a:ext>
            </a:extLst>
          </p:cNvPr>
          <p:cNvSpPr>
            <a:spLocks noGrp="1"/>
          </p:cNvSpPr>
          <p:nvPr>
            <p:ph idx="1"/>
          </p:nvPr>
        </p:nvSpPr>
        <p:spPr>
          <a:xfrm>
            <a:off x="587252" y="1594842"/>
            <a:ext cx="8296397" cy="3193057"/>
          </a:xfrm>
        </p:spPr>
        <p:txBody>
          <a:bodyPr>
            <a:normAutofit/>
          </a:bodyPr>
          <a:lstStyle/>
          <a:p>
            <a:r>
              <a:rPr lang="nb-NO" sz="2400" dirty="0"/>
              <a:t>Noen grupper av barn er spesielt risikoutsatte for seksuelle overgrep:</a:t>
            </a:r>
          </a:p>
          <a:p>
            <a:pPr lvl="1"/>
            <a:r>
              <a:rPr lang="nb-NO" sz="2000" dirty="0"/>
              <a:t>Sammenlignet med jevnaldrende så har spesielt barn med fysiske og/eller psykiske funksjonsnedsettelser betydelig økt risiko for å utsettes for seksuelle overgrep.</a:t>
            </a:r>
          </a:p>
          <a:p>
            <a:pPr lvl="6"/>
            <a:r>
              <a:rPr lang="nb-NO" sz="1600" dirty="0"/>
              <a:t>Ref.: Brown et al., 2016; Butler, 2013; Byrne, 2018; Caldas &amp; Bensy, 2014; Euser et al., 2017; Frohmader &amp; Ortoleva, 2012; Grøvdal, 2013; Mahoney &amp; Poling, 2011; McEachern, 2012; Norman et al., 2012; Roberts et al., 2015; Sevlever et al., 2013; Soylu et al., 2013; Åker &amp; Johnson, 2019</a:t>
            </a:r>
          </a:p>
        </p:txBody>
      </p:sp>
      <p:sp>
        <p:nvSpPr>
          <p:cNvPr id="4" name="Date Placeholder 3">
            <a:extLst>
              <a:ext uri="{FF2B5EF4-FFF2-40B4-BE49-F238E27FC236}">
                <a16:creationId xmlns:a16="http://schemas.microsoft.com/office/drawing/2014/main" id="{F0E3F9A2-7496-4D4A-9061-E38EE8372A65}"/>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98A24960-C1FC-4620-BC14-25BD905814A6}"/>
              </a:ext>
            </a:extLst>
          </p:cNvPr>
          <p:cNvSpPr>
            <a:spLocks noGrp="1"/>
          </p:cNvSpPr>
          <p:nvPr>
            <p:ph type="sldNum" sz="quarter" idx="12"/>
          </p:nvPr>
        </p:nvSpPr>
        <p:spPr/>
        <p:txBody>
          <a:bodyPr/>
          <a:lstStyle/>
          <a:p>
            <a:fld id="{28385D78-4187-AD4C-B928-A8579EE9A756}" type="slidenum">
              <a:rPr lang="nb-NO" smtClean="0"/>
              <a:t>22</a:t>
            </a:fld>
            <a:endParaRPr lang="nb-NO"/>
          </a:p>
        </p:txBody>
      </p:sp>
    </p:spTree>
    <p:extLst>
      <p:ext uri="{BB962C8B-B14F-4D97-AF65-F5344CB8AC3E}">
        <p14:creationId xmlns:p14="http://schemas.microsoft.com/office/powerpoint/2010/main" val="844001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A040B-FCAD-44BB-BEAF-1876B7103944}"/>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C687172A-D668-4F84-8137-B2A39AADB902}"/>
              </a:ext>
            </a:extLst>
          </p:cNvPr>
          <p:cNvSpPr>
            <a:spLocks noGrp="1"/>
          </p:cNvSpPr>
          <p:nvPr>
            <p:ph idx="1"/>
          </p:nvPr>
        </p:nvSpPr>
        <p:spPr/>
        <p:txBody>
          <a:bodyPr/>
          <a:lstStyle/>
          <a:p>
            <a:pPr lvl="1">
              <a:spcAft>
                <a:spcPts val="600"/>
              </a:spcAft>
            </a:pPr>
            <a:r>
              <a:rPr lang="nb-NO" sz="2400" dirty="0"/>
              <a:t>En eldre studie viste at barn med funksjonshemninger utsettes for seksuelle overgrep 2–3 ganger </a:t>
            </a:r>
          </a:p>
          <a:p>
            <a:pPr lvl="7">
              <a:spcAft>
                <a:spcPts val="600"/>
              </a:spcAft>
            </a:pPr>
            <a:r>
              <a:rPr lang="nb-NO" sz="1600" dirty="0"/>
              <a:t>Ref.: Sullivan &amp; Knutson, 2000</a:t>
            </a:r>
          </a:p>
          <a:p>
            <a:pPr lvl="1">
              <a:spcAft>
                <a:spcPts val="600"/>
              </a:spcAft>
            </a:pPr>
            <a:r>
              <a:rPr lang="nb-NO" sz="2400" dirty="0"/>
              <a:t>eller mellom 3–4 ganger </a:t>
            </a:r>
          </a:p>
          <a:p>
            <a:pPr lvl="7">
              <a:spcAft>
                <a:spcPts val="600"/>
              </a:spcAft>
            </a:pPr>
            <a:r>
              <a:rPr lang="nb-NO" sz="1600" dirty="0"/>
              <a:t>Ref.: Murphy, 2011</a:t>
            </a:r>
          </a:p>
          <a:p>
            <a:pPr lvl="1">
              <a:spcAft>
                <a:spcPts val="600"/>
              </a:spcAft>
            </a:pPr>
            <a:r>
              <a:rPr lang="nb-NO" sz="2400" dirty="0"/>
              <a:t>oftere enn jevnaldrende. </a:t>
            </a:r>
            <a:endParaRPr lang="en-GB" sz="2400" dirty="0"/>
          </a:p>
          <a:p>
            <a:endParaRPr lang="en-GB" dirty="0"/>
          </a:p>
        </p:txBody>
      </p:sp>
      <p:sp>
        <p:nvSpPr>
          <p:cNvPr id="4" name="Date Placeholder 3">
            <a:extLst>
              <a:ext uri="{FF2B5EF4-FFF2-40B4-BE49-F238E27FC236}">
                <a16:creationId xmlns:a16="http://schemas.microsoft.com/office/drawing/2014/main" id="{D28A8F54-4E10-430B-B86E-95C8F4537A2F}"/>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02CF106-EC35-4851-A791-9B8F877AA90C}"/>
              </a:ext>
            </a:extLst>
          </p:cNvPr>
          <p:cNvSpPr>
            <a:spLocks noGrp="1"/>
          </p:cNvSpPr>
          <p:nvPr>
            <p:ph type="sldNum" sz="quarter" idx="12"/>
          </p:nvPr>
        </p:nvSpPr>
        <p:spPr/>
        <p:txBody>
          <a:bodyPr/>
          <a:lstStyle/>
          <a:p>
            <a:fld id="{28385D78-4187-AD4C-B928-A8579EE9A756}" type="slidenum">
              <a:rPr lang="nb-NO" smtClean="0"/>
              <a:t>23</a:t>
            </a:fld>
            <a:endParaRPr lang="nb-NO"/>
          </a:p>
        </p:txBody>
      </p:sp>
    </p:spTree>
    <p:extLst>
      <p:ext uri="{BB962C8B-B14F-4D97-AF65-F5344CB8AC3E}">
        <p14:creationId xmlns:p14="http://schemas.microsoft.com/office/powerpoint/2010/main" val="2146164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02A2-6E4D-4251-81E6-FDE5634ECEAC}"/>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4A67A013-B7E7-4ADB-A246-E81714E4844A}"/>
              </a:ext>
            </a:extLst>
          </p:cNvPr>
          <p:cNvSpPr>
            <a:spLocks noGrp="1"/>
          </p:cNvSpPr>
          <p:nvPr>
            <p:ph idx="1"/>
          </p:nvPr>
        </p:nvSpPr>
        <p:spPr>
          <a:xfrm>
            <a:off x="342900" y="1594842"/>
            <a:ext cx="8572499" cy="3399563"/>
          </a:xfrm>
        </p:spPr>
        <p:txBody>
          <a:bodyPr>
            <a:normAutofit fontScale="92500" lnSpcReduction="20000"/>
          </a:bodyPr>
          <a:lstStyle/>
          <a:p>
            <a:r>
              <a:rPr lang="nb-NO" sz="2400" dirty="0"/>
              <a:t>Det er fire forklaring på den høyere forekomsten av seksuelle overgrep overfor barn med funksjonshemninger: </a:t>
            </a:r>
          </a:p>
          <a:p>
            <a:pPr lvl="7"/>
            <a:r>
              <a:rPr lang="nb-NO" sz="1600" dirty="0"/>
              <a:t>Ref.: Faccini &amp; Saide, 2011; Wilczynski et al., 2015</a:t>
            </a:r>
          </a:p>
          <a:p>
            <a:pPr marL="342900" indent="-342900">
              <a:buFont typeface="+mj-lt"/>
              <a:buAutoNum type="arabicPeriod"/>
            </a:pPr>
            <a:r>
              <a:rPr lang="nb-NO" sz="2000" dirty="0"/>
              <a:t>kommunikasjonsvansker fører til at de har større vansker med å fortelle om overgrep, </a:t>
            </a:r>
          </a:p>
          <a:p>
            <a:pPr marL="342900" indent="-342900">
              <a:buFont typeface="+mj-lt"/>
              <a:buAutoNum type="arabicPeriod"/>
            </a:pPr>
            <a:r>
              <a:rPr lang="nb-NO" sz="2000" dirty="0"/>
              <a:t>de er ofte avhengig av intimpleie, som gir økt risiko for å utsettes for grenseoverskridende omsorg, </a:t>
            </a:r>
          </a:p>
          <a:p>
            <a:pPr marL="342900" indent="-342900">
              <a:buFont typeface="+mj-lt"/>
              <a:buAutoNum type="arabicPeriod"/>
            </a:pPr>
            <a:r>
              <a:rPr lang="nb-NO" sz="2000" dirty="0"/>
              <a:t>de er ofte mer sosialt og delvis fysisk isolert enn jevnaldrende og derfor ikke mange som er tett på dem og kan oppdage og å slå alarmom de utsettes for krenkelser, samt at </a:t>
            </a:r>
          </a:p>
          <a:p>
            <a:pPr marL="342900" indent="-342900">
              <a:buFont typeface="+mj-lt"/>
              <a:buAutoNum type="arabicPeriod"/>
            </a:pPr>
            <a:r>
              <a:rPr lang="nb-NO" sz="2000" dirty="0"/>
              <a:t>de tas hånd om av profesjonelle slik at incest-tabuet ikke overstyrer deres tilbøyeligheter. </a:t>
            </a:r>
            <a:endParaRPr lang="en-GB" sz="2000" dirty="0"/>
          </a:p>
          <a:p>
            <a:endParaRPr lang="en-GB" dirty="0"/>
          </a:p>
        </p:txBody>
      </p:sp>
      <p:sp>
        <p:nvSpPr>
          <p:cNvPr id="4" name="Date Placeholder 3">
            <a:extLst>
              <a:ext uri="{FF2B5EF4-FFF2-40B4-BE49-F238E27FC236}">
                <a16:creationId xmlns:a16="http://schemas.microsoft.com/office/drawing/2014/main" id="{67D809B9-83A3-48B6-9EF3-C836D096BA58}"/>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FE53BE68-7E57-4628-B7A3-99080CFC57E9}"/>
              </a:ext>
            </a:extLst>
          </p:cNvPr>
          <p:cNvSpPr>
            <a:spLocks noGrp="1"/>
          </p:cNvSpPr>
          <p:nvPr>
            <p:ph type="sldNum" sz="quarter" idx="12"/>
          </p:nvPr>
        </p:nvSpPr>
        <p:spPr/>
        <p:txBody>
          <a:bodyPr/>
          <a:lstStyle/>
          <a:p>
            <a:fld id="{28385D78-4187-AD4C-B928-A8579EE9A756}" type="slidenum">
              <a:rPr lang="nb-NO" smtClean="0"/>
              <a:t>24</a:t>
            </a:fld>
            <a:endParaRPr lang="nb-NO"/>
          </a:p>
        </p:txBody>
      </p:sp>
    </p:spTree>
    <p:extLst>
      <p:ext uri="{BB962C8B-B14F-4D97-AF65-F5344CB8AC3E}">
        <p14:creationId xmlns:p14="http://schemas.microsoft.com/office/powerpoint/2010/main" val="2988917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BA12-6B4D-446B-BCB0-C39D7578D72C}"/>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2A5BDB36-56FD-4642-ACA9-0327D773A49C}"/>
              </a:ext>
            </a:extLst>
          </p:cNvPr>
          <p:cNvSpPr>
            <a:spLocks noGrp="1"/>
          </p:cNvSpPr>
          <p:nvPr>
            <p:ph idx="1"/>
          </p:nvPr>
        </p:nvSpPr>
        <p:spPr>
          <a:xfrm>
            <a:off x="177800" y="1447800"/>
            <a:ext cx="8807360" cy="3695700"/>
          </a:xfrm>
        </p:spPr>
        <p:txBody>
          <a:bodyPr>
            <a:normAutofit fontScale="92500" lnSpcReduction="10000"/>
          </a:bodyPr>
          <a:lstStyle/>
          <a:p>
            <a:pPr lvl="1"/>
            <a:r>
              <a:rPr lang="nb-NO" dirty="0"/>
              <a:t>En metastudie basert på 65 studier fra 9 land viste at det ikke var en signifikant økt forekomst av seksuelle overgrep i oppveksten blant de som definerte seg som lesbiske, homofile eller biseksuelle.</a:t>
            </a:r>
          </a:p>
          <a:p>
            <a:pPr lvl="7"/>
            <a:r>
              <a:rPr lang="nb-NO" sz="1600" dirty="0"/>
              <a:t>Ref.: Xu &amp; Zheng, 2015</a:t>
            </a:r>
          </a:p>
          <a:p>
            <a:pPr lvl="1"/>
            <a:r>
              <a:rPr lang="nb-NO" dirty="0"/>
              <a:t>Nevnte studie skiller seg imildertid ut, for majoriteten av studier viser at personer som i ungdomsår og voksen alder definerer seg som å tilhøre seksuelle minoriteter, oftere enn jevnaldrende har vært utsatt for seksuelle overgrep i oppveksten. </a:t>
            </a:r>
          </a:p>
          <a:p>
            <a:pPr lvl="7"/>
            <a:r>
              <a:rPr lang="nb-NO" sz="1600" dirty="0"/>
              <a:t>Ref.: Friedman et al., 2011; Sweet &amp; Welles, 2012; Walker et al., 2012; Wilsnack et al., 2013</a:t>
            </a:r>
          </a:p>
          <a:p>
            <a:pPr lvl="1"/>
            <a:r>
              <a:rPr lang="nb-NO" dirty="0"/>
              <a:t>En studie blant homofile og lesbiske indikerer at det er mellom 6–8 ganger økt sannsynlighet for at de har opplevd seksuelle overgrep i oppveksten sammenlignet med heterofile jevnaldrende.</a:t>
            </a:r>
          </a:p>
          <a:p>
            <a:pPr lvl="7"/>
            <a:r>
              <a:rPr lang="nb-NO" sz="1500" dirty="0"/>
              <a:t>Ref.: Andersen &amp; Blosnich, 2013</a:t>
            </a:r>
          </a:p>
          <a:p>
            <a:pPr lvl="1"/>
            <a:r>
              <a:rPr lang="nb-NO" dirty="0"/>
              <a:t>Det synes som om forekomsten er høyere for de som er lesbiske fremfor homofile. </a:t>
            </a:r>
          </a:p>
          <a:p>
            <a:pPr lvl="7"/>
            <a:r>
              <a:rPr lang="nb-NO" sz="1500" dirty="0"/>
              <a:t>Ref.: Rothman et al., 2011</a:t>
            </a:r>
          </a:p>
          <a:p>
            <a:pPr lvl="1"/>
            <a:r>
              <a:rPr lang="nb-NO" dirty="0"/>
              <a:t>Spesielt gutter utsatt for seksuelle overgrep av menn har økt sannsynlighe for senere i livet å definere seg som homofile eller bifile. </a:t>
            </a:r>
          </a:p>
          <a:p>
            <a:pPr lvl="7"/>
            <a:r>
              <a:rPr lang="nb-NO" sz="1500" dirty="0"/>
              <a:t>Ref.: Roberts et al., 2013</a:t>
            </a:r>
            <a:endParaRPr lang="en-GB" sz="1500" dirty="0"/>
          </a:p>
          <a:p>
            <a:endParaRPr lang="en-GB" dirty="0"/>
          </a:p>
        </p:txBody>
      </p:sp>
      <p:sp>
        <p:nvSpPr>
          <p:cNvPr id="4" name="Date Placeholder 3">
            <a:extLst>
              <a:ext uri="{FF2B5EF4-FFF2-40B4-BE49-F238E27FC236}">
                <a16:creationId xmlns:a16="http://schemas.microsoft.com/office/drawing/2014/main" id="{448CE092-E0A3-452E-8952-9A6AA548A9DE}"/>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0DFC7C1-E03C-431E-976B-475AD5BBF422}"/>
              </a:ext>
            </a:extLst>
          </p:cNvPr>
          <p:cNvSpPr>
            <a:spLocks noGrp="1"/>
          </p:cNvSpPr>
          <p:nvPr>
            <p:ph type="sldNum" sz="quarter" idx="12"/>
          </p:nvPr>
        </p:nvSpPr>
        <p:spPr/>
        <p:txBody>
          <a:bodyPr/>
          <a:lstStyle/>
          <a:p>
            <a:fld id="{28385D78-4187-AD4C-B928-A8579EE9A756}" type="slidenum">
              <a:rPr lang="nb-NO" smtClean="0"/>
              <a:t>25</a:t>
            </a:fld>
            <a:endParaRPr lang="nb-NO"/>
          </a:p>
        </p:txBody>
      </p:sp>
    </p:spTree>
    <p:extLst>
      <p:ext uri="{BB962C8B-B14F-4D97-AF65-F5344CB8AC3E}">
        <p14:creationId xmlns:p14="http://schemas.microsoft.com/office/powerpoint/2010/main" val="3621885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1038C-B763-4CD3-9DEE-4B9EEB054D39}"/>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9E5048E3-47C1-41E7-A24C-BCA4B4B44651}"/>
              </a:ext>
            </a:extLst>
          </p:cNvPr>
          <p:cNvSpPr>
            <a:spLocks noGrp="1"/>
          </p:cNvSpPr>
          <p:nvPr>
            <p:ph idx="1"/>
          </p:nvPr>
        </p:nvSpPr>
        <p:spPr>
          <a:xfrm>
            <a:off x="587252" y="1594843"/>
            <a:ext cx="8309097" cy="3399562"/>
          </a:xfrm>
        </p:spPr>
        <p:txBody>
          <a:bodyPr>
            <a:normAutofit/>
          </a:bodyPr>
          <a:lstStyle/>
          <a:p>
            <a:pPr lvl="1"/>
            <a:r>
              <a:rPr lang="nb-NO" dirty="0"/>
              <a:t>Mødre som selv har vært utsatt for seksuelle overgrep i oppveksten er ofte svært opptatte av å forhindre at deres barn blir utsatt for det samme. </a:t>
            </a:r>
          </a:p>
          <a:p>
            <a:pPr lvl="5"/>
            <a:r>
              <a:rPr lang="nb-NO" sz="1400" dirty="0"/>
              <a:t>Ref.: Lange et al., 2019</a:t>
            </a:r>
          </a:p>
          <a:p>
            <a:pPr lvl="1"/>
            <a:r>
              <a:rPr lang="nb-NO" dirty="0"/>
              <a:t>Noen studier viser at de derfor verner ekstra godt om sine barn for å forhindre at de blir utsatt for seksuelle overgrep.</a:t>
            </a:r>
          </a:p>
          <a:p>
            <a:pPr lvl="5"/>
            <a:r>
              <a:rPr lang="nb-NO" sz="1400" dirty="0"/>
              <a:t>Ref.: Styles-Turbyfill, 2019, </a:t>
            </a:r>
          </a:p>
          <a:p>
            <a:pPr lvl="1"/>
            <a:r>
              <a:rPr lang="nb-NO" dirty="0"/>
              <a:t>men majoriteten av studier indikerer at det er en økt risiko for at deres barn utsettes for seksuelle overgrep.</a:t>
            </a:r>
          </a:p>
          <a:p>
            <a:pPr lvl="5"/>
            <a:r>
              <a:rPr lang="nb-NO" sz="1400" dirty="0"/>
              <a:t>Ref.: Frazier et al., 2009; Holmes, 2020; Kim et al., 2010; Testa et al., 2011</a:t>
            </a:r>
          </a:p>
          <a:p>
            <a:pPr lvl="1"/>
            <a:r>
              <a:rPr lang="nb-NO" dirty="0"/>
              <a:t>Det synes som at denne gruppen av mødre ikke oppdager risikoer for at barna kan utsettes for seksuelle overgrep eller ikke makter å beskytte barna på effektive måter. </a:t>
            </a:r>
            <a:endParaRPr lang="en-GB" dirty="0"/>
          </a:p>
          <a:p>
            <a:endParaRPr lang="en-GB" dirty="0"/>
          </a:p>
        </p:txBody>
      </p:sp>
      <p:sp>
        <p:nvSpPr>
          <p:cNvPr id="4" name="Date Placeholder 3">
            <a:extLst>
              <a:ext uri="{FF2B5EF4-FFF2-40B4-BE49-F238E27FC236}">
                <a16:creationId xmlns:a16="http://schemas.microsoft.com/office/drawing/2014/main" id="{C12D6E48-7DC3-4EFB-BF67-EFE41A1B9AE8}"/>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4CB934C-6DD7-425D-A222-C2CF7091926A}"/>
              </a:ext>
            </a:extLst>
          </p:cNvPr>
          <p:cNvSpPr>
            <a:spLocks noGrp="1"/>
          </p:cNvSpPr>
          <p:nvPr>
            <p:ph type="sldNum" sz="quarter" idx="12"/>
          </p:nvPr>
        </p:nvSpPr>
        <p:spPr/>
        <p:txBody>
          <a:bodyPr/>
          <a:lstStyle/>
          <a:p>
            <a:fld id="{28385D78-4187-AD4C-B928-A8579EE9A756}" type="slidenum">
              <a:rPr lang="nb-NO" smtClean="0"/>
              <a:t>26</a:t>
            </a:fld>
            <a:endParaRPr lang="nb-NO"/>
          </a:p>
        </p:txBody>
      </p:sp>
    </p:spTree>
    <p:extLst>
      <p:ext uri="{BB962C8B-B14F-4D97-AF65-F5344CB8AC3E}">
        <p14:creationId xmlns:p14="http://schemas.microsoft.com/office/powerpoint/2010/main" val="3254040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C79BD-53C8-4EC6-9682-CF85DCC477E5}"/>
              </a:ext>
            </a:extLst>
          </p:cNvPr>
          <p:cNvSpPr>
            <a:spLocks noGrp="1"/>
          </p:cNvSpPr>
          <p:nvPr>
            <p:ph type="title"/>
          </p:nvPr>
        </p:nvSpPr>
        <p:spPr/>
        <p:txBody>
          <a:bodyPr/>
          <a:lstStyle/>
          <a:p>
            <a:r>
              <a:rPr lang="nb-NO" dirty="0"/>
              <a:t>Å ikke definere seksuelle overgrep som overgrep</a:t>
            </a:r>
            <a:endParaRPr lang="en-GB" dirty="0"/>
          </a:p>
        </p:txBody>
      </p:sp>
      <p:sp>
        <p:nvSpPr>
          <p:cNvPr id="3" name="Content Placeholder 2">
            <a:extLst>
              <a:ext uri="{FF2B5EF4-FFF2-40B4-BE49-F238E27FC236}">
                <a16:creationId xmlns:a16="http://schemas.microsoft.com/office/drawing/2014/main" id="{81C90B17-213E-4544-AC3D-C9FDD26AACDE}"/>
              </a:ext>
            </a:extLst>
          </p:cNvPr>
          <p:cNvSpPr>
            <a:spLocks noGrp="1"/>
          </p:cNvSpPr>
          <p:nvPr>
            <p:ph idx="1"/>
          </p:nvPr>
        </p:nvSpPr>
        <p:spPr>
          <a:xfrm>
            <a:off x="215900" y="1384300"/>
            <a:ext cx="8769259" cy="3610105"/>
          </a:xfrm>
        </p:spPr>
        <p:txBody>
          <a:bodyPr>
            <a:normAutofit fontScale="77500" lnSpcReduction="20000"/>
          </a:bodyPr>
          <a:lstStyle/>
          <a:p>
            <a:pPr marL="519113" indent="-342900">
              <a:lnSpc>
                <a:spcPct val="120000"/>
              </a:lnSpc>
              <a:spcAft>
                <a:spcPts val="600"/>
              </a:spcAft>
            </a:pPr>
            <a:r>
              <a:rPr lang="nb-NO" sz="2600" dirty="0"/>
              <a:t>En del barn og voksne som utsettes for seksuelle overgrep oppfatter ikke handlingene slik.</a:t>
            </a:r>
          </a:p>
          <a:p>
            <a:pPr marL="3314700" lvl="6" indent="-342900">
              <a:lnSpc>
                <a:spcPct val="120000"/>
              </a:lnSpc>
              <a:spcAft>
                <a:spcPts val="600"/>
              </a:spcAft>
            </a:pPr>
            <a:r>
              <a:rPr lang="nb-NO" sz="1800" dirty="0"/>
              <a:t>Ref.: Clancy, 2009; Leclerc et al., 2011; Roller et al., 2009; Steine et al., 2016</a:t>
            </a:r>
          </a:p>
          <a:p>
            <a:pPr marL="519113" indent="-342900">
              <a:lnSpc>
                <a:spcPct val="120000"/>
              </a:lnSpc>
              <a:spcAft>
                <a:spcPts val="600"/>
              </a:spcAft>
            </a:pPr>
            <a:r>
              <a:rPr lang="nb-NO" sz="2600" dirty="0"/>
              <a:t>En studie viste at det gjaldt for 30 prosent av de som hadde vært utsatt for ulike former for seksuelle overgrep. </a:t>
            </a:r>
          </a:p>
          <a:p>
            <a:pPr marL="3314700" lvl="6" indent="-342900">
              <a:lnSpc>
                <a:spcPct val="120000"/>
              </a:lnSpc>
              <a:spcAft>
                <a:spcPts val="600"/>
              </a:spcAft>
            </a:pPr>
            <a:r>
              <a:rPr lang="nb-NO" sz="1800" dirty="0"/>
              <a:t>Ref.: Sas &amp; Cunningham, 1995; her fra Lyon &amp; Dorado, 2008</a:t>
            </a:r>
          </a:p>
          <a:p>
            <a:pPr marL="519113" indent="-342900">
              <a:lnSpc>
                <a:spcPct val="120000"/>
              </a:lnSpc>
              <a:spcAft>
                <a:spcPts val="600"/>
              </a:spcAft>
            </a:pPr>
            <a:r>
              <a:rPr lang="nb-NO" sz="2600" dirty="0"/>
              <a:t>Dette synes å gjelde mer for gutter/menn enn jenter/kvinner. Omkring ⅔ av menn som har vært utsatt for seksuelle overgrep definerer dem som overgrep.</a:t>
            </a:r>
          </a:p>
          <a:p>
            <a:pPr marL="3314700" lvl="6" indent="-342900">
              <a:lnSpc>
                <a:spcPct val="120000"/>
              </a:lnSpc>
              <a:spcAft>
                <a:spcPts val="600"/>
              </a:spcAft>
            </a:pPr>
            <a:r>
              <a:rPr lang="nb-NO" sz="1800" dirty="0"/>
              <a:t>Ref.: Holmes, 2008 </a:t>
            </a:r>
            <a:endParaRPr lang="en-GB" sz="1800" dirty="0"/>
          </a:p>
          <a:p>
            <a:endParaRPr lang="en-GB" dirty="0"/>
          </a:p>
        </p:txBody>
      </p:sp>
      <p:sp>
        <p:nvSpPr>
          <p:cNvPr id="4" name="Date Placeholder 3">
            <a:extLst>
              <a:ext uri="{FF2B5EF4-FFF2-40B4-BE49-F238E27FC236}">
                <a16:creationId xmlns:a16="http://schemas.microsoft.com/office/drawing/2014/main" id="{1F47F6B8-8F51-4075-8A23-249EE15B480A}"/>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54618A01-C181-4728-9B88-54DB3CFC4F2E}"/>
              </a:ext>
            </a:extLst>
          </p:cNvPr>
          <p:cNvSpPr>
            <a:spLocks noGrp="1"/>
          </p:cNvSpPr>
          <p:nvPr>
            <p:ph type="sldNum" sz="quarter" idx="12"/>
          </p:nvPr>
        </p:nvSpPr>
        <p:spPr/>
        <p:txBody>
          <a:bodyPr/>
          <a:lstStyle/>
          <a:p>
            <a:fld id="{28385D78-4187-AD4C-B928-A8579EE9A756}" type="slidenum">
              <a:rPr lang="nb-NO" smtClean="0"/>
              <a:t>27</a:t>
            </a:fld>
            <a:endParaRPr lang="nb-NO"/>
          </a:p>
        </p:txBody>
      </p:sp>
    </p:spTree>
    <p:extLst>
      <p:ext uri="{BB962C8B-B14F-4D97-AF65-F5344CB8AC3E}">
        <p14:creationId xmlns:p14="http://schemas.microsoft.com/office/powerpoint/2010/main" val="2911104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561AE-DA37-492D-8A54-841A6C09ECF6}"/>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E6DAE194-07A3-4CB7-957A-FF498253E4E5}"/>
              </a:ext>
            </a:extLst>
          </p:cNvPr>
          <p:cNvSpPr>
            <a:spLocks noGrp="1"/>
          </p:cNvSpPr>
          <p:nvPr>
            <p:ph idx="1"/>
          </p:nvPr>
        </p:nvSpPr>
        <p:spPr/>
        <p:txBody>
          <a:bodyPr>
            <a:normAutofit fontScale="85000" lnSpcReduction="20000"/>
          </a:bodyPr>
          <a:lstStyle/>
          <a:p>
            <a:pPr marL="519113" indent="-342900">
              <a:lnSpc>
                <a:spcPct val="120000"/>
              </a:lnSpc>
              <a:spcAft>
                <a:spcPts val="600"/>
              </a:spcAft>
            </a:pPr>
            <a:r>
              <a:rPr lang="nb-NO" sz="2300" dirty="0"/>
              <a:t>En studie blant finske barn viste at de tvilte på om de seksuelle overgrepene som de hadde vært utsatt for var så alvorlig at de burde fortelle om dem til en profesjonell.</a:t>
            </a:r>
          </a:p>
          <a:p>
            <a:pPr marL="3314700" lvl="6" indent="-342900">
              <a:lnSpc>
                <a:spcPct val="120000"/>
              </a:lnSpc>
              <a:spcAft>
                <a:spcPts val="600"/>
              </a:spcAft>
            </a:pPr>
            <a:r>
              <a:rPr lang="nb-NO" sz="1900" dirty="0"/>
              <a:t>Ref.: Lahtinen et al., 2018</a:t>
            </a:r>
          </a:p>
          <a:p>
            <a:pPr marL="519113" indent="-342900">
              <a:lnSpc>
                <a:spcPct val="120000"/>
              </a:lnSpc>
              <a:spcAft>
                <a:spcPts val="600"/>
              </a:spcAft>
            </a:pPr>
            <a:r>
              <a:rPr lang="nb-NO" sz="2300" dirty="0"/>
              <a:t>De som har opplevd seksuelle overgrep tenderer mot å både føle skyld, skam og snakker seg selv ned og setter egne behov bak andres. Det kan forklare hvorfor mange av ungdommene i sistnevnte undersøkelse nedtoner alvorligheten i krenkelsene som de har opplevd.  </a:t>
            </a:r>
            <a:endParaRPr lang="en-GB" sz="2300" dirty="0"/>
          </a:p>
          <a:p>
            <a:pPr marL="0" indent="0">
              <a:buNone/>
            </a:pPr>
            <a:endParaRPr lang="en-GB" dirty="0"/>
          </a:p>
        </p:txBody>
      </p:sp>
      <p:sp>
        <p:nvSpPr>
          <p:cNvPr id="4" name="Date Placeholder 3">
            <a:extLst>
              <a:ext uri="{FF2B5EF4-FFF2-40B4-BE49-F238E27FC236}">
                <a16:creationId xmlns:a16="http://schemas.microsoft.com/office/drawing/2014/main" id="{F868CD1A-7BC0-4CF9-985D-ECE827EC017F}"/>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19B6F5F1-627F-420A-9793-FB3FEF007407}"/>
              </a:ext>
            </a:extLst>
          </p:cNvPr>
          <p:cNvSpPr>
            <a:spLocks noGrp="1"/>
          </p:cNvSpPr>
          <p:nvPr>
            <p:ph type="sldNum" sz="quarter" idx="12"/>
          </p:nvPr>
        </p:nvSpPr>
        <p:spPr/>
        <p:txBody>
          <a:bodyPr/>
          <a:lstStyle/>
          <a:p>
            <a:fld id="{28385D78-4187-AD4C-B928-A8579EE9A756}" type="slidenum">
              <a:rPr lang="nb-NO" smtClean="0"/>
              <a:t>28</a:t>
            </a:fld>
            <a:endParaRPr lang="nb-NO"/>
          </a:p>
        </p:txBody>
      </p:sp>
    </p:spTree>
    <p:extLst>
      <p:ext uri="{BB962C8B-B14F-4D97-AF65-F5344CB8AC3E}">
        <p14:creationId xmlns:p14="http://schemas.microsoft.com/office/powerpoint/2010/main" val="1746658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DA65-9AFA-4D3A-B7F6-8A27D33C44CF}"/>
              </a:ext>
            </a:extLst>
          </p:cNvPr>
          <p:cNvSpPr>
            <a:spLocks noGrp="1"/>
          </p:cNvSpPr>
          <p:nvPr>
            <p:ph type="title"/>
          </p:nvPr>
        </p:nvSpPr>
        <p:spPr/>
        <p:txBody>
          <a:bodyPr/>
          <a:lstStyle/>
          <a:p>
            <a:r>
              <a:rPr lang="nb-NO" dirty="0"/>
              <a:t>Hva blir viktig for de som jobber i første linje?</a:t>
            </a:r>
          </a:p>
        </p:txBody>
      </p:sp>
      <p:sp>
        <p:nvSpPr>
          <p:cNvPr id="3" name="Content Placeholder 2">
            <a:extLst>
              <a:ext uri="{FF2B5EF4-FFF2-40B4-BE49-F238E27FC236}">
                <a16:creationId xmlns:a16="http://schemas.microsoft.com/office/drawing/2014/main" id="{3497AA73-E013-4198-92C3-7105CD40CE83}"/>
              </a:ext>
            </a:extLst>
          </p:cNvPr>
          <p:cNvSpPr>
            <a:spLocks noGrp="1"/>
          </p:cNvSpPr>
          <p:nvPr>
            <p:ph idx="1"/>
          </p:nvPr>
        </p:nvSpPr>
        <p:spPr/>
        <p:txBody>
          <a:bodyPr/>
          <a:lstStyle/>
          <a:p>
            <a:r>
              <a:rPr lang="nb-NO" sz="2400" dirty="0"/>
              <a:t>Avvergeplikten (se vedlegg 1).</a:t>
            </a:r>
          </a:p>
          <a:p>
            <a:r>
              <a:rPr lang="nb-NO" sz="2400" dirty="0"/>
              <a:t>Opplysningsplikten (se vedlegg 2).</a:t>
            </a:r>
          </a:p>
          <a:p>
            <a:r>
              <a:rPr lang="nb-NO" sz="2400" dirty="0"/>
              <a:t>Barn forteller som regel ikke noe i tilrettelagte avhør om de ikke innen da har begynt å fortelle til noen.</a:t>
            </a:r>
          </a:p>
          <a:p>
            <a:pPr lvl="6"/>
            <a:r>
              <a:rPr lang="nb-NO" sz="1600" dirty="0"/>
              <a:t>Ref.: </a:t>
            </a:r>
            <a:r>
              <a:rPr lang="en-GB" sz="1600" dirty="0" err="1"/>
              <a:t>Kuehnle</a:t>
            </a:r>
            <a:r>
              <a:rPr lang="en-GB" sz="1600" dirty="0"/>
              <a:t> &amp; Connell, 2012</a:t>
            </a:r>
            <a:r>
              <a:rPr lang="nb-NO" sz="1600" dirty="0"/>
              <a:t> </a:t>
            </a:r>
          </a:p>
        </p:txBody>
      </p:sp>
      <p:sp>
        <p:nvSpPr>
          <p:cNvPr id="4" name="Date Placeholder 3">
            <a:extLst>
              <a:ext uri="{FF2B5EF4-FFF2-40B4-BE49-F238E27FC236}">
                <a16:creationId xmlns:a16="http://schemas.microsoft.com/office/drawing/2014/main" id="{4288C869-ED09-46A6-A64F-66E2BC0A059A}"/>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BB2650DB-531E-4B74-B31A-A803AC775CA5}"/>
              </a:ext>
            </a:extLst>
          </p:cNvPr>
          <p:cNvSpPr>
            <a:spLocks noGrp="1"/>
          </p:cNvSpPr>
          <p:nvPr>
            <p:ph type="sldNum" sz="quarter" idx="12"/>
          </p:nvPr>
        </p:nvSpPr>
        <p:spPr/>
        <p:txBody>
          <a:bodyPr/>
          <a:lstStyle/>
          <a:p>
            <a:fld id="{28385D78-4187-AD4C-B928-A8579EE9A756}" type="slidenum">
              <a:rPr lang="nb-NO" smtClean="0"/>
              <a:t>29</a:t>
            </a:fld>
            <a:endParaRPr lang="nb-NO"/>
          </a:p>
        </p:txBody>
      </p:sp>
    </p:spTree>
    <p:extLst>
      <p:ext uri="{BB962C8B-B14F-4D97-AF65-F5344CB8AC3E}">
        <p14:creationId xmlns:p14="http://schemas.microsoft.com/office/powerpoint/2010/main" val="2667839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b-NO" dirty="0"/>
              <a:t>Behov for samarbeid</a:t>
            </a:r>
          </a:p>
        </p:txBody>
      </p:sp>
      <p:sp>
        <p:nvSpPr>
          <p:cNvPr id="5" name="Content Placeholder 4"/>
          <p:cNvSpPr>
            <a:spLocks noGrp="1"/>
          </p:cNvSpPr>
          <p:nvPr>
            <p:ph idx="1"/>
          </p:nvPr>
        </p:nvSpPr>
        <p:spPr>
          <a:xfrm>
            <a:off x="158840" y="1594843"/>
            <a:ext cx="8731159" cy="3239946"/>
          </a:xfrm>
        </p:spPr>
        <p:txBody>
          <a:bodyPr>
            <a:normAutofit/>
          </a:bodyPr>
          <a:lstStyle/>
          <a:p>
            <a:r>
              <a:rPr lang="nb-NO" sz="2600" dirty="0"/>
              <a:t>Å oppdage og bistå barn som utsettes for vold og/eller seksuelle overgrep forutsetter godt flerfaglig og tverretatlig samarbeid</a:t>
            </a:r>
          </a:p>
          <a:p>
            <a:pPr lvl="8"/>
            <a:r>
              <a:rPr lang="nb-NO" sz="1900" dirty="0"/>
              <a:t>Ref.: Lowe &amp; </a:t>
            </a:r>
            <a:r>
              <a:rPr lang="nb-NO" sz="1900" dirty="0" err="1"/>
              <a:t>Schaffer</a:t>
            </a:r>
            <a:r>
              <a:rPr lang="nb-NO" sz="1900" dirty="0"/>
              <a:t>, 2020</a:t>
            </a:r>
          </a:p>
          <a:p>
            <a:r>
              <a:rPr lang="nb-NO" sz="2600" dirty="0"/>
              <a:t>Ifølge NOU 2017:12, Svikt og svik, så gjenstår en del arbeid før man har utviklet tilstrekkelig gode samarbeidsstrukturer</a:t>
            </a:r>
          </a:p>
          <a:p>
            <a:r>
              <a:rPr lang="nb-NO" sz="2600" dirty="0"/>
              <a:t>FNs barnekomité påpeker samme svakheter </a:t>
            </a:r>
            <a:r>
              <a:rPr lang="nb-NO" sz="1900" dirty="0"/>
              <a:t>(</a:t>
            </a:r>
            <a:r>
              <a:rPr lang="da-DK" sz="1900" dirty="0"/>
              <a:t>www.nhri.no/wp-content/uploads/2018/06/CRC-5-6- 218.pdf</a:t>
            </a:r>
            <a:r>
              <a:rPr lang="nb-NO" sz="1900" dirty="0"/>
              <a:t>)</a:t>
            </a:r>
          </a:p>
        </p:txBody>
      </p:sp>
      <p:sp>
        <p:nvSpPr>
          <p:cNvPr id="2" name="Date Placeholder 1"/>
          <p:cNvSpPr>
            <a:spLocks noGrp="1"/>
          </p:cNvSpPr>
          <p:nvPr>
            <p:ph type="dt" sz="half" idx="10"/>
          </p:nvPr>
        </p:nvSpPr>
        <p:spPr/>
        <p:txBody>
          <a:bodyPr/>
          <a:lstStyle/>
          <a:p>
            <a:fld id="{40D98D8E-40F9-904F-B7FF-444E090C7BC4}" type="datetime1">
              <a:rPr lang="nb-NO" smtClean="0"/>
              <a:pPr/>
              <a:t>04.01.2022</a:t>
            </a:fld>
            <a:endParaRPr lang="nb-NO" dirty="0"/>
          </a:p>
        </p:txBody>
      </p:sp>
      <p:sp>
        <p:nvSpPr>
          <p:cNvPr id="4" name="Slide Number Placeholder 3"/>
          <p:cNvSpPr>
            <a:spLocks noGrp="1"/>
          </p:cNvSpPr>
          <p:nvPr>
            <p:ph type="sldNum" sz="quarter" idx="12"/>
          </p:nvPr>
        </p:nvSpPr>
        <p:spPr/>
        <p:txBody>
          <a:bodyPr/>
          <a:lstStyle/>
          <a:p>
            <a:fld id="{28385D78-4187-AD4C-B928-A8579EE9A756}" type="slidenum">
              <a:rPr lang="nb-NO" smtClean="0"/>
              <a:pPr/>
              <a:t>3</a:t>
            </a:fld>
            <a:endParaRPr lang="nb-NO"/>
          </a:p>
        </p:txBody>
      </p:sp>
    </p:spTree>
    <p:extLst>
      <p:ext uri="{BB962C8B-B14F-4D97-AF65-F5344CB8AC3E}">
        <p14:creationId xmlns:p14="http://schemas.microsoft.com/office/powerpoint/2010/main" val="1735420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275E-7EB2-48EF-8BF6-A077DA11912A}"/>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BA2E18C6-2CD4-44D7-8F28-C30D308CE8CC}"/>
              </a:ext>
            </a:extLst>
          </p:cNvPr>
          <p:cNvSpPr>
            <a:spLocks noGrp="1"/>
          </p:cNvSpPr>
          <p:nvPr>
            <p:ph idx="1"/>
          </p:nvPr>
        </p:nvSpPr>
        <p:spPr>
          <a:xfrm>
            <a:off x="587252" y="1594842"/>
            <a:ext cx="8334497" cy="3399563"/>
          </a:xfrm>
        </p:spPr>
        <p:txBody>
          <a:bodyPr>
            <a:normAutofit/>
          </a:bodyPr>
          <a:lstStyle/>
          <a:p>
            <a:r>
              <a:rPr lang="nb-NO" sz="2000" dirty="0"/>
              <a:t>En studie konkluderer med at 8,3 prosent av barn forteller om overgrep i tilrettelagte avhør. </a:t>
            </a:r>
          </a:p>
          <a:p>
            <a:pPr lvl="6"/>
            <a:r>
              <a:rPr lang="nb-NO" sz="1400" dirty="0"/>
              <a:t>Ref.: Priebe &amp; Svedin, 2008</a:t>
            </a:r>
          </a:p>
          <a:p>
            <a:r>
              <a:rPr lang="nb-NO" sz="2000" dirty="0"/>
              <a:t>Eldre australske studier viser at under 20 prosent av tilrettelagte avhør for barn ga fortellinger som hadde tilstrekkelig hold til å reise straffesak.</a:t>
            </a:r>
          </a:p>
          <a:p>
            <a:pPr lvl="6"/>
            <a:r>
              <a:rPr lang="nb-NO" sz="1400" dirty="0"/>
              <a:t>Ref.: Bunting, 2008; Fitzgerald, 2006; Wundersitz, 2003</a:t>
            </a:r>
          </a:p>
          <a:p>
            <a:r>
              <a:rPr lang="nb-NO" sz="2000" dirty="0"/>
              <a:t>En nyere australsk studie viste at 19 prosent av barn i alderen 3–16 år fortalte om seksuelle overgrep i tilrette lagte avhør.</a:t>
            </a:r>
          </a:p>
          <a:p>
            <a:pPr lvl="6"/>
            <a:r>
              <a:rPr lang="nb-NO" sz="1400" dirty="0"/>
              <a:t>Ref.: Leach et al., 2017</a:t>
            </a:r>
          </a:p>
        </p:txBody>
      </p:sp>
      <p:sp>
        <p:nvSpPr>
          <p:cNvPr id="4" name="Date Placeholder 3">
            <a:extLst>
              <a:ext uri="{FF2B5EF4-FFF2-40B4-BE49-F238E27FC236}">
                <a16:creationId xmlns:a16="http://schemas.microsoft.com/office/drawing/2014/main" id="{0AC0AB4E-5F8F-4F3A-9442-55EC5C597F4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3F218782-A642-4F60-839A-DB318DEF315D}"/>
              </a:ext>
            </a:extLst>
          </p:cNvPr>
          <p:cNvSpPr>
            <a:spLocks noGrp="1"/>
          </p:cNvSpPr>
          <p:nvPr>
            <p:ph type="sldNum" sz="quarter" idx="12"/>
          </p:nvPr>
        </p:nvSpPr>
        <p:spPr/>
        <p:txBody>
          <a:bodyPr/>
          <a:lstStyle/>
          <a:p>
            <a:fld id="{28385D78-4187-AD4C-B928-A8579EE9A756}" type="slidenum">
              <a:rPr lang="nb-NO" smtClean="0"/>
              <a:t>30</a:t>
            </a:fld>
            <a:endParaRPr lang="nb-NO"/>
          </a:p>
        </p:txBody>
      </p:sp>
    </p:spTree>
    <p:extLst>
      <p:ext uri="{BB962C8B-B14F-4D97-AF65-F5344CB8AC3E}">
        <p14:creationId xmlns:p14="http://schemas.microsoft.com/office/powerpoint/2010/main" val="1170963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DFED-5083-49A9-8928-6E56552D7AC1}"/>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BCDC80D0-ABD4-4BE6-8FB1-256D34697837}"/>
              </a:ext>
            </a:extLst>
          </p:cNvPr>
          <p:cNvSpPr>
            <a:spLocks noGrp="1"/>
          </p:cNvSpPr>
          <p:nvPr>
            <p:ph idx="1"/>
          </p:nvPr>
        </p:nvSpPr>
        <p:spPr>
          <a:xfrm>
            <a:off x="587252" y="1594843"/>
            <a:ext cx="8347197" cy="3399562"/>
          </a:xfrm>
        </p:spPr>
        <p:txBody>
          <a:bodyPr>
            <a:normAutofit lnSpcReduction="10000"/>
          </a:bodyPr>
          <a:lstStyle/>
          <a:p>
            <a:r>
              <a:rPr lang="nb-NO" sz="2000" dirty="0"/>
              <a:t>To studier skiller seg ut fra de øvrige fordi konklusjonen er at omkring 70 prosent av barn i alderen 3–14 år fortalte om seksuelle overgrep i tilrettelagte avhør. Barna som var i alderen 7–14 år, fortalte oftere enn de som var i alderen 3–6 år.</a:t>
            </a:r>
          </a:p>
          <a:p>
            <a:pPr lvl="5"/>
            <a:r>
              <a:rPr lang="nb-NO" sz="1600" dirty="0"/>
              <a:t>Ref.: Hershkowitz et al., 2005; Lippert et al., 2009</a:t>
            </a:r>
          </a:p>
          <a:p>
            <a:r>
              <a:rPr lang="nb-NO" sz="2000" dirty="0"/>
              <a:t>En studie fra Israel indikerte at omkring ⅓ av barn som fagfolk antok med sannsynlighet var utsatt for seksuelle overgrep, ikke innrømmet dette i de tilrettelagte avhørene. </a:t>
            </a:r>
          </a:p>
          <a:p>
            <a:pPr lvl="5"/>
            <a:r>
              <a:rPr lang="nb-NO" sz="1600" dirty="0"/>
              <a:t>Ref.: Hershkowitz et al., 2005; 2007</a:t>
            </a:r>
          </a:p>
          <a:p>
            <a:r>
              <a:rPr lang="nb-NO" sz="2000" dirty="0"/>
              <a:t>Selv når det var klare beviser på at barna hadde vært utsatt for alvorlige krenk elser, benektet mange av barna fortsatt faktumet. </a:t>
            </a:r>
          </a:p>
          <a:p>
            <a:pPr lvl="5"/>
            <a:r>
              <a:rPr lang="nb-NO" sz="1600" dirty="0"/>
              <a:t>Ref.: Hershkowitz et al., 2006</a:t>
            </a:r>
          </a:p>
          <a:p>
            <a:pPr marL="0" indent="0">
              <a:buNone/>
            </a:pPr>
            <a:endParaRPr lang="en-GB" dirty="0"/>
          </a:p>
        </p:txBody>
      </p:sp>
      <p:sp>
        <p:nvSpPr>
          <p:cNvPr id="4" name="Date Placeholder 3">
            <a:extLst>
              <a:ext uri="{FF2B5EF4-FFF2-40B4-BE49-F238E27FC236}">
                <a16:creationId xmlns:a16="http://schemas.microsoft.com/office/drawing/2014/main" id="{5FC143FE-7AE1-4D44-BE56-3C5E8A58F8D1}"/>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8F65FF0E-1F1E-4DAF-A520-DC304812F380}"/>
              </a:ext>
            </a:extLst>
          </p:cNvPr>
          <p:cNvSpPr>
            <a:spLocks noGrp="1"/>
          </p:cNvSpPr>
          <p:nvPr>
            <p:ph type="sldNum" sz="quarter" idx="12"/>
          </p:nvPr>
        </p:nvSpPr>
        <p:spPr/>
        <p:txBody>
          <a:bodyPr/>
          <a:lstStyle/>
          <a:p>
            <a:fld id="{28385D78-4187-AD4C-B928-A8579EE9A756}" type="slidenum">
              <a:rPr lang="nb-NO" smtClean="0"/>
              <a:t>31</a:t>
            </a:fld>
            <a:endParaRPr lang="nb-NO"/>
          </a:p>
        </p:txBody>
      </p:sp>
    </p:spTree>
    <p:extLst>
      <p:ext uri="{BB962C8B-B14F-4D97-AF65-F5344CB8AC3E}">
        <p14:creationId xmlns:p14="http://schemas.microsoft.com/office/powerpoint/2010/main" val="908884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B46F9-FB88-4DE0-BD68-9E11AE0F9F6E}"/>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A87C8FD0-CD4F-4B5B-93D8-CDA57D7AAC73}"/>
              </a:ext>
            </a:extLst>
          </p:cNvPr>
          <p:cNvSpPr>
            <a:spLocks noGrp="1"/>
          </p:cNvSpPr>
          <p:nvPr>
            <p:ph idx="1"/>
          </p:nvPr>
        </p:nvSpPr>
        <p:spPr>
          <a:xfrm>
            <a:off x="587253" y="1594842"/>
            <a:ext cx="8030696" cy="3313707"/>
          </a:xfrm>
        </p:spPr>
        <p:txBody>
          <a:bodyPr/>
          <a:lstStyle/>
          <a:p>
            <a:r>
              <a:rPr lang="nb-NO" sz="2200" dirty="0"/>
              <a:t>Flere studier viser at omkring 95 prosent av fortellinger om seksuelle overgrep først kommer fra sjette møte i et samtaleløp.</a:t>
            </a:r>
          </a:p>
          <a:p>
            <a:pPr lvl="6"/>
            <a:r>
              <a:rPr lang="nb-NO" sz="1600" dirty="0"/>
              <a:t>Ref.: Faller &amp; Nelson-Gardell, 2010; Faller et al., 2010</a:t>
            </a:r>
          </a:p>
          <a:p>
            <a:r>
              <a:rPr lang="nb-NO" sz="2200" dirty="0"/>
              <a:t>Det synes også som om barn som ikke har begynt å fortelle om det vonde de har erfart til noen (for eksempel venner, foreldre til deres venner eller lærere), sjelden forteller noe i ett tilrettelagt avhør.</a:t>
            </a:r>
          </a:p>
          <a:p>
            <a:pPr lvl="6"/>
            <a:r>
              <a:rPr lang="nb-NO" sz="1600" dirty="0"/>
              <a:t>Ref.: Ahern et al., 2016; Ungar et al., 2009</a:t>
            </a:r>
            <a:endParaRPr lang="en-GB" sz="1600" dirty="0"/>
          </a:p>
          <a:p>
            <a:endParaRPr lang="en-GB" dirty="0"/>
          </a:p>
        </p:txBody>
      </p:sp>
      <p:sp>
        <p:nvSpPr>
          <p:cNvPr id="4" name="Date Placeholder 3">
            <a:extLst>
              <a:ext uri="{FF2B5EF4-FFF2-40B4-BE49-F238E27FC236}">
                <a16:creationId xmlns:a16="http://schemas.microsoft.com/office/drawing/2014/main" id="{2075261A-CF27-4D3C-BB4C-D43AAD929E57}"/>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6E098958-74F1-4D4E-B8DA-8DE2E4B768C9}"/>
              </a:ext>
            </a:extLst>
          </p:cNvPr>
          <p:cNvSpPr>
            <a:spLocks noGrp="1"/>
          </p:cNvSpPr>
          <p:nvPr>
            <p:ph type="sldNum" sz="quarter" idx="12"/>
          </p:nvPr>
        </p:nvSpPr>
        <p:spPr/>
        <p:txBody>
          <a:bodyPr/>
          <a:lstStyle/>
          <a:p>
            <a:fld id="{28385D78-4187-AD4C-B928-A8579EE9A756}" type="slidenum">
              <a:rPr lang="nb-NO" smtClean="0"/>
              <a:t>32</a:t>
            </a:fld>
            <a:endParaRPr lang="nb-NO"/>
          </a:p>
        </p:txBody>
      </p:sp>
    </p:spTree>
    <p:extLst>
      <p:ext uri="{BB962C8B-B14F-4D97-AF65-F5344CB8AC3E}">
        <p14:creationId xmlns:p14="http://schemas.microsoft.com/office/powerpoint/2010/main" val="60343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68F2D-99F9-49D4-88AF-DC7FCCCD83B8}"/>
              </a:ext>
            </a:extLst>
          </p:cNvPr>
          <p:cNvSpPr>
            <a:spLocks noGrp="1"/>
          </p:cNvSpPr>
          <p:nvPr>
            <p:ph type="title"/>
          </p:nvPr>
        </p:nvSpPr>
        <p:spPr/>
        <p:txBody>
          <a:bodyPr/>
          <a:lstStyle/>
          <a:p>
            <a:r>
              <a:rPr lang="nb-NO" dirty="0"/>
              <a:t>Hva gjør man?</a:t>
            </a:r>
            <a:endParaRPr lang="en-GB" dirty="0"/>
          </a:p>
        </p:txBody>
      </p:sp>
      <p:sp>
        <p:nvSpPr>
          <p:cNvPr id="3" name="Content Placeholder 2">
            <a:extLst>
              <a:ext uri="{FF2B5EF4-FFF2-40B4-BE49-F238E27FC236}">
                <a16:creationId xmlns:a16="http://schemas.microsoft.com/office/drawing/2014/main" id="{B1C56FEA-EC85-467A-89B8-E1E620097D38}"/>
              </a:ext>
            </a:extLst>
          </p:cNvPr>
          <p:cNvSpPr>
            <a:spLocks noGrp="1"/>
          </p:cNvSpPr>
          <p:nvPr>
            <p:ph idx="1"/>
          </p:nvPr>
        </p:nvSpPr>
        <p:spPr/>
        <p:txBody>
          <a:bodyPr/>
          <a:lstStyle/>
          <a:p>
            <a:r>
              <a:rPr lang="nb-NO" sz="2200" dirty="0"/>
              <a:t>Om å lytte og bekrefte mer enn å etterspørre mer – ikke åpne sår som du ikke får lukket. Men: Ikke vis at du ikke tåler å høre!</a:t>
            </a:r>
          </a:p>
          <a:p>
            <a:r>
              <a:rPr lang="nb-NO" sz="2200" dirty="0"/>
              <a:t>Bruk av åpne spørsmål og nøytral fasilitering.</a:t>
            </a:r>
          </a:p>
          <a:p>
            <a:endParaRPr lang="en-GB" dirty="0"/>
          </a:p>
        </p:txBody>
      </p:sp>
      <p:sp>
        <p:nvSpPr>
          <p:cNvPr id="4" name="Date Placeholder 3">
            <a:extLst>
              <a:ext uri="{FF2B5EF4-FFF2-40B4-BE49-F238E27FC236}">
                <a16:creationId xmlns:a16="http://schemas.microsoft.com/office/drawing/2014/main" id="{3FBADD11-23EF-4C23-B10F-593C106F915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9A098749-D0A9-41BF-B2C1-55A17931FF11}"/>
              </a:ext>
            </a:extLst>
          </p:cNvPr>
          <p:cNvSpPr>
            <a:spLocks noGrp="1"/>
          </p:cNvSpPr>
          <p:nvPr>
            <p:ph type="sldNum" sz="quarter" idx="12"/>
          </p:nvPr>
        </p:nvSpPr>
        <p:spPr/>
        <p:txBody>
          <a:bodyPr/>
          <a:lstStyle/>
          <a:p>
            <a:fld id="{28385D78-4187-AD4C-B928-A8579EE9A756}" type="slidenum">
              <a:rPr lang="nb-NO" smtClean="0"/>
              <a:t>33</a:t>
            </a:fld>
            <a:endParaRPr lang="nb-NO"/>
          </a:p>
        </p:txBody>
      </p:sp>
    </p:spTree>
    <p:extLst>
      <p:ext uri="{BB962C8B-B14F-4D97-AF65-F5344CB8AC3E}">
        <p14:creationId xmlns:p14="http://schemas.microsoft.com/office/powerpoint/2010/main" val="2780574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AED0D-63CB-49C6-B95D-6008258163C0}"/>
              </a:ext>
            </a:extLst>
          </p:cNvPr>
          <p:cNvSpPr>
            <a:spLocks noGrp="1"/>
          </p:cNvSpPr>
          <p:nvPr>
            <p:ph type="title"/>
          </p:nvPr>
        </p:nvSpPr>
        <p:spPr/>
        <p:txBody>
          <a:bodyPr/>
          <a:lstStyle/>
          <a:p>
            <a:r>
              <a:rPr lang="nb-NO" dirty="0"/>
              <a:t>Andre linje</a:t>
            </a:r>
          </a:p>
        </p:txBody>
      </p:sp>
      <p:sp>
        <p:nvSpPr>
          <p:cNvPr id="3" name="Content Placeholder 2">
            <a:extLst>
              <a:ext uri="{FF2B5EF4-FFF2-40B4-BE49-F238E27FC236}">
                <a16:creationId xmlns:a16="http://schemas.microsoft.com/office/drawing/2014/main" id="{D6DDD0C8-8E74-4549-AD67-8A50849255A0}"/>
              </a:ext>
            </a:extLst>
          </p:cNvPr>
          <p:cNvSpPr>
            <a:spLocks noGrp="1"/>
          </p:cNvSpPr>
          <p:nvPr>
            <p:ph idx="1"/>
          </p:nvPr>
        </p:nvSpPr>
        <p:spPr/>
        <p:txBody>
          <a:bodyPr/>
          <a:lstStyle/>
          <a:p>
            <a:r>
              <a:rPr lang="nb-NO" sz="2400" dirty="0"/>
              <a:t>Politiet – anmeldelse og etterforskning.</a:t>
            </a:r>
          </a:p>
          <a:p>
            <a:r>
              <a:rPr lang="nb-NO" sz="2400" dirty="0"/>
              <a:t>Statens barnehus – sikre tilrettelagte avhør og somatiske undersøkelser.</a:t>
            </a:r>
          </a:p>
          <a:p>
            <a:pPr lvl="1"/>
            <a:r>
              <a:rPr lang="nb-NO" sz="2000" dirty="0"/>
              <a:t>Profesjonalisering av avdekkende samtaler samt korttidsbasert traumeterapi.</a:t>
            </a:r>
          </a:p>
        </p:txBody>
      </p:sp>
      <p:sp>
        <p:nvSpPr>
          <p:cNvPr id="4" name="Date Placeholder 3">
            <a:extLst>
              <a:ext uri="{FF2B5EF4-FFF2-40B4-BE49-F238E27FC236}">
                <a16:creationId xmlns:a16="http://schemas.microsoft.com/office/drawing/2014/main" id="{62BAD5FE-257E-46CE-9CDA-547EF2289604}"/>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35577F9F-D2DD-40A9-BDCC-1FF63A92F51E}"/>
              </a:ext>
            </a:extLst>
          </p:cNvPr>
          <p:cNvSpPr>
            <a:spLocks noGrp="1"/>
          </p:cNvSpPr>
          <p:nvPr>
            <p:ph type="sldNum" sz="quarter" idx="12"/>
          </p:nvPr>
        </p:nvSpPr>
        <p:spPr/>
        <p:txBody>
          <a:bodyPr/>
          <a:lstStyle/>
          <a:p>
            <a:fld id="{28385D78-4187-AD4C-B928-A8579EE9A756}" type="slidenum">
              <a:rPr lang="nb-NO" smtClean="0"/>
              <a:t>34</a:t>
            </a:fld>
            <a:endParaRPr lang="nb-NO"/>
          </a:p>
        </p:txBody>
      </p:sp>
    </p:spTree>
    <p:extLst>
      <p:ext uri="{BB962C8B-B14F-4D97-AF65-F5344CB8AC3E}">
        <p14:creationId xmlns:p14="http://schemas.microsoft.com/office/powerpoint/2010/main" val="2582592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9CA23-4915-4857-9B7A-0B4B27B3551C}"/>
              </a:ext>
            </a:extLst>
          </p:cNvPr>
          <p:cNvSpPr>
            <a:spLocks noGrp="1"/>
          </p:cNvSpPr>
          <p:nvPr>
            <p:ph type="title"/>
          </p:nvPr>
        </p:nvSpPr>
        <p:spPr/>
        <p:txBody>
          <a:bodyPr/>
          <a:lstStyle/>
          <a:p>
            <a:r>
              <a:rPr lang="nb-NO" dirty="0"/>
              <a:t>Tredje linje</a:t>
            </a:r>
          </a:p>
        </p:txBody>
      </p:sp>
      <p:sp>
        <p:nvSpPr>
          <p:cNvPr id="3" name="Content Placeholder 2">
            <a:extLst>
              <a:ext uri="{FF2B5EF4-FFF2-40B4-BE49-F238E27FC236}">
                <a16:creationId xmlns:a16="http://schemas.microsoft.com/office/drawing/2014/main" id="{3EEC8BF7-38D5-495F-B76A-332C6D957CFA}"/>
              </a:ext>
            </a:extLst>
          </p:cNvPr>
          <p:cNvSpPr>
            <a:spLocks noGrp="1"/>
          </p:cNvSpPr>
          <p:nvPr>
            <p:ph idx="1"/>
          </p:nvPr>
        </p:nvSpPr>
        <p:spPr/>
        <p:txBody>
          <a:bodyPr/>
          <a:lstStyle/>
          <a:p>
            <a:r>
              <a:rPr lang="nb-NO" sz="2400" dirty="0"/>
              <a:t>Hjelpetjenester for å følge opp barna:</a:t>
            </a:r>
          </a:p>
          <a:p>
            <a:pPr lvl="1"/>
            <a:r>
              <a:rPr lang="nb-NO" sz="2000" dirty="0"/>
              <a:t>Barneverntjenesten - hjelpetiltak.</a:t>
            </a:r>
          </a:p>
          <a:p>
            <a:pPr lvl="1"/>
            <a:r>
              <a:rPr lang="nb-NO" sz="2000" dirty="0"/>
              <a:t>Psykisk helsevern - behandling.</a:t>
            </a:r>
          </a:p>
        </p:txBody>
      </p:sp>
      <p:sp>
        <p:nvSpPr>
          <p:cNvPr id="4" name="Date Placeholder 3">
            <a:extLst>
              <a:ext uri="{FF2B5EF4-FFF2-40B4-BE49-F238E27FC236}">
                <a16:creationId xmlns:a16="http://schemas.microsoft.com/office/drawing/2014/main" id="{B271AA88-8859-4D33-BD49-E74D1BF21457}"/>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4205E201-F1D0-4327-9B2F-9C7D922E3EAB}"/>
              </a:ext>
            </a:extLst>
          </p:cNvPr>
          <p:cNvSpPr>
            <a:spLocks noGrp="1"/>
          </p:cNvSpPr>
          <p:nvPr>
            <p:ph type="sldNum" sz="quarter" idx="12"/>
          </p:nvPr>
        </p:nvSpPr>
        <p:spPr/>
        <p:txBody>
          <a:bodyPr/>
          <a:lstStyle/>
          <a:p>
            <a:fld id="{28385D78-4187-AD4C-B928-A8579EE9A756}" type="slidenum">
              <a:rPr lang="nb-NO" smtClean="0"/>
              <a:t>35</a:t>
            </a:fld>
            <a:endParaRPr lang="nb-NO"/>
          </a:p>
        </p:txBody>
      </p:sp>
    </p:spTree>
    <p:extLst>
      <p:ext uri="{BB962C8B-B14F-4D97-AF65-F5344CB8AC3E}">
        <p14:creationId xmlns:p14="http://schemas.microsoft.com/office/powerpoint/2010/main" val="1193509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54A28-8F62-4477-A321-51B70FFEA577}"/>
              </a:ext>
            </a:extLst>
          </p:cNvPr>
          <p:cNvSpPr>
            <a:spLocks noGrp="1"/>
          </p:cNvSpPr>
          <p:nvPr>
            <p:ph type="title"/>
          </p:nvPr>
        </p:nvSpPr>
        <p:spPr/>
        <p:txBody>
          <a:bodyPr/>
          <a:lstStyle/>
          <a:p>
            <a:r>
              <a:rPr lang="nb-NO" dirty="0"/>
              <a:t>Oppsummering</a:t>
            </a:r>
            <a:endParaRPr lang="en-GB" dirty="0"/>
          </a:p>
        </p:txBody>
      </p:sp>
      <p:sp>
        <p:nvSpPr>
          <p:cNvPr id="3" name="Content Placeholder 2">
            <a:extLst>
              <a:ext uri="{FF2B5EF4-FFF2-40B4-BE49-F238E27FC236}">
                <a16:creationId xmlns:a16="http://schemas.microsoft.com/office/drawing/2014/main" id="{FEE79191-B837-4846-9B31-5BC379AD53A1}"/>
              </a:ext>
            </a:extLst>
          </p:cNvPr>
          <p:cNvSpPr>
            <a:spLocks noGrp="1"/>
          </p:cNvSpPr>
          <p:nvPr>
            <p:ph idx="1"/>
          </p:nvPr>
        </p:nvSpPr>
        <p:spPr/>
        <p:txBody>
          <a:bodyPr>
            <a:normAutofit/>
          </a:bodyPr>
          <a:lstStyle/>
          <a:p>
            <a:r>
              <a:rPr lang="nb-NO" sz="2400" dirty="0"/>
              <a:t>Første linje: Oppdage og ta affære. Tørre å høre.</a:t>
            </a:r>
          </a:p>
          <a:p>
            <a:r>
              <a:rPr lang="nb-NO" sz="2400" dirty="0"/>
              <a:t>Andre linje: Etterforske/avhøre og vurdere å ta ut påtale.</a:t>
            </a:r>
          </a:p>
          <a:p>
            <a:r>
              <a:rPr lang="nb-NO" sz="2400" dirty="0"/>
              <a:t>Tredje linje: Tiltak </a:t>
            </a:r>
            <a:r>
              <a:rPr lang="nb-NO" sz="2400"/>
              <a:t>– beskyttelse av barn, </a:t>
            </a:r>
            <a:r>
              <a:rPr lang="nb-NO" sz="2400" dirty="0"/>
              <a:t>psykoterapi, råd og veiledning, osv. </a:t>
            </a:r>
            <a:endParaRPr lang="en-GB" sz="2400" dirty="0"/>
          </a:p>
        </p:txBody>
      </p:sp>
      <p:sp>
        <p:nvSpPr>
          <p:cNvPr id="4" name="Date Placeholder 3">
            <a:extLst>
              <a:ext uri="{FF2B5EF4-FFF2-40B4-BE49-F238E27FC236}">
                <a16:creationId xmlns:a16="http://schemas.microsoft.com/office/drawing/2014/main" id="{9420A253-2254-4950-8FE8-E7022B5F9E9C}"/>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E3E36D41-AE28-40F1-A803-CEA15B1D6643}"/>
              </a:ext>
            </a:extLst>
          </p:cNvPr>
          <p:cNvSpPr>
            <a:spLocks noGrp="1"/>
          </p:cNvSpPr>
          <p:nvPr>
            <p:ph type="sldNum" sz="quarter" idx="12"/>
          </p:nvPr>
        </p:nvSpPr>
        <p:spPr/>
        <p:txBody>
          <a:bodyPr/>
          <a:lstStyle/>
          <a:p>
            <a:fld id="{28385D78-4187-AD4C-B928-A8579EE9A756}" type="slidenum">
              <a:rPr lang="nb-NO" smtClean="0"/>
              <a:t>36</a:t>
            </a:fld>
            <a:endParaRPr lang="nb-NO"/>
          </a:p>
        </p:txBody>
      </p:sp>
    </p:spTree>
    <p:extLst>
      <p:ext uri="{BB962C8B-B14F-4D97-AF65-F5344CB8AC3E}">
        <p14:creationId xmlns:p14="http://schemas.microsoft.com/office/powerpoint/2010/main" val="28583926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EF257-0144-411F-A64D-BE39456BF48A}"/>
              </a:ext>
            </a:extLst>
          </p:cNvPr>
          <p:cNvSpPr>
            <a:spLocks noGrp="1"/>
          </p:cNvSpPr>
          <p:nvPr>
            <p:ph type="title"/>
          </p:nvPr>
        </p:nvSpPr>
        <p:spPr/>
        <p:txBody>
          <a:bodyPr/>
          <a:lstStyle/>
          <a:p>
            <a:r>
              <a:rPr lang="nb-NO" dirty="0"/>
              <a:t>Vedlegg 1: Avvergeplikten</a:t>
            </a:r>
          </a:p>
        </p:txBody>
      </p:sp>
      <p:sp>
        <p:nvSpPr>
          <p:cNvPr id="3" name="Content Placeholder 2">
            <a:extLst>
              <a:ext uri="{FF2B5EF4-FFF2-40B4-BE49-F238E27FC236}">
                <a16:creationId xmlns:a16="http://schemas.microsoft.com/office/drawing/2014/main" id="{8F1AE7F6-40FD-4BB6-B0A8-8C90CE506A5F}"/>
              </a:ext>
            </a:extLst>
          </p:cNvPr>
          <p:cNvSpPr>
            <a:spLocks noGrp="1"/>
          </p:cNvSpPr>
          <p:nvPr>
            <p:ph idx="1"/>
          </p:nvPr>
        </p:nvSpPr>
        <p:spPr/>
        <p:txBody>
          <a:bodyPr>
            <a:normAutofit fontScale="62500" lnSpcReduction="20000"/>
          </a:bodyPr>
          <a:lstStyle/>
          <a:p>
            <a:pPr indent="309880">
              <a:lnSpc>
                <a:spcPct val="120000"/>
              </a:lnSpc>
              <a:spcBef>
                <a:spcPts val="200"/>
              </a:spcBef>
              <a:spcAft>
                <a:spcPts val="600"/>
              </a:spcAft>
            </a:pPr>
            <a:r>
              <a:rPr lang="nb-NO" sz="1800" b="1" i="1" dirty="0">
                <a:effectLst/>
                <a:latin typeface="Times New Roman" panose="02020603050405020304" pitchFamily="18" charset="0"/>
                <a:ea typeface="Times New Roman" panose="02020603050405020304" pitchFamily="18" charset="0"/>
                <a:cs typeface="Times New Roman" panose="02020603050405020304" pitchFamily="18" charset="0"/>
              </a:rPr>
              <a:t>§ 196. Plikt til å avverge et straffbart forhold</a:t>
            </a:r>
            <a:endParaRPr lang="nb-NO" sz="18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indent="309880">
              <a:lnSpc>
                <a:spcPct val="120000"/>
              </a:lnSpc>
              <a:spcBef>
                <a:spcPts val="1125"/>
              </a:spcBef>
              <a:spcAft>
                <a:spcPts val="600"/>
              </a:spcAft>
            </a:pPr>
            <a:r>
              <a:rPr lang="nb-NO" sz="1800" dirty="0">
                <a:effectLst/>
                <a:latin typeface="Times New Roman" panose="02020603050405020304" pitchFamily="18" charset="0"/>
                <a:ea typeface="Times New Roman" panose="02020603050405020304" pitchFamily="18" charset="0"/>
              </a:rPr>
              <a:t>Med bot eller fengsel inntil 1 år straffes den som unnlater gjennom anmeldelse eller på annen måte å søke å avverge et lovbrudd eller følgene av det, på et tidspunkt da dette fortsatt er mulig, og det fremstår som sikkert eller mest sannsynlig at lovbruddet er eller vil bli begått. Avvergingsplikten gjelder uten hensyn til taushetsplikt og gjelder lovbrudd som nevnt i</a:t>
            </a:r>
          </a:p>
          <a:p>
            <a:pPr marL="342900" lvl="0" indent="-342900">
              <a:lnSpc>
                <a:spcPct val="120000"/>
              </a:lnSpc>
              <a:spcBef>
                <a:spcPts val="1125"/>
              </a:spcBef>
              <a:spcAft>
                <a:spcPts val="600"/>
              </a:spcAft>
              <a:buFont typeface="+mj-lt"/>
              <a:buAutoNum type="alphaLcParenR"/>
            </a:pPr>
            <a:r>
              <a:rPr lang="nb-NO" sz="1800" dirty="0">
                <a:effectLst/>
                <a:latin typeface="Times New Roman" panose="02020603050405020304" pitchFamily="18" charset="0"/>
                <a:ea typeface="Times New Roman" panose="02020603050405020304" pitchFamily="18" charset="0"/>
              </a:rPr>
              <a:t>(…) § 253 (tvangsekteskap), § 255 (grov frihetsberøvelse), § 256 (forbund om grov frihetsberøvelse), § 258 (grov menneskehandel), § 259 (slaveri), § 262 annet ledd (ekteskap med noen under 16 år), § 274 (grov kroppsskade), § 275 (drap), § 279 (forbund om drap eller å volde betydelig skade på kropp og helse), § 282 (mishandling i nære relasjoner), § 283 (grov mishandling i nære relasjoner), § 284 (kjønnslemlestelse), § 288 (hensettelse i hjelpeløs tilstand mv.), § 291 (voldtekt), § 295 (misbruk av </a:t>
            </a:r>
            <a:r>
              <a:rPr lang="nb-NO" sz="1800" dirty="0" err="1">
                <a:effectLst/>
                <a:latin typeface="Times New Roman" panose="02020603050405020304" pitchFamily="18" charset="0"/>
                <a:ea typeface="Times New Roman" panose="02020603050405020304" pitchFamily="18" charset="0"/>
              </a:rPr>
              <a:t>overmaktsforhold</a:t>
            </a:r>
            <a:r>
              <a:rPr lang="nb-NO" sz="1800" dirty="0">
                <a:effectLst/>
                <a:latin typeface="Times New Roman" panose="02020603050405020304" pitchFamily="18" charset="0"/>
                <a:ea typeface="Times New Roman" panose="02020603050405020304" pitchFamily="18" charset="0"/>
              </a:rPr>
              <a:t> og lignende), § 299 (voldtekt av barn under 14 år), § 303 (grov seksuell omgang mv. med barn mellom 14 og 16 år), § 312 (incest), § 314 (seksuell omgang mellom andre nærstående) (…)    </a:t>
            </a:r>
          </a:p>
          <a:p>
            <a:pPr>
              <a:lnSpc>
                <a:spcPct val="120000"/>
              </a:lnSpc>
              <a:spcBef>
                <a:spcPts val="1125"/>
              </a:spcBef>
              <a:spcAft>
                <a:spcPts val="600"/>
              </a:spcAft>
            </a:pPr>
            <a:r>
              <a:rPr lang="nb-NO" sz="1800" dirty="0">
                <a:effectLst/>
                <a:latin typeface="Times New Roman" panose="02020603050405020304" pitchFamily="18" charset="0"/>
                <a:ea typeface="Times New Roman" panose="02020603050405020304" pitchFamily="18" charset="0"/>
              </a:rPr>
              <a:t>Ved overtredelse av §</a:t>
            </a:r>
            <a:r>
              <a:rPr lang="nb-NO" sz="1800" u="none" strike="noStrike"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312</a:t>
            </a:r>
            <a:r>
              <a:rPr lang="nb-NO" sz="1800" dirty="0">
                <a:effectLst/>
                <a:latin typeface="Times New Roman" panose="02020603050405020304" pitchFamily="18" charset="0"/>
                <a:ea typeface="Times New Roman" panose="02020603050405020304" pitchFamily="18" charset="0"/>
              </a:rPr>
              <a:t> eller </a:t>
            </a:r>
            <a:r>
              <a:rPr lang="nb-NO" sz="1800" u="none" strike="noStrike" dirty="0">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314</a:t>
            </a:r>
            <a:r>
              <a:rPr lang="nb-NO" sz="1800" dirty="0">
                <a:effectLst/>
                <a:latin typeface="Times New Roman" panose="02020603050405020304" pitchFamily="18" charset="0"/>
                <a:ea typeface="Times New Roman" panose="02020603050405020304" pitchFamily="18" charset="0"/>
              </a:rPr>
              <a:t> gjelder avvergingsplikten bare når den fornærmede er under 16 år. Ved overtredelse av §</a:t>
            </a:r>
            <a:r>
              <a:rPr lang="nb-NO" sz="1800" u="none" strike="noStrike" dirty="0">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299</a:t>
            </a:r>
            <a:r>
              <a:rPr lang="nb-NO" sz="1800" dirty="0">
                <a:effectLst/>
                <a:latin typeface="Times New Roman" panose="02020603050405020304" pitchFamily="18" charset="0"/>
                <a:ea typeface="Times New Roman" panose="02020603050405020304" pitchFamily="18" charset="0"/>
              </a:rPr>
              <a:t> eller </a:t>
            </a:r>
            <a:r>
              <a:rPr lang="nb-NO" sz="1800" u="none" strike="noStrike" dirty="0">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303</a:t>
            </a:r>
            <a:r>
              <a:rPr lang="nb-NO" sz="1800" dirty="0">
                <a:effectLst/>
                <a:latin typeface="Times New Roman" panose="02020603050405020304" pitchFamily="18" charset="0"/>
                <a:ea typeface="Times New Roman" panose="02020603050405020304" pitchFamily="18" charset="0"/>
              </a:rPr>
              <a:t> gjelder avvergingsplikten ikke dersom vilkårene i </a:t>
            </a:r>
            <a:r>
              <a:rPr lang="nb-NO" sz="1800" u="none" strike="noStrike" dirty="0">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 308</a:t>
            </a:r>
            <a:r>
              <a:rPr lang="nb-NO" sz="1800" dirty="0">
                <a:effectLst/>
                <a:latin typeface="Times New Roman" panose="02020603050405020304" pitchFamily="18" charset="0"/>
                <a:ea typeface="Times New Roman" panose="02020603050405020304" pitchFamily="18" charset="0"/>
              </a:rPr>
              <a:t> er oppfylt.</a:t>
            </a:r>
          </a:p>
          <a:p>
            <a:pPr marL="0" indent="0">
              <a:buNone/>
            </a:pPr>
            <a:endParaRPr lang="nb-NO" dirty="0"/>
          </a:p>
        </p:txBody>
      </p:sp>
      <p:sp>
        <p:nvSpPr>
          <p:cNvPr id="4" name="Date Placeholder 3">
            <a:extLst>
              <a:ext uri="{FF2B5EF4-FFF2-40B4-BE49-F238E27FC236}">
                <a16:creationId xmlns:a16="http://schemas.microsoft.com/office/drawing/2014/main" id="{F7071802-4E65-4EAB-BA2F-238257120F7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AD544A7F-386A-4346-879D-CA80F7C3D29B}"/>
              </a:ext>
            </a:extLst>
          </p:cNvPr>
          <p:cNvSpPr>
            <a:spLocks noGrp="1"/>
          </p:cNvSpPr>
          <p:nvPr>
            <p:ph type="sldNum" sz="quarter" idx="12"/>
          </p:nvPr>
        </p:nvSpPr>
        <p:spPr/>
        <p:txBody>
          <a:bodyPr/>
          <a:lstStyle/>
          <a:p>
            <a:fld id="{28385D78-4187-AD4C-B928-A8579EE9A756}" type="slidenum">
              <a:rPr lang="nb-NO" smtClean="0"/>
              <a:t>37</a:t>
            </a:fld>
            <a:endParaRPr lang="nb-NO"/>
          </a:p>
        </p:txBody>
      </p:sp>
    </p:spTree>
    <p:extLst>
      <p:ext uri="{BB962C8B-B14F-4D97-AF65-F5344CB8AC3E}">
        <p14:creationId xmlns:p14="http://schemas.microsoft.com/office/powerpoint/2010/main" val="8103171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7089F-3650-48CE-BCD7-26B523FE7A25}"/>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640274B9-9688-4197-A7E6-9988703C7680}"/>
              </a:ext>
            </a:extLst>
          </p:cNvPr>
          <p:cNvSpPr>
            <a:spLocks noGrp="1"/>
          </p:cNvSpPr>
          <p:nvPr>
            <p:ph idx="1"/>
          </p:nvPr>
        </p:nvSpPr>
        <p:spPr>
          <a:xfrm>
            <a:off x="587252" y="1594843"/>
            <a:ext cx="8397907" cy="3399562"/>
          </a:xfrm>
        </p:spPr>
        <p:txBody>
          <a:bodyPr>
            <a:normAutofit fontScale="55000" lnSpcReduction="20000"/>
          </a:bodyPr>
          <a:lstStyle/>
          <a:p>
            <a:pPr>
              <a:lnSpc>
                <a:spcPct val="120000"/>
              </a:lnSpc>
              <a:spcBef>
                <a:spcPts val="1125"/>
              </a:spcBef>
              <a:spcAft>
                <a:spcPts val="600"/>
              </a:spcAft>
            </a:pPr>
            <a:r>
              <a:rPr lang="nb-NO" sz="1600" dirty="0">
                <a:solidFill>
                  <a:srgbClr val="000000"/>
                </a:solidFill>
                <a:effectLst/>
                <a:latin typeface="Times New Roman" panose="02020603050405020304" pitchFamily="18" charset="0"/>
                <a:ea typeface="Times New Roman" panose="02020603050405020304" pitchFamily="18" charset="0"/>
              </a:rPr>
              <a:t>Brudd på avvergingsplikten straffes ikke når</a:t>
            </a:r>
            <a:endParaRPr lang="nb-NO" sz="1600" dirty="0">
              <a:effectLst/>
              <a:latin typeface="Times New Roman" panose="02020603050405020304" pitchFamily="18" charset="0"/>
              <a:ea typeface="Times New Roman" panose="02020603050405020304" pitchFamily="18" charset="0"/>
            </a:endParaRPr>
          </a:p>
          <a:p>
            <a:pPr marL="342900" lvl="0" indent="-342900">
              <a:lnSpc>
                <a:spcPct val="120000"/>
              </a:lnSpc>
              <a:spcBef>
                <a:spcPts val="1125"/>
              </a:spcBef>
              <a:spcAft>
                <a:spcPts val="600"/>
              </a:spcAft>
              <a:buFont typeface="+mj-lt"/>
              <a:buAutoNum type="alphaLcParenR"/>
            </a:pPr>
            <a:r>
              <a:rPr lang="nb-NO" sz="1600" dirty="0">
                <a:solidFill>
                  <a:srgbClr val="000000"/>
                </a:solidFill>
                <a:effectLst/>
                <a:latin typeface="Times New Roman" panose="02020603050405020304" pitchFamily="18" charset="0"/>
                <a:ea typeface="Times New Roman" panose="02020603050405020304" pitchFamily="18" charset="0"/>
              </a:rPr>
              <a:t>handlingen det er tale om å avverge ikke har kommet så langt som til straffbart forsøk, jf. § 16, eller</a:t>
            </a:r>
            <a:endParaRPr lang="nb-NO" sz="1600" dirty="0">
              <a:effectLst/>
              <a:latin typeface="Times New Roman" panose="02020603050405020304" pitchFamily="18" charset="0"/>
              <a:ea typeface="Times New Roman" panose="02020603050405020304" pitchFamily="18" charset="0"/>
            </a:endParaRPr>
          </a:p>
          <a:p>
            <a:pPr marL="342900" lvl="0" indent="-342900">
              <a:lnSpc>
                <a:spcPct val="120000"/>
              </a:lnSpc>
              <a:spcBef>
                <a:spcPts val="1125"/>
              </a:spcBef>
              <a:spcAft>
                <a:spcPts val="600"/>
              </a:spcAft>
              <a:buFont typeface="+mj-lt"/>
              <a:buAutoNum type="alphaLcParenR"/>
            </a:pPr>
            <a:r>
              <a:rPr lang="nb-NO" sz="1600" dirty="0">
                <a:solidFill>
                  <a:srgbClr val="000000"/>
                </a:solidFill>
                <a:effectLst/>
                <a:latin typeface="Times New Roman" panose="02020603050405020304" pitchFamily="18" charset="0"/>
                <a:ea typeface="Times New Roman" panose="02020603050405020304" pitchFamily="18" charset="0"/>
              </a:rPr>
              <a:t>plikten ikke kunne oppfylles uten å utsette ham selv, hans nærmeste eller noen uskyldig for siktelse eller tiltale eller fare for liv, helse eller </a:t>
            </a:r>
            <a:r>
              <a:rPr lang="nb-NO" sz="1600" dirty="0" err="1">
                <a:solidFill>
                  <a:srgbClr val="000000"/>
                </a:solidFill>
                <a:effectLst/>
                <a:latin typeface="Times New Roman" panose="02020603050405020304" pitchFamily="18" charset="0"/>
                <a:ea typeface="Times New Roman" panose="02020603050405020304" pitchFamily="18" charset="0"/>
              </a:rPr>
              <a:t>velfred</a:t>
            </a:r>
            <a:r>
              <a:rPr lang="nb-NO" sz="1600" dirty="0">
                <a:solidFill>
                  <a:srgbClr val="000000"/>
                </a:solidFill>
                <a:effectLst/>
                <a:latin typeface="Times New Roman" panose="02020603050405020304" pitchFamily="18" charset="0"/>
                <a:ea typeface="Times New Roman" panose="02020603050405020304" pitchFamily="18" charset="0"/>
              </a:rPr>
              <a:t>. </a:t>
            </a:r>
            <a:endParaRPr lang="nb-NO" sz="1600" dirty="0">
              <a:effectLst/>
              <a:latin typeface="Times New Roman" panose="02020603050405020304" pitchFamily="18" charset="0"/>
              <a:ea typeface="Times New Roman" panose="02020603050405020304" pitchFamily="18" charset="0"/>
            </a:endParaRPr>
          </a:p>
          <a:p>
            <a:pPr>
              <a:lnSpc>
                <a:spcPct val="120000"/>
              </a:lnSpc>
              <a:spcBef>
                <a:spcPts val="1125"/>
              </a:spcBef>
              <a:spcAft>
                <a:spcPts val="600"/>
              </a:spcAft>
            </a:pPr>
            <a:r>
              <a:rPr lang="nb-NO" sz="1600" dirty="0">
                <a:solidFill>
                  <a:srgbClr val="000000"/>
                </a:solidFill>
                <a:effectLst/>
                <a:latin typeface="Times New Roman" panose="02020603050405020304" pitchFamily="18" charset="0"/>
                <a:ea typeface="Times New Roman" panose="02020603050405020304" pitchFamily="18" charset="0"/>
              </a:rPr>
              <a:t>Tredje ledd bokstav b gjelder ikke dersom fornærmede er mindreårig og den som unnlater å avverge er barnets forelder, steforelder, fosterforelder eller en annen som har daglig omsorg for barnet.</a:t>
            </a:r>
            <a:endParaRPr lang="nb-NO" sz="1600" dirty="0">
              <a:effectLst/>
              <a:latin typeface="Times New Roman" panose="02020603050405020304" pitchFamily="18" charset="0"/>
              <a:ea typeface="Times New Roman" panose="02020603050405020304" pitchFamily="18" charset="0"/>
            </a:endParaRPr>
          </a:p>
          <a:p>
            <a:pPr indent="457200">
              <a:lnSpc>
                <a:spcPct val="120000"/>
              </a:lnSpc>
              <a:spcAft>
                <a:spcPts val="600"/>
              </a:spcAft>
            </a:pPr>
            <a:r>
              <a:rPr lang="nb-NO" sz="1600" dirty="0">
                <a:effectLst/>
                <a:latin typeface="Times New Roman" panose="02020603050405020304" pitchFamily="18" charset="0"/>
                <a:ea typeface="Calibri" panose="020F0502020204030204" pitchFamily="34" charset="0"/>
                <a:cs typeface="Times New Roman" panose="02020603050405020304" pitchFamily="18" charset="0"/>
              </a:rPr>
              <a:t>Kommentarer til lovbestemmelsen: I følge straffelovens generelle bestemmelse om avverge er enhver forpliktet til å «avverge en straffbar handling eller følgene av den, på et tidspunkt da dette fortsatt er mulig og det fremstår som sikkert eller mest sannsynlig at handlingen er eller vil bli begått.» Den generelle avvergeplikten innbefatter også deg som fagperson. Lovbestemmelsen er begrenset til handlinger som omfattes av 46 andre straffebud som vises til i § 196 i straffeloven (</a:t>
            </a:r>
            <a:r>
              <a:rPr lang="nb-NO" sz="1600" dirty="0" err="1">
                <a:effectLst/>
                <a:latin typeface="Times New Roman" panose="02020603050405020304" pitchFamily="18" charset="0"/>
                <a:ea typeface="Calibri" panose="020F0502020204030204" pitchFamily="34" charset="0"/>
                <a:cs typeface="Times New Roman" panose="02020603050405020304" pitchFamily="18" charset="0"/>
              </a:rPr>
              <a:t>strl</a:t>
            </a:r>
            <a:r>
              <a:rPr lang="nb-NO" sz="1600" dirty="0">
                <a:effectLst/>
                <a:latin typeface="Times New Roman" panose="02020603050405020304" pitchFamily="18" charset="0"/>
                <a:ea typeface="Calibri" panose="020F0502020204030204" pitchFamily="34" charset="0"/>
                <a:cs typeface="Times New Roman" panose="02020603050405020304" pitchFamily="18" charset="0"/>
              </a:rPr>
              <a:t>). Avvergeplikten utløses dersom den aktuelle handlingen er omfattet av en disse andre straffebestemmelsene. Voldtekt (strl. § 291 og strl. § 299), incest (strl. § 312) og alvorlig eller gjentatt mishandling eller overgrep i nære relasjoner (strl. § 282 og 283), er eksempler på slike handlinger. Hensynet til å verne om liv og helse og til å hindre omfattende materielle skader vil i disse tilfellene veie tyngre og går foran taushetsplikten du har som fagperson. Å unnlate å avverge er straffbart med bot eller fengsel inntil 1 år. Avvergeplikten inntrer altså når du holder for sikkert eller mest sannsynlig at den straffbare handlingen vil bli eller er begått. Du er da forpliktet til å avverge handlingen ved å anmelde forholdet til politiet eller på annen måte å avverge. Dersom handlingen allerede er begått, har du avvergeplikt bare når du regner det som sikkert eller mest sannsynlig at den straffbare handlingen vil gjentas eller hvis du ved å varsle, kan avverge en allerede inntrådt skade fra å forverre seg til en alvorlig skade. Det siste kan være aktuelt for eksempel ved behov for sikring av et skadested eller ved utrykning for å hjelpe en person som er blitt utsatt for vold, uten visshet om gjerningspersonen fortsatt utøver vold. Plikten til å avverge inntrer når man holder det for mest sannsynlig at den straffbare handlingen vil bli begått/fortsette. Det kreves altså kun sannsynlighetsovervekt, ikke sikker kunnskap, før avvergeplikten inntrer. Avvergeplikten er en personlig plikt. Det er ikke nok å «ha meldt fra» til for eksempel overordnede eller annen instans dersom disse ikke gjør tilstrekkelig for å avverge forbrytelsene. Det er også straffbart å medvirke til brudd på avvergeplikten, for eksempel ved å overtale noen til ikke å melde fra til politiet.</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600"/>
              </a:spcAft>
              <a:buNone/>
            </a:pP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485A7B6A-B7B3-47EE-B305-521E48558A9F}"/>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B4E36125-94DD-4005-A2BF-F2A7B998C63D}"/>
              </a:ext>
            </a:extLst>
          </p:cNvPr>
          <p:cNvSpPr>
            <a:spLocks noGrp="1"/>
          </p:cNvSpPr>
          <p:nvPr>
            <p:ph type="sldNum" sz="quarter" idx="12"/>
          </p:nvPr>
        </p:nvSpPr>
        <p:spPr/>
        <p:txBody>
          <a:bodyPr/>
          <a:lstStyle/>
          <a:p>
            <a:fld id="{28385D78-4187-AD4C-B928-A8579EE9A756}" type="slidenum">
              <a:rPr lang="nb-NO" smtClean="0"/>
              <a:t>38</a:t>
            </a:fld>
            <a:endParaRPr lang="nb-NO"/>
          </a:p>
        </p:txBody>
      </p:sp>
    </p:spTree>
    <p:extLst>
      <p:ext uri="{BB962C8B-B14F-4D97-AF65-F5344CB8AC3E}">
        <p14:creationId xmlns:p14="http://schemas.microsoft.com/office/powerpoint/2010/main" val="3018882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BCF5-4FF1-4FC6-9BEE-7F7D914D2E1C}"/>
              </a:ext>
            </a:extLst>
          </p:cNvPr>
          <p:cNvSpPr>
            <a:spLocks noGrp="1"/>
          </p:cNvSpPr>
          <p:nvPr>
            <p:ph type="title"/>
          </p:nvPr>
        </p:nvSpPr>
        <p:spPr/>
        <p:txBody>
          <a:bodyPr>
            <a:normAutofit fontScale="90000"/>
          </a:bodyPr>
          <a:lstStyle/>
          <a:p>
            <a:r>
              <a:rPr lang="nb-NO" dirty="0"/>
              <a:t>Vedlegg 2: Opplysningsplikten (meldeplikten) til barneverntjenesten (eksemplet er for helsepersonell, men gjelder alle offentlig ansatte som jobber med barn og unge)</a:t>
            </a:r>
          </a:p>
        </p:txBody>
      </p:sp>
      <p:sp>
        <p:nvSpPr>
          <p:cNvPr id="4" name="Date Placeholder 3">
            <a:extLst>
              <a:ext uri="{FF2B5EF4-FFF2-40B4-BE49-F238E27FC236}">
                <a16:creationId xmlns:a16="http://schemas.microsoft.com/office/drawing/2014/main" id="{E29B0DD4-D334-4CA6-84DD-A57FD6D1CF76}"/>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A9BF30AC-B1C1-4E2D-B5D6-5F07E590069A}"/>
              </a:ext>
            </a:extLst>
          </p:cNvPr>
          <p:cNvSpPr>
            <a:spLocks noGrp="1"/>
          </p:cNvSpPr>
          <p:nvPr>
            <p:ph type="sldNum" sz="quarter" idx="12"/>
          </p:nvPr>
        </p:nvSpPr>
        <p:spPr/>
        <p:txBody>
          <a:bodyPr/>
          <a:lstStyle/>
          <a:p>
            <a:fld id="{28385D78-4187-AD4C-B928-A8579EE9A756}" type="slidenum">
              <a:rPr lang="nb-NO" smtClean="0"/>
              <a:t>39</a:t>
            </a:fld>
            <a:endParaRPr lang="nb-NO"/>
          </a:p>
        </p:txBody>
      </p:sp>
      <p:sp>
        <p:nvSpPr>
          <p:cNvPr id="6" name="Rectangle 1">
            <a:extLst>
              <a:ext uri="{FF2B5EF4-FFF2-40B4-BE49-F238E27FC236}">
                <a16:creationId xmlns:a16="http://schemas.microsoft.com/office/drawing/2014/main" id="{82135110-5BF0-4212-8C5B-40240B1822B7}"/>
              </a:ext>
            </a:extLst>
          </p:cNvPr>
          <p:cNvSpPr>
            <a:spLocks noGrp="1" noChangeArrowheads="1"/>
          </p:cNvSpPr>
          <p:nvPr>
            <p:ph idx="1"/>
          </p:nvPr>
        </p:nvSpPr>
        <p:spPr bwMode="auto">
          <a:xfrm>
            <a:off x="587253" y="1542594"/>
            <a:ext cx="8574463" cy="2954655"/>
          </a:xfrm>
          <a:prstGeom prst="rect">
            <a:avLst/>
          </a:prstGeom>
          <a:solidFill>
            <a:srgbClr val="FCFF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800" i="0" u="none" strike="noStrike" cap="none" normalizeH="0" baseline="0" dirty="0">
                <a:ln>
                  <a:noFill/>
                </a:ln>
                <a:solidFill>
                  <a:srgbClr val="212121"/>
                </a:solidFill>
                <a:effectLst/>
                <a:latin typeface="Work Sans" panose="020B0604020202020204" pitchFamily="2" charset="0"/>
              </a:rPr>
              <a:t>§ 33. Opplysningsplikt til barnevernet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500" i="0" u="none" strike="noStrike" cap="none" normalizeH="0" baseline="0" dirty="0">
              <a:ln>
                <a:noFill/>
              </a:ln>
              <a:solidFill>
                <a:srgbClr val="212121"/>
              </a:solidFill>
              <a:effectLst/>
              <a:latin typeface="Work Sans" panose="020B0604020202020204"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500" i="0" u="none" strike="noStrike" cap="none" normalizeH="0" baseline="0" dirty="0">
                <a:ln>
                  <a:noFill/>
                </a:ln>
                <a:solidFill>
                  <a:srgbClr val="212121"/>
                </a:solidFill>
                <a:effectLst/>
                <a:latin typeface="Work Sans" panose="020B0604020202020204" pitchFamily="2" charset="0"/>
              </a:rPr>
              <a:t>Helsedirektoratets kommentarer</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Bestemmelsen regulerer helsepersonells oppmerksomhetsplikt i første ledd. I andre ledd reguleres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helsepersonellets opplysningsplikt til barnevernet ved alvorlig omsorgssvikt og alvorlige atferdsvansker.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I tredje ledd reguleres opplysningsplikten ved pålegg fra barneverntjenesten eller andre barnevernmyndigheter.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I helseinstitusjoner skal det utpekes en person som skal ha ansvaret for å videreformidle opplysninger til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barnevernet.</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I fjerde ledd fremgår denne personens ansvar og oppgaver.</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Barnevernet er gitt et særlig ansvar for å sikre at barn som lever under forhold som kan skade deres helse- og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utvikling, får nødvendig hjelp og omsorg. For å kunne ivareta denne oppgaven, er de avhengig av at andre som er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bekymret for barnets omsorgs- eller livssituasjon, melder fra om det. Formålet med opplysningsplikten er å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sikre at barn som trenger det, får nødvendig oppfølging, omsorg og beskyttelse fra barneverntjenesten.</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Det er viktig at helsepersonell ivaretar taushetsplikten. Opplysningsplikten overfor barnevernet går likevel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200" i="0" u="none" strike="noStrike" cap="none" normalizeH="0" baseline="0" dirty="0">
                <a:ln>
                  <a:noFill/>
                </a:ln>
                <a:solidFill>
                  <a:srgbClr val="212121"/>
                </a:solidFill>
                <a:effectLst/>
                <a:latin typeface="Work Sans" panose="020B0604020202020204" pitchFamily="2" charset="0"/>
              </a:rPr>
              <a:t>foran taushetsplikten, fordi opplysningene kan være nødvendige for å hjelpe utsatte barn og unge.</a:t>
            </a:r>
            <a:endParaRPr kumimoji="0" lang="nb-NO" altLang="nb-NO" sz="18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90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27148-4FEB-4D65-8C3D-E4AB58B2C8F1}"/>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F489BDC5-F533-4C8E-9935-7ABB8BD0F69B}"/>
              </a:ext>
            </a:extLst>
          </p:cNvPr>
          <p:cNvSpPr>
            <a:spLocks noGrp="1"/>
          </p:cNvSpPr>
          <p:nvPr>
            <p:ph idx="1"/>
          </p:nvPr>
        </p:nvSpPr>
        <p:spPr>
          <a:xfrm>
            <a:off x="587252" y="1594842"/>
            <a:ext cx="8270997" cy="3167657"/>
          </a:xfrm>
        </p:spPr>
        <p:txBody>
          <a:bodyPr>
            <a:normAutofit fontScale="92500"/>
          </a:bodyPr>
          <a:lstStyle/>
          <a:p>
            <a:r>
              <a:rPr lang="nb-NO" sz="2600" dirty="0"/>
              <a:t>I både i norske og internasjonale studier konkluderes det med at mange profesjonelle som jobber med barn ikke fikk tilstrekkelig med fagkunnskap i sin grunnutdanning til å avdekke om barn er utsatt for omsorgssvikt, mishandling eller seksuelle overgrep. </a:t>
            </a:r>
          </a:p>
          <a:p>
            <a:r>
              <a:rPr lang="nb-NO" sz="2600" dirty="0"/>
              <a:t>De har derfor behov for etter- og videreutdanninger for å opparbeide seg tilstrekkelig med kompetanse til å verne om barn</a:t>
            </a:r>
          </a:p>
          <a:p>
            <a:pPr lvl="8"/>
            <a:r>
              <a:rPr lang="nb-NO" sz="1700" dirty="0"/>
              <a:t>Ref.: Cormer &amp; Goldsmith, 2010; Embregts et al., 2017; Faccini et al., 2011; Hafstad &amp; Augusti, 2019; Pelisoli et al., 2015; van Oorsouw et al., 2009</a:t>
            </a:r>
            <a:endParaRPr lang="en-GB" sz="1700" dirty="0"/>
          </a:p>
        </p:txBody>
      </p:sp>
      <p:sp>
        <p:nvSpPr>
          <p:cNvPr id="4" name="Date Placeholder 3">
            <a:extLst>
              <a:ext uri="{FF2B5EF4-FFF2-40B4-BE49-F238E27FC236}">
                <a16:creationId xmlns:a16="http://schemas.microsoft.com/office/drawing/2014/main" id="{BE423485-F308-473D-B3BF-A11464D8BF4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13424DC8-1756-41B1-B5C2-DC157623A778}"/>
              </a:ext>
            </a:extLst>
          </p:cNvPr>
          <p:cNvSpPr>
            <a:spLocks noGrp="1"/>
          </p:cNvSpPr>
          <p:nvPr>
            <p:ph type="sldNum" sz="quarter" idx="12"/>
          </p:nvPr>
        </p:nvSpPr>
        <p:spPr/>
        <p:txBody>
          <a:bodyPr/>
          <a:lstStyle/>
          <a:p>
            <a:fld id="{28385D78-4187-AD4C-B928-A8579EE9A756}" type="slidenum">
              <a:rPr lang="nb-NO" smtClean="0"/>
              <a:t>4</a:t>
            </a:fld>
            <a:endParaRPr lang="nb-NO"/>
          </a:p>
        </p:txBody>
      </p:sp>
    </p:spTree>
    <p:extLst>
      <p:ext uri="{BB962C8B-B14F-4D97-AF65-F5344CB8AC3E}">
        <p14:creationId xmlns:p14="http://schemas.microsoft.com/office/powerpoint/2010/main" val="18695575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0B797-66AC-4B42-AA3E-8731E312CFB7}"/>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09C93453-C79D-4B4F-9F3C-C53B252A14AF}"/>
              </a:ext>
            </a:extLst>
          </p:cNvPr>
          <p:cNvSpPr>
            <a:spLocks noGrp="1"/>
          </p:cNvSpPr>
          <p:nvPr>
            <p:ph idx="1"/>
          </p:nvPr>
        </p:nvSpPr>
        <p:spPr>
          <a:xfrm>
            <a:off x="587253" y="1594843"/>
            <a:ext cx="8030696" cy="3239946"/>
          </a:xfrm>
        </p:spPr>
        <p:txBody>
          <a:bodyPr>
            <a:normAutofit fontScale="77500" lnSpcReduction="20000"/>
          </a:bodyPr>
          <a:lstStyle/>
          <a:p>
            <a:pPr algn="l"/>
            <a:r>
              <a:rPr lang="nb-NO" b="1" i="0" dirty="0">
                <a:effectLst/>
                <a:latin typeface="Work Sans" pitchFamily="2" charset="0"/>
              </a:rPr>
              <a:t>Endringer i bestemmelser om opplysningsplikt til barnevernet</a:t>
            </a:r>
          </a:p>
          <a:p>
            <a:pPr algn="l"/>
            <a:r>
              <a:rPr lang="nb-NO" b="0" i="0" dirty="0">
                <a:effectLst/>
                <a:latin typeface="Work Sans" pitchFamily="2" charset="0"/>
              </a:rPr>
              <a:t>Helsepersonelloven § 33 og øvrige bestemmelser om opplysningsplikt til barnevernet ble endret ved lov 20. april 2018 nr. 5. Endringene trådte i kraft 1. juli 2018 (se i</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nformasjonsbrev fra Helse- og omsorgsdepartementet om lovendringene</a:t>
            </a:r>
            <a:r>
              <a:rPr lang="nb-NO" b="0" i="0" dirty="0">
                <a:effectLst/>
                <a:latin typeface="Work Sans" pitchFamily="2" charset="0"/>
              </a:rPr>
              <a:t>). Formålet med endringene var først og fremst å klargjøre og forenkle bestemmelsene slik at de blir lettere å forstå og anvende, ikke å endre innholdet i opplysningsplikten. I tillegg er alle bestemmelsene i de forskjellige lovene så langt som mulig harmoniserte og gjort mest mulig like. I bestemmelsene er det innført et tydeligere skille mellom opplysningsplikt av eget tiltak og opplysningsplikt etter pålegg fra organer som er ansvarlige for å gjennomføre barnevernloven. I tillegg er det i helsepersonelloven § 33 innført tilføyelser som klargjør ansvaret og oppgavene for personen i helseinstitusjoner som skal ha ansvar for å videreformidle opplysninger.</a:t>
            </a:r>
          </a:p>
          <a:p>
            <a:pPr algn="l"/>
            <a:r>
              <a:rPr lang="nb-NO" b="0" i="0" dirty="0">
                <a:effectLst/>
                <a:latin typeface="Work Sans" pitchFamily="2" charset="0"/>
              </a:rPr>
              <a:t>Terskelen for når helsepersonell får plikt til å melde fra til barneverntjenesten av eget tiltak er ikke endret. Helsepersonellet har fortsatt denne plikten når det er grunn til å tro at det foreligger alvorlig omsorgssvikt eller når et barn har vist alvorlige atferdsvansker. Det er tydeliggjort at meldeplikten er et selvstendig og personlig ansvar for helsepersonell.</a:t>
            </a:r>
          </a:p>
          <a:p>
            <a:pPr algn="l"/>
            <a:r>
              <a:rPr lang="nb-NO" b="0" i="0" dirty="0">
                <a:effectLst/>
                <a:latin typeface="Work Sans" pitchFamily="2" charset="0"/>
              </a:rPr>
              <a:t>Plikten i helsepersonelloven var før lovendringen knyttet opp mot bestemmelser i barnevernloven som åpner for å iverksette tiltak i tilfeller der barnet er eller kan bli utsatt for alvorlig omsorgssvikt eller barnet har vist alvorlige atferdsvansker. Etter endringene er plikten i stedet knyttet opp mot beskrivelser av situasjoner som omfattes av disse bestemmelsene i barnevernloven.</a:t>
            </a:r>
          </a:p>
          <a:p>
            <a:pPr algn="l"/>
            <a:r>
              <a:rPr lang="nb-NO" b="0" i="0" dirty="0">
                <a:effectLst/>
                <a:latin typeface="Work Sans" pitchFamily="2" charset="0"/>
              </a:rPr>
              <a:t>I </a:t>
            </a:r>
            <a:r>
              <a:rPr lang="nb-NO" b="0" i="0" u="none" strike="noStrike" dirty="0">
                <a:effectLst/>
                <a:latin typeface="Work Sans" pitchFamily="2" charset="0"/>
                <a:hlinkClick r:id="rId3">
                  <a:extLst>
                    <a:ext uri="{A12FA001-AC4F-418D-AE19-62706E023703}">
                      <ahyp:hlinkClr xmlns:ahyp="http://schemas.microsoft.com/office/drawing/2018/hyperlinkcolor" val="tx"/>
                    </a:ext>
                  </a:extLst>
                </a:hlinkClick>
              </a:rPr>
              <a:t>brev av 21.juni 2018</a:t>
            </a:r>
            <a:r>
              <a:rPr lang="nb-NO" b="0" i="0" dirty="0">
                <a:effectLst/>
                <a:latin typeface="Work Sans" pitchFamily="2" charset="0"/>
              </a:rPr>
              <a:t> orienterer Helse- og omsorgsdepartementet om endringene.</a:t>
            </a:r>
          </a:p>
          <a:p>
            <a:endParaRPr lang="nb-NO" dirty="0"/>
          </a:p>
        </p:txBody>
      </p:sp>
      <p:sp>
        <p:nvSpPr>
          <p:cNvPr id="4" name="Date Placeholder 3">
            <a:extLst>
              <a:ext uri="{FF2B5EF4-FFF2-40B4-BE49-F238E27FC236}">
                <a16:creationId xmlns:a16="http://schemas.microsoft.com/office/drawing/2014/main" id="{78814D60-3ADE-43D7-BF07-D1FA8476F024}"/>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2568804-7490-4E30-90B5-1CE57FBA5A30}"/>
              </a:ext>
            </a:extLst>
          </p:cNvPr>
          <p:cNvSpPr>
            <a:spLocks noGrp="1"/>
          </p:cNvSpPr>
          <p:nvPr>
            <p:ph type="sldNum" sz="quarter" idx="12"/>
          </p:nvPr>
        </p:nvSpPr>
        <p:spPr/>
        <p:txBody>
          <a:bodyPr/>
          <a:lstStyle/>
          <a:p>
            <a:fld id="{28385D78-4187-AD4C-B928-A8579EE9A756}" type="slidenum">
              <a:rPr lang="nb-NO" smtClean="0"/>
              <a:t>40</a:t>
            </a:fld>
            <a:endParaRPr lang="nb-NO"/>
          </a:p>
        </p:txBody>
      </p:sp>
    </p:spTree>
    <p:extLst>
      <p:ext uri="{BB962C8B-B14F-4D97-AF65-F5344CB8AC3E}">
        <p14:creationId xmlns:p14="http://schemas.microsoft.com/office/powerpoint/2010/main" val="341584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5C011-C32F-4751-B254-E0D76F98F894}"/>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2EF95AA6-7753-49A5-809B-C67E0935E7FB}"/>
              </a:ext>
            </a:extLst>
          </p:cNvPr>
          <p:cNvSpPr>
            <a:spLocks noGrp="1"/>
          </p:cNvSpPr>
          <p:nvPr>
            <p:ph idx="1"/>
          </p:nvPr>
        </p:nvSpPr>
        <p:spPr>
          <a:xfrm>
            <a:off x="260350" y="1594842"/>
            <a:ext cx="8724809" cy="3120497"/>
          </a:xfrm>
        </p:spPr>
        <p:txBody>
          <a:bodyPr>
            <a:normAutofit fontScale="70000" lnSpcReduction="20000"/>
          </a:bodyPr>
          <a:lstStyle/>
          <a:p>
            <a:pPr algn="l"/>
            <a:r>
              <a:rPr lang="nb-NO" b="1" i="0" dirty="0">
                <a:effectLst/>
                <a:latin typeface="Work Sans" pitchFamily="2" charset="0"/>
              </a:rPr>
              <a:t>Første ledd</a:t>
            </a:r>
          </a:p>
          <a:p>
            <a:pPr algn="l"/>
            <a:r>
              <a:rPr lang="nb-NO" b="0" i="0" dirty="0">
                <a:effectLst/>
                <a:latin typeface="Work Sans" pitchFamily="2" charset="0"/>
              </a:rPr>
              <a:t>Første ledd viderefører helsepersonells særskilte oppmerksomhetsplikt om forhold som kan føre til tiltak fra barneverntjenesten. Plikten gjelder både der barn er pasienter og der foreldre er det.</a:t>
            </a:r>
          </a:p>
          <a:p>
            <a:pPr algn="l"/>
            <a:r>
              <a:rPr lang="nb-NO" b="1" i="0" dirty="0">
                <a:effectLst/>
                <a:latin typeface="Work Sans" pitchFamily="2" charset="0"/>
              </a:rPr>
              <a:t>Andre ledd: Opplysningsplikt av eget tiltak</a:t>
            </a:r>
          </a:p>
          <a:p>
            <a:pPr algn="l"/>
            <a:r>
              <a:rPr lang="nb-NO" b="0" i="0" dirty="0">
                <a:effectLst/>
                <a:latin typeface="Work Sans" pitchFamily="2" charset="0"/>
              </a:rPr>
              <a:t>Andre ledd regulerer helsepersonellets meldeplikt til den kommunale barneverntjenesten. Dette er et selvstendig og personlig ansvar som hvert enkelt helsepersonell har. Det innebærer at vurderingen av om melding skal sendes til barneverntjenesten verken kan overlates til andre tjenester eller til andre ansatte i den enkelte tjenesten.</a:t>
            </a:r>
          </a:p>
          <a:p>
            <a:pPr algn="l"/>
            <a:r>
              <a:rPr lang="nb-NO" b="0" i="0" dirty="0">
                <a:effectLst/>
                <a:latin typeface="Work Sans" pitchFamily="2" charset="0"/>
              </a:rPr>
              <a:t>Der flere har den samme kunnskapen, fritas ikke den enkelte for plikten. Med andre ord har hvert enkelt helsepersonell en opplysningsplikt også der andre helsepersonell har samme kunnskap. Det vil kunneføre til reaksjoner fra tilsynet for helsepersonell med kunnskap som unnlot å melde. Se sak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11/35</a:t>
            </a:r>
            <a:r>
              <a:rPr lang="nb-NO" b="0" i="0" dirty="0">
                <a:effectLst/>
                <a:latin typeface="Work Sans" pitchFamily="2" charset="0"/>
              </a:rPr>
              <a:t>, sak </a:t>
            </a:r>
            <a:r>
              <a:rPr lang="nb-NO" b="0" i="0" u="none" strike="noStrike" dirty="0">
                <a:effectLst/>
                <a:latin typeface="Work Sans" pitchFamily="2" charset="0"/>
                <a:hlinkClick r:id="rId3">
                  <a:extLst>
                    <a:ext uri="{A12FA001-AC4F-418D-AE19-62706E023703}">
                      <ahyp:hlinkClr xmlns:ahyp="http://schemas.microsoft.com/office/drawing/2018/hyperlinkcolor" val="tx"/>
                    </a:ext>
                  </a:extLst>
                </a:hlinkClick>
              </a:rPr>
              <a:t>11/36</a:t>
            </a:r>
            <a:r>
              <a:rPr lang="nb-NO" b="0" i="0" dirty="0">
                <a:effectLst/>
                <a:latin typeface="Work Sans" pitchFamily="2" charset="0"/>
              </a:rPr>
              <a:t> og sak </a:t>
            </a:r>
            <a:r>
              <a:rPr lang="nb-NO" b="0" i="0" u="none" strike="noStrike" dirty="0">
                <a:effectLst/>
                <a:latin typeface="Work Sans" pitchFamily="2" charset="0"/>
                <a:hlinkClick r:id="rId4">
                  <a:extLst>
                    <a:ext uri="{A12FA001-AC4F-418D-AE19-62706E023703}">
                      <ahyp:hlinkClr xmlns:ahyp="http://schemas.microsoft.com/office/drawing/2018/hyperlinkcolor" val="tx"/>
                    </a:ext>
                  </a:extLst>
                </a:hlinkClick>
              </a:rPr>
              <a:t>11/37</a:t>
            </a:r>
            <a:r>
              <a:rPr lang="nb-NO" b="0" i="0" dirty="0">
                <a:effectLst/>
                <a:latin typeface="Work Sans" pitchFamily="2" charset="0"/>
              </a:rPr>
              <a:t> fra Statens helsepersonellnemd.</a:t>
            </a:r>
          </a:p>
          <a:p>
            <a:pPr algn="l"/>
            <a:r>
              <a:rPr lang="nb-NO" b="0" i="0" dirty="0">
                <a:effectLst/>
                <a:latin typeface="Work Sans" pitchFamily="2" charset="0"/>
              </a:rPr>
              <a:t>Selv om meldeplikten er et individuelt og selvstendig ansvar er det også er et myndighetsansvar. Det innebærer at både staten, fylkeskommunene og kommunene har ansvar for å sikre at både ansatte og andre som utfører oppgaver på deres vegne har tilstrekkelig kunnskap om meldeplikten, hva den innebærer og at de er trygge på praktiseringen av den.</a:t>
            </a:r>
          </a:p>
          <a:p>
            <a:pPr algn="l"/>
            <a:r>
              <a:rPr lang="nb-NO" b="0" i="0" dirty="0">
                <a:effectLst/>
                <a:latin typeface="Work Sans" pitchFamily="2" charset="0"/>
              </a:rPr>
              <a:t>Det er også et ledelsesansvar i den enkelte tjeneste. Dette innebærer at ledelsen holder seg løpende orientert og har nødvendig oversikt. Ledelsen skal også sikre at hver enkelt medarbeider har tilstrekkelig kompetanse om regelverk og om ansvaret for å melde fra til barneverntjenesten, og sørge for at nødvendige interne rutiner er på plass. Ledelsen i den enkelte tjeneste har videre plikt til å legge til rette for en kultur der den enkelte ansatte kan formidle sin bekymring til barneverntjenesten, også når det er faglig uenighet. Se </a:t>
            </a:r>
            <a:r>
              <a:rPr lang="nb-NO" b="0" i="0" u="none" strike="noStrike" dirty="0">
                <a:effectLst/>
                <a:latin typeface="Work Sans" pitchFamily="2" charset="0"/>
                <a:hlinkClick r:id="rId5">
                  <a:extLst>
                    <a:ext uri="{A12FA001-AC4F-418D-AE19-62706E023703}">
                      <ahyp:hlinkClr xmlns:ahyp="http://schemas.microsoft.com/office/drawing/2018/hyperlinkcolor" val="tx"/>
                    </a:ext>
                  </a:extLst>
                </a:hlinkClick>
              </a:rPr>
              <a:t>Helse- og omsorgsdepartementets brev av 21. juni 2018</a:t>
            </a:r>
            <a:r>
              <a:rPr lang="nb-NO" b="0" i="0" dirty="0">
                <a:effectLst/>
                <a:latin typeface="Work Sans" pitchFamily="2" charset="0"/>
              </a:rPr>
              <a:t> hvor det understrekes at ledelsen må sørge for at helsepersonell har god nok kunnskap om opplysningsplikten, og at rutinene for å melde er godt kjent.</a:t>
            </a:r>
          </a:p>
          <a:p>
            <a:endParaRPr lang="nb-NO" dirty="0"/>
          </a:p>
        </p:txBody>
      </p:sp>
      <p:sp>
        <p:nvSpPr>
          <p:cNvPr id="4" name="Date Placeholder 3">
            <a:extLst>
              <a:ext uri="{FF2B5EF4-FFF2-40B4-BE49-F238E27FC236}">
                <a16:creationId xmlns:a16="http://schemas.microsoft.com/office/drawing/2014/main" id="{CD3CDFBA-7A34-4CFC-8FA9-ED4ADDF67D56}"/>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4154A61-F84B-4487-94A7-E8E99D9B9959}"/>
              </a:ext>
            </a:extLst>
          </p:cNvPr>
          <p:cNvSpPr>
            <a:spLocks noGrp="1"/>
          </p:cNvSpPr>
          <p:nvPr>
            <p:ph type="sldNum" sz="quarter" idx="12"/>
          </p:nvPr>
        </p:nvSpPr>
        <p:spPr/>
        <p:txBody>
          <a:bodyPr/>
          <a:lstStyle/>
          <a:p>
            <a:fld id="{28385D78-4187-AD4C-B928-A8579EE9A756}" type="slidenum">
              <a:rPr lang="nb-NO" smtClean="0"/>
              <a:t>41</a:t>
            </a:fld>
            <a:endParaRPr lang="nb-NO"/>
          </a:p>
        </p:txBody>
      </p:sp>
    </p:spTree>
    <p:extLst>
      <p:ext uri="{BB962C8B-B14F-4D97-AF65-F5344CB8AC3E}">
        <p14:creationId xmlns:p14="http://schemas.microsoft.com/office/powerpoint/2010/main" val="33633777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4AF0D-9306-4C35-8585-5B9ACCCAE358}"/>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004170CC-7D19-445B-BFBD-862BEDC08F0A}"/>
              </a:ext>
            </a:extLst>
          </p:cNvPr>
          <p:cNvSpPr>
            <a:spLocks noGrp="1"/>
          </p:cNvSpPr>
          <p:nvPr>
            <p:ph idx="1"/>
          </p:nvPr>
        </p:nvSpPr>
        <p:spPr>
          <a:xfrm>
            <a:off x="587253" y="1594843"/>
            <a:ext cx="8030696" cy="3120496"/>
          </a:xfrm>
        </p:spPr>
        <p:txBody>
          <a:bodyPr>
            <a:normAutofit fontScale="62500" lnSpcReduction="20000"/>
          </a:bodyPr>
          <a:lstStyle/>
          <a:p>
            <a:pPr algn="l"/>
            <a:r>
              <a:rPr lang="nb-NO" b="0" i="0" dirty="0">
                <a:effectLst/>
                <a:latin typeface="Work Sans" pitchFamily="2" charset="0"/>
              </a:rPr>
              <a:t>Opplysningsplikten retter seg mot helsepersonell, som er definert i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helsepersonelloven § 3</a:t>
            </a:r>
            <a:r>
              <a:rPr lang="nb-NO" b="0" i="0" dirty="0">
                <a:effectLst/>
                <a:latin typeface="Work Sans" pitchFamily="2" charset="0"/>
              </a:rPr>
              <a:t> . Plikten til å gi opplysninger gjelder uavhengig av om yrkesutøveren arbeider i det offentlige eller i det private. For privatpraktiserende yrkesutøvere er det imidlertid en forutsetning at vedkommende utfører oppgaver som profesjonsutøver. For eksempel gjelder opplysningsplikten for leger som driver pasientbehandling, men ikke for leger som arbeider med administrative oppgaver i et privat legemiddelfirma.</a:t>
            </a:r>
          </a:p>
          <a:p>
            <a:pPr algn="l"/>
            <a:r>
              <a:rPr lang="nb-NO" b="0" i="0" dirty="0">
                <a:effectLst/>
                <a:latin typeface="Work Sans" pitchFamily="2" charset="0"/>
              </a:rPr>
              <a:t>Dersom vilkårene for meldeplikt er vurdert som oppfylt skal helsepersonellet «melde fra til barneverntjenesten» i den kommunen barnet oppholder seg i (eller antas å oppholde seg i). Dette innebærer at plikten kun kan oppfylles ved melding til den kommunale barneverntjenesten. Når vilkårene for meldeplikt er oppfylt, finnes det med andre ord ingen andre handlingsalternativer, og opplysningsplikten faller ikke bort selv om helsepersonellet selv forsøker å avhjelpe situasjonen.</a:t>
            </a:r>
          </a:p>
          <a:p>
            <a:pPr algn="l"/>
            <a:r>
              <a:rPr lang="nb-NO" b="0" i="0" dirty="0">
                <a:effectLst/>
                <a:latin typeface="Work Sans" pitchFamily="2" charset="0"/>
              </a:rPr>
              <a:t>Bestemmelsen presiserer at melding skal sendes «uten ugrunnet opphold». Som et utgangspunkt skal meldingen sendes barneverntjenesten straks etter at den bekymringen som er grunnlaget for å sende meldingen har oppstått. Helsepersonellet skal ikke foreta ytterligere undersøkelser for å bekrefte eller avkrefte innholdet i sin bekymring når opplysningsplikten foreligger. Det er barneverntjenesten som har ansvaret for å gjennomføre de undersøkelser som er nødvendige for å avklare barnets omsorgssituasjon og behov for barneverntiltak.</a:t>
            </a:r>
          </a:p>
          <a:p>
            <a:pPr algn="l"/>
            <a:r>
              <a:rPr lang="nb-NO" b="0" i="0" dirty="0">
                <a:effectLst/>
                <a:latin typeface="Work Sans" pitchFamily="2" charset="0"/>
              </a:rPr>
              <a:t>Det kan imidlertid tenkes tilfeller der det er hensiktsmessig og samtidig fullt ut forsvarlig å ikke sende meldingen straks bekymringen oppstår. Det siktes særlig til tilfeller der det av hensyn til barnet er grunn til å planlegge meldingstidspunktet. Vilkåret «uten ugrunnet opphold» er ment å tolkes strengt. Den praktiske hovedregelen er at meldingen skal sendes til barneverntjenesten umiddelbart. Bestemmelsen åpner bare for mer kortvarige utsettelser av hensyn til barnet.</a:t>
            </a:r>
          </a:p>
          <a:p>
            <a:pPr algn="l"/>
            <a:r>
              <a:rPr lang="nb-NO" b="0" i="0" dirty="0">
                <a:effectLst/>
                <a:latin typeface="Work Sans" pitchFamily="2" charset="0"/>
              </a:rPr>
              <a:t>Det er en forutsetning for oppfyllelse av meldeplikten at den som sender meldingen gir seg til kjenne, slik at barneverntjenesten kan vurdere innholdet i bekymringsmeldingen og behovet for å innhente ytterligere opplysninger. Plikten kan dermed ikke oppfylles ved å sende melding til barneverntjenesten anonymt. Meldingen må også inneholde nødvendige opplysninger om barnets identitet og hva bekymringen går ut på.</a:t>
            </a:r>
          </a:p>
          <a:p>
            <a:endParaRPr lang="nb-NO" dirty="0"/>
          </a:p>
        </p:txBody>
      </p:sp>
      <p:sp>
        <p:nvSpPr>
          <p:cNvPr id="4" name="Date Placeholder 3">
            <a:extLst>
              <a:ext uri="{FF2B5EF4-FFF2-40B4-BE49-F238E27FC236}">
                <a16:creationId xmlns:a16="http://schemas.microsoft.com/office/drawing/2014/main" id="{34EBC293-FA9C-4DF4-84E1-165F7AA17A4C}"/>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98544988-D1C8-4338-8B4C-65869C59FD34}"/>
              </a:ext>
            </a:extLst>
          </p:cNvPr>
          <p:cNvSpPr>
            <a:spLocks noGrp="1"/>
          </p:cNvSpPr>
          <p:nvPr>
            <p:ph type="sldNum" sz="quarter" idx="12"/>
          </p:nvPr>
        </p:nvSpPr>
        <p:spPr/>
        <p:txBody>
          <a:bodyPr/>
          <a:lstStyle/>
          <a:p>
            <a:fld id="{28385D78-4187-AD4C-B928-A8579EE9A756}" type="slidenum">
              <a:rPr lang="nb-NO" smtClean="0"/>
              <a:t>42</a:t>
            </a:fld>
            <a:endParaRPr lang="nb-NO"/>
          </a:p>
        </p:txBody>
      </p:sp>
    </p:spTree>
    <p:extLst>
      <p:ext uri="{BB962C8B-B14F-4D97-AF65-F5344CB8AC3E}">
        <p14:creationId xmlns:p14="http://schemas.microsoft.com/office/powerpoint/2010/main" val="16867657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A6068-8892-4773-8854-8E15F865B647}"/>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C16BD8F2-DC1F-4D93-9501-B07ECFED5F94}"/>
              </a:ext>
            </a:extLst>
          </p:cNvPr>
          <p:cNvSpPr>
            <a:spLocks noGrp="1"/>
          </p:cNvSpPr>
          <p:nvPr>
            <p:ph idx="1"/>
          </p:nvPr>
        </p:nvSpPr>
        <p:spPr>
          <a:xfrm>
            <a:off x="587252" y="1594842"/>
            <a:ext cx="8270997" cy="3301007"/>
          </a:xfrm>
        </p:spPr>
        <p:txBody>
          <a:bodyPr>
            <a:normAutofit fontScale="55000" lnSpcReduction="20000"/>
          </a:bodyPr>
          <a:lstStyle/>
          <a:p>
            <a:pPr algn="l"/>
            <a:r>
              <a:rPr lang="nb-NO" b="0" i="0" dirty="0">
                <a:effectLst/>
                <a:latin typeface="Work Sans" pitchFamily="2" charset="0"/>
              </a:rPr>
              <a:t>Bestemmelsen stiller imidlertid ingen krav til hvordan bekymringsmeldingen skal være utformet. Dette innebærer at meldingen i utgangspunktet kan formidles både muntlig og skriftlig, og at barneverntjenestens plikt til å vurdere innholdet i meldingen gjelder uavhengig av hvordan meldingen er utformet. Av hensyn til </a:t>
            </a:r>
            <a:r>
              <a:rPr lang="nb-NO" b="0" i="0" dirty="0" err="1">
                <a:effectLst/>
                <a:latin typeface="Work Sans" pitchFamily="2" charset="0"/>
              </a:rPr>
              <a:t>notoritet</a:t>
            </a:r>
            <a:r>
              <a:rPr lang="nb-NO" b="0" i="0" dirty="0">
                <a:effectLst/>
                <a:latin typeface="Work Sans" pitchFamily="2" charset="0"/>
              </a:rPr>
              <a:t> og dokumentasjon bør muntlige bekymringsmeldinger likevel som hovedregel dokumenteres og sendes til barneverntjenesten skriftlig i etterkant.</a:t>
            </a:r>
          </a:p>
          <a:p>
            <a:pPr algn="l"/>
            <a:r>
              <a:rPr lang="nb-NO" b="0" i="0" dirty="0">
                <a:effectLst/>
                <a:latin typeface="Work Sans" pitchFamily="2" charset="0"/>
              </a:rPr>
              <a:t>Meldingen bør inneholde personopplysninger om barnet og foreldrene. Navn på melder, virksomhetens navn og opplysninger om telefonnummer og hvem barneverntjenesten kan henvende seg til for å innhente ytterligere opplysning må fremgå. Helsetjenesten bør beskrive sin bekymring for barnet mest mulig konkret. De bør gi en beskrivelse av de observasjoner og utredning som er gjort, hvor lenge de har hatt barnet i behandling og hvilke forhold ved barnet og/ eller foreldrene som gir grunn til bekymring. Det bør også vises til samtaler med barnet, familien eller andre som har ført til bekymringen. I tillegg bør meldingen inneholde informasjon om hva helsetjenesten selv har foretatt seg for å hjelpe barnet.</a:t>
            </a:r>
          </a:p>
          <a:p>
            <a:pPr algn="l"/>
            <a:r>
              <a:rPr lang="nb-NO" b="0" i="0" dirty="0">
                <a:effectLst/>
                <a:latin typeface="Work Sans" pitchFamily="2" charset="0"/>
              </a:rPr>
              <a:t>Helsepersonell har plikt til å nedtegne i pasientjournalen om det er gitt opplysninger til barneverntjenesten og hvilke opplysninger som er gitt, jf.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pasientjournalforskriften § 7 b)</a:t>
            </a:r>
            <a:r>
              <a:rPr lang="nb-NO" b="0" i="0" dirty="0">
                <a:effectLst/>
                <a:latin typeface="Work Sans" pitchFamily="2" charset="0"/>
              </a:rPr>
              <a:t>. </a:t>
            </a:r>
          </a:p>
          <a:p>
            <a:pPr algn="l"/>
            <a:r>
              <a:rPr lang="nb-NO" b="0" i="0" dirty="0">
                <a:effectLst/>
                <a:latin typeface="Work Sans" pitchFamily="2" charset="0"/>
              </a:rPr>
              <a:t>Ved tvil om barnets situasjon er så alvorlig at den utløser en plikt til å melde fra til barneverntjenesten, kan det være nyttig å legge fram saken anonymt og diskutere den med andre fagpersoner. Det kan også være aktuelt å legge frem saken anonymt og diskutere problemstillinger, med, eller få konkrete råd fra, barneverntjenesten. Taushetsplikten er altså ikke til hinder for å drøfte saken anonymt med barneverntjenesten eller annet helsepersonell, jf. </a:t>
            </a:r>
            <a:r>
              <a:rPr lang="nb-NO" b="0" i="0" u="none" strike="noStrike" dirty="0">
                <a:effectLst/>
                <a:latin typeface="Work Sans" pitchFamily="2" charset="0"/>
                <a:hlinkClick r:id="rId3">
                  <a:extLst>
                    <a:ext uri="{A12FA001-AC4F-418D-AE19-62706E023703}">
                      <ahyp:hlinkClr xmlns:ahyp="http://schemas.microsoft.com/office/drawing/2018/hyperlinkcolor" val="tx"/>
                    </a:ext>
                  </a:extLst>
                </a:hlinkClick>
              </a:rPr>
              <a:t>helsepersonelloven § 23 nr. 3</a:t>
            </a:r>
            <a:r>
              <a:rPr lang="nb-NO" b="0" i="0" dirty="0">
                <a:effectLst/>
                <a:latin typeface="Work Sans" pitchFamily="2" charset="0"/>
              </a:rPr>
              <a:t> .</a:t>
            </a:r>
          </a:p>
          <a:p>
            <a:pPr algn="l"/>
            <a:r>
              <a:rPr lang="nb-NO" b="0" i="0" dirty="0">
                <a:effectLst/>
                <a:latin typeface="Work Sans" pitchFamily="2" charset="0"/>
              </a:rPr>
              <a:t>Det er den enkeltes faglige vurdering og de opplysningene vedkommende har om barnet og barnets situasjon som er utgangspunktet for vurderingen av om vilkårene for å melde fra til barneverntjenesten er oppfylt. Deretter er det barneverntjenesten som skal gjennomføre de undersøkelsene som er nødvendig for å avklare barnets situasjon og behov nærmere. Dersom det senere viser seg at barnets situasjon er mindre alvorlig enn antatt, eller at mistanken som førte til bekymringsmelding blir avkreftet, har helsepersonellet ikke brutt den lovbestemte taushetsplikten, men gjort sin lovpålagte plikt. Den som etter en faglig vurdering har vurdert vilkårene for meldeplikt som oppfylt, og sendt melding til barneverntjenesten ut fra denne vurderingen, har derfor ikke brutt taushetsplikten. Dersom helsepersonellet hadde unnlatt å melde hadde helsepersonellet i stedet brutt opplysningsplikten.</a:t>
            </a:r>
          </a:p>
          <a:p>
            <a:pPr algn="l"/>
            <a:r>
              <a:rPr lang="nb-NO" b="0" i="0" dirty="0">
                <a:effectLst/>
                <a:latin typeface="Work Sans" pitchFamily="2" charset="0"/>
              </a:rPr>
              <a:t>Meldeplikten omfatter tilfeller der et barn kan være utsatt for mishandling eller andre former for alvorlig omsorgssvikt, samt tilfeller der barnets egen atferd gir grunn til alvorlig bekymring. De materielle vilkårene for meldeplikt er nærmere regulert i </a:t>
            </a:r>
            <a:r>
              <a:rPr lang="nb-NO" b="0" i="1" dirty="0">
                <a:effectLst/>
                <a:latin typeface="Work Sans" pitchFamily="2" charset="0"/>
              </a:rPr>
              <a:t>bokstav a til d. </a:t>
            </a:r>
            <a:r>
              <a:rPr lang="nb-NO" b="0" i="0" dirty="0">
                <a:effectLst/>
                <a:latin typeface="Work Sans" pitchFamily="2" charset="0"/>
              </a:rPr>
              <a:t>Situasjonsbeskrivelsen i de ulike delene av bestemmelsen kan være delvis overlappende, slik at flere deler av bestemmelsen kan være oppfylt samtidig.</a:t>
            </a:r>
          </a:p>
          <a:p>
            <a:endParaRPr lang="nb-NO" dirty="0"/>
          </a:p>
        </p:txBody>
      </p:sp>
      <p:sp>
        <p:nvSpPr>
          <p:cNvPr id="4" name="Date Placeholder 3">
            <a:extLst>
              <a:ext uri="{FF2B5EF4-FFF2-40B4-BE49-F238E27FC236}">
                <a16:creationId xmlns:a16="http://schemas.microsoft.com/office/drawing/2014/main" id="{DFF8791F-B6C6-480E-A8B7-CF06B1C89F55}"/>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FDF44894-37C3-45CB-A0D9-B55CBBBAA0B2}"/>
              </a:ext>
            </a:extLst>
          </p:cNvPr>
          <p:cNvSpPr>
            <a:spLocks noGrp="1"/>
          </p:cNvSpPr>
          <p:nvPr>
            <p:ph type="sldNum" sz="quarter" idx="12"/>
          </p:nvPr>
        </p:nvSpPr>
        <p:spPr/>
        <p:txBody>
          <a:bodyPr/>
          <a:lstStyle/>
          <a:p>
            <a:fld id="{28385D78-4187-AD4C-B928-A8579EE9A756}" type="slidenum">
              <a:rPr lang="nb-NO" smtClean="0"/>
              <a:t>43</a:t>
            </a:fld>
            <a:endParaRPr lang="nb-NO"/>
          </a:p>
        </p:txBody>
      </p:sp>
    </p:spTree>
    <p:extLst>
      <p:ext uri="{BB962C8B-B14F-4D97-AF65-F5344CB8AC3E}">
        <p14:creationId xmlns:p14="http://schemas.microsoft.com/office/powerpoint/2010/main" val="39835198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4B9B7-2D4C-4C4D-84EF-7F11AD46C072}"/>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077B078D-1905-43A3-BA63-4D877442293C}"/>
              </a:ext>
            </a:extLst>
          </p:cNvPr>
          <p:cNvSpPr>
            <a:spLocks noGrp="1"/>
          </p:cNvSpPr>
          <p:nvPr>
            <p:ph idx="1"/>
          </p:nvPr>
        </p:nvSpPr>
        <p:spPr>
          <a:xfrm>
            <a:off x="587253" y="1594842"/>
            <a:ext cx="8030696" cy="3313707"/>
          </a:xfrm>
        </p:spPr>
        <p:txBody>
          <a:bodyPr>
            <a:normAutofit fontScale="77500" lnSpcReduction="20000"/>
          </a:bodyPr>
          <a:lstStyle/>
          <a:p>
            <a:pPr algn="l"/>
            <a:r>
              <a:rPr lang="nb-NO" b="1" i="0" dirty="0">
                <a:solidFill>
                  <a:srgbClr val="212121"/>
                </a:solidFill>
                <a:effectLst/>
                <a:latin typeface="Work Sans" pitchFamily="2" charset="0"/>
              </a:rPr>
              <a:t>Bokstav a)</a:t>
            </a:r>
          </a:p>
          <a:p>
            <a:pPr algn="l"/>
            <a:r>
              <a:rPr lang="nb-NO" b="0" i="0" dirty="0">
                <a:solidFill>
                  <a:srgbClr val="212121"/>
                </a:solidFill>
                <a:effectLst/>
                <a:latin typeface="Work Sans" pitchFamily="2" charset="0"/>
              </a:rPr>
              <a:t>Det fremgår av </a:t>
            </a:r>
            <a:r>
              <a:rPr lang="nb-NO" b="0" i="1" dirty="0">
                <a:solidFill>
                  <a:srgbClr val="212121"/>
                </a:solidFill>
                <a:effectLst/>
                <a:latin typeface="Work Sans" pitchFamily="2" charset="0"/>
              </a:rPr>
              <a:t>bokstav a</a:t>
            </a:r>
            <a:r>
              <a:rPr lang="nb-NO" b="0" i="0" dirty="0">
                <a:solidFill>
                  <a:srgbClr val="212121"/>
                </a:solidFill>
                <a:effectLst/>
                <a:latin typeface="Work Sans" pitchFamily="2" charset="0"/>
              </a:rPr>
              <a:t> at meldeplikten gjelder når det er «grunn til å tro at et barn blir eller vil bli mishandlet, utsatt for alvorlige mangler ved den daglige omsorgen eller annen alvorlig omsorgssvikt».</a:t>
            </a:r>
          </a:p>
          <a:p>
            <a:pPr algn="l"/>
            <a:r>
              <a:rPr lang="nb-NO" b="0" i="0" dirty="0">
                <a:solidFill>
                  <a:srgbClr val="212121"/>
                </a:solidFill>
                <a:effectLst/>
                <a:latin typeface="Work Sans" pitchFamily="2" charset="0"/>
              </a:rPr>
              <a:t>Kravet «grunn til å tro» innebærer at det ikke kreves sikker viten om at situasjonen er så alvorlig som beskrevet, men at det samtidig må foreligge mer enn en vag og udefinerbar mistanke. Kravet er oppfylt dersom det foreligger en bekymring eller mistanke som er begrunnet i konkrete forhold knyttet til det enkelte barnets situasjon. Dette innebærer at det ikke er et krav om sannsynlighetsovervekt eller sikker viten for å utløse meldeplikten. Det må gjøres en konkret vurdering av barnets situasjon. Utgangspunktet for vurderingen vil være en kombinasjon av helsepersonellets egne faglige vurderinger og observasjoner, samt tilgjengelige opplysninger og dokumentasjon om barnets situasjon.</a:t>
            </a:r>
          </a:p>
          <a:p>
            <a:pPr algn="l"/>
            <a:r>
              <a:rPr lang="nb-NO" b="0" i="0" dirty="0">
                <a:solidFill>
                  <a:srgbClr val="212121"/>
                </a:solidFill>
                <a:effectLst/>
                <a:latin typeface="Work Sans" pitchFamily="2" charset="0"/>
              </a:rPr>
              <a:t>Det er "alvorlig omsorgssvikt" som omfattes av meldeplikten. Situasjoner med mishandling og alvorlige mangler ved den daglige omsorgen vil være alvorlig omsorgssvikt, og er tatt inn i bestemmelsen for å utfylle innholdet i begrepet.</a:t>
            </a:r>
          </a:p>
          <a:p>
            <a:pPr algn="l"/>
            <a:r>
              <a:rPr lang="nb-NO" b="0" i="0" dirty="0">
                <a:solidFill>
                  <a:srgbClr val="212121"/>
                </a:solidFill>
                <a:effectLst/>
                <a:latin typeface="Work Sans" pitchFamily="2" charset="0"/>
              </a:rPr>
              <a:t>Hva som omfattes av begrepet "alvorlig omsorgssvikt", og som dermed utløser en plikt til å melde fra til barneverntjenesten vil alltid avhenge av forholdene rundt det enkelte barnet. I en del tilfeller vil det være klart at barnet befinner seg i en situasjon som utløser plikt til å melde fra til barneverntjenesten. I andre tilfeller vil dette være vanskeligere å vurdere. Det er ikke lett å trekke absolutte grenser mellom akseptabel og uakseptabel omsorg. Alvorlighetsgraden og antallet forsømmelser barnet utsettes for, må vurderes. Det er også av betydning om forsømmelsene er sporadiske eller vedvarende.</a:t>
            </a:r>
          </a:p>
          <a:p>
            <a:endParaRPr lang="nb-NO" dirty="0"/>
          </a:p>
        </p:txBody>
      </p:sp>
      <p:sp>
        <p:nvSpPr>
          <p:cNvPr id="4" name="Date Placeholder 3">
            <a:extLst>
              <a:ext uri="{FF2B5EF4-FFF2-40B4-BE49-F238E27FC236}">
                <a16:creationId xmlns:a16="http://schemas.microsoft.com/office/drawing/2014/main" id="{EFEAFD67-403A-4AC8-870D-AA6EA24045C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8B62B5D-C99D-4C23-B90B-E790A2262DCD}"/>
              </a:ext>
            </a:extLst>
          </p:cNvPr>
          <p:cNvSpPr>
            <a:spLocks noGrp="1"/>
          </p:cNvSpPr>
          <p:nvPr>
            <p:ph type="sldNum" sz="quarter" idx="12"/>
          </p:nvPr>
        </p:nvSpPr>
        <p:spPr/>
        <p:txBody>
          <a:bodyPr/>
          <a:lstStyle/>
          <a:p>
            <a:fld id="{28385D78-4187-AD4C-B928-A8579EE9A756}" type="slidenum">
              <a:rPr lang="nb-NO" smtClean="0"/>
              <a:t>44</a:t>
            </a:fld>
            <a:endParaRPr lang="nb-NO"/>
          </a:p>
        </p:txBody>
      </p:sp>
    </p:spTree>
    <p:extLst>
      <p:ext uri="{BB962C8B-B14F-4D97-AF65-F5344CB8AC3E}">
        <p14:creationId xmlns:p14="http://schemas.microsoft.com/office/powerpoint/2010/main" val="24549268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9295-7C18-4CB0-A957-AF38C5512CA7}"/>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2DE17FB4-FEB2-4F41-A0A0-ACB43E7B39D1}"/>
              </a:ext>
            </a:extLst>
          </p:cNvPr>
          <p:cNvSpPr>
            <a:spLocks noGrp="1"/>
          </p:cNvSpPr>
          <p:nvPr>
            <p:ph idx="1"/>
          </p:nvPr>
        </p:nvSpPr>
        <p:spPr>
          <a:xfrm>
            <a:off x="587253" y="1594843"/>
            <a:ext cx="8030696" cy="3399562"/>
          </a:xfrm>
        </p:spPr>
        <p:txBody>
          <a:bodyPr>
            <a:normAutofit fontScale="70000" lnSpcReduction="20000"/>
          </a:bodyPr>
          <a:lstStyle/>
          <a:p>
            <a:pPr algn="l"/>
            <a:r>
              <a:rPr lang="nb-NO" b="0" i="0" dirty="0">
                <a:effectLst/>
                <a:latin typeface="Work Sans" pitchFamily="2" charset="0"/>
              </a:rPr>
              <a:t>Begrepet «mishandling» innebærer alvorlig fysisk eller psykisk krenkelse som kan ha vart over tid. Alvorlig omsorgssvikt innebærer en betydelig sviktende ivaretakelse av barnets grunnleggende behov for stimulering, oppfølging og beskyttelse.</a:t>
            </a:r>
          </a:p>
          <a:p>
            <a:pPr algn="l"/>
            <a:r>
              <a:rPr lang="nb-NO" b="0" i="0" dirty="0">
                <a:effectLst/>
                <a:latin typeface="Work Sans" pitchFamily="2" charset="0"/>
              </a:rPr>
              <a:t>Emosjonell omsorgssvikt omfattes også. Det innebærer at det foreligger alvorlige mangler ved den personlige kontakt og trygghet som barnet trenger etter sin alder og utvikling.</a:t>
            </a:r>
          </a:p>
          <a:p>
            <a:pPr algn="l"/>
            <a:r>
              <a:rPr lang="nb-NO" b="0" i="0" dirty="0">
                <a:effectLst/>
                <a:latin typeface="Work Sans" pitchFamily="2" charset="0"/>
              </a:rPr>
              <a:t>Det fremgår av forarbeidene at det ikke er mulig eller hensiktsmessig fullt ut å definere i lovteksten hva som kan sies å utgjøre «annen alvorlig omsorgssvikt». Det er imidlertid lagt til grunn at begrepet "annen alvorlig omsorgssvikt" blant annet omfatter seksuelle overgrep, kjønnslemlestelse, tvangsekteskap og menneskehandel.</a:t>
            </a:r>
          </a:p>
          <a:p>
            <a:pPr algn="l"/>
            <a:r>
              <a:rPr lang="nb-NO" b="0" i="0" dirty="0">
                <a:effectLst/>
                <a:latin typeface="Work Sans" pitchFamily="2" charset="0"/>
              </a:rPr>
              <a:t>Det er presisert i bestemmelsen at meldeplikten gjelder i situasjoner der barn «blir eller vil bli» utsatt for alvorlig omsorgssvikt. Dette innebærer en tydelig presisering av at meldeplikten ikke bare omfatter tilfeller der et barn er utsatt for alvorlig omsorgssvikt på vurderingstidspunktet, men også tilfeller der barnet kan havne i en slik situasjon. Presiseringen er primært ment å omfatte tilfeller der det er grunn til å tro at et barn kan bli utsatt for alvorlig omsorgssvikt i nær fremtid. Bestemmelsen gjelder i tilfeller der det er overveiende sannsynlig at barnets helse eller utvikling kan bli alvorlig skadd fordi foreldrene er ute av stand til å ta tilstrekkelig ansvar for barnet. Typiske eksempler på aktuelle tilfeller er ved bekymring eller mistanke om at et barn kan bli utsatt for kjønnslemlestelse eller </a:t>
            </a:r>
            <a:r>
              <a:rPr lang="nb-NO" b="0" i="0" dirty="0" err="1">
                <a:effectLst/>
                <a:latin typeface="Work Sans" pitchFamily="2" charset="0"/>
              </a:rPr>
              <a:t>tvangsgifte</a:t>
            </a:r>
            <a:r>
              <a:rPr lang="nb-NO" b="0" i="0" dirty="0">
                <a:effectLst/>
                <a:latin typeface="Work Sans" pitchFamily="2" charset="0"/>
              </a:rPr>
              <a:t>. Se mer om kjønnslemlestelse i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veileder IS-1746 Forebygging av kjønnslemlestelse - tilbud om samtale og frivillig underlivsundersøkelse</a:t>
            </a:r>
            <a:r>
              <a:rPr lang="nb-NO" b="0" i="0" dirty="0">
                <a:effectLst/>
                <a:latin typeface="Work Sans" pitchFamily="2" charset="0"/>
              </a:rPr>
              <a:t>.</a:t>
            </a:r>
          </a:p>
          <a:p>
            <a:pPr algn="l"/>
            <a:r>
              <a:rPr lang="nb-NO" b="0" i="0" dirty="0">
                <a:effectLst/>
                <a:latin typeface="Work Sans" pitchFamily="2" charset="0"/>
              </a:rPr>
              <a:t>Bestemmelsen inneholder ingen henvisning til at meldeplikten er knyttet til forholdene i «hjemmet». Dette tydeliggjør at meldeplikten ikke er knyttet til et bestemt sted, men til barnets situasjon og behov for beskyttelse og ivaretakelse. Meldeplikten omfatter også tilfeller der barnet utsettes for alvorlig omsorgssvikt fra andre primære omsorgspersoner, herunder fra fosterforeldre. Meldeplikten omfatter også tilfeller der barnet ikke beskyttes mot ulike former for mishandling eller overgrep fra andre.</a:t>
            </a:r>
          </a:p>
          <a:p>
            <a:endParaRPr lang="nb-NO" dirty="0"/>
          </a:p>
        </p:txBody>
      </p:sp>
      <p:sp>
        <p:nvSpPr>
          <p:cNvPr id="4" name="Date Placeholder 3">
            <a:extLst>
              <a:ext uri="{FF2B5EF4-FFF2-40B4-BE49-F238E27FC236}">
                <a16:creationId xmlns:a16="http://schemas.microsoft.com/office/drawing/2014/main" id="{C9D899DF-B8D7-42FA-9BCE-3210772B45C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5DC08600-BB97-4337-81DD-B13DFC6EB904}"/>
              </a:ext>
            </a:extLst>
          </p:cNvPr>
          <p:cNvSpPr>
            <a:spLocks noGrp="1"/>
          </p:cNvSpPr>
          <p:nvPr>
            <p:ph type="sldNum" sz="quarter" idx="12"/>
          </p:nvPr>
        </p:nvSpPr>
        <p:spPr/>
        <p:txBody>
          <a:bodyPr/>
          <a:lstStyle/>
          <a:p>
            <a:fld id="{28385D78-4187-AD4C-B928-A8579EE9A756}" type="slidenum">
              <a:rPr lang="nb-NO" smtClean="0"/>
              <a:t>45</a:t>
            </a:fld>
            <a:endParaRPr lang="nb-NO"/>
          </a:p>
        </p:txBody>
      </p:sp>
    </p:spTree>
    <p:extLst>
      <p:ext uri="{BB962C8B-B14F-4D97-AF65-F5344CB8AC3E}">
        <p14:creationId xmlns:p14="http://schemas.microsoft.com/office/powerpoint/2010/main" val="116004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B0955-B986-40B0-84F5-71FC2E4E7FDD}"/>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194AE312-2F4A-405E-A9AA-6E87A38EFE53}"/>
              </a:ext>
            </a:extLst>
          </p:cNvPr>
          <p:cNvSpPr>
            <a:spLocks noGrp="1"/>
          </p:cNvSpPr>
          <p:nvPr>
            <p:ph idx="1"/>
          </p:nvPr>
        </p:nvSpPr>
        <p:spPr>
          <a:xfrm>
            <a:off x="587253" y="1594843"/>
            <a:ext cx="8030696" cy="3239946"/>
          </a:xfrm>
        </p:spPr>
        <p:txBody>
          <a:bodyPr>
            <a:normAutofit fontScale="70000" lnSpcReduction="20000"/>
          </a:bodyPr>
          <a:lstStyle/>
          <a:p>
            <a:pPr algn="l"/>
            <a:r>
              <a:rPr lang="nb-NO" b="1" i="0" dirty="0">
                <a:effectLst/>
                <a:latin typeface="Work Sans" pitchFamily="2" charset="0"/>
              </a:rPr>
              <a:t>Bokstav b)</a:t>
            </a:r>
          </a:p>
          <a:p>
            <a:pPr algn="l"/>
            <a:r>
              <a:rPr lang="nb-NO" b="0" i="0" dirty="0">
                <a:effectLst/>
                <a:latin typeface="Work Sans" pitchFamily="2" charset="0"/>
              </a:rPr>
              <a:t>Det fremgår av </a:t>
            </a:r>
            <a:r>
              <a:rPr lang="nb-NO" b="0" i="1" dirty="0">
                <a:effectLst/>
                <a:latin typeface="Work Sans" pitchFamily="2" charset="0"/>
              </a:rPr>
              <a:t>bokstav</a:t>
            </a:r>
            <a:r>
              <a:rPr lang="nb-NO" b="0" i="0" dirty="0">
                <a:effectLst/>
                <a:latin typeface="Work Sans" pitchFamily="2" charset="0"/>
              </a:rPr>
              <a:t> </a:t>
            </a:r>
            <a:r>
              <a:rPr lang="nb-NO" b="0" i="1" dirty="0">
                <a:effectLst/>
                <a:latin typeface="Work Sans" pitchFamily="2" charset="0"/>
              </a:rPr>
              <a:t>b</a:t>
            </a:r>
            <a:r>
              <a:rPr lang="nb-NO" b="0" i="0" dirty="0">
                <a:effectLst/>
                <a:latin typeface="Work Sans" pitchFamily="2" charset="0"/>
              </a:rPr>
              <a:t>, at meldeplikten også gjelder når det er «grunn til å tro at et barn har en livstruende eller annen alvorlig sykdom eller skade og ikke kommer til undersøkelse eller behandling, eller at et barn med nedsatt funksjonsevne eller et spesielt hjelpetrengende barn ikke får dekket sitt særlige behov for behandling eller opplæring». Bestemmelsen omfatter også barn med spesielle psykiske utfordringer.</a:t>
            </a:r>
          </a:p>
          <a:p>
            <a:pPr algn="l"/>
            <a:r>
              <a:rPr lang="nb-NO" b="0" i="0" dirty="0">
                <a:effectLst/>
                <a:latin typeface="Work Sans" pitchFamily="2" charset="0"/>
              </a:rPr>
              <a:t>Begrepet «alvorlig omsorgssvikt» i bokstav a omfatter også tilfeller der et barn lider av en livstruende eller annen alvorlig sykdom eller skade og foreldrene ikke sørger for at barnet kommer til nødvendig undersøkelse eller behandling. Det samme gjelder der foreldrene ikke sørger for at et sykt, funksjonsnedsatt eller spesielt hjelpetrengende barn får dekket sitt særlige behov for behandling eller opplæring.</a:t>
            </a:r>
          </a:p>
          <a:p>
            <a:pPr algn="l"/>
            <a:r>
              <a:rPr lang="nb-NO" b="0" i="0" dirty="0">
                <a:effectLst/>
                <a:latin typeface="Work Sans" pitchFamily="2" charset="0"/>
              </a:rPr>
              <a:t>Situasjoner der det er et udekket behov for medisinsk undersøkelse, behandling eller opplæring, skiller seg likevel såpass fra andre former for alvorlig omsorgssvikt at det er presisert at meldeplikten også omfatter slike tilfeller. Det understrekes samtidig at det er det offentlige som har det overordnede ansvaret for at barn med funksjonsnedsettelser og spesielt hjelpetrengende barn får dekket sine særlige behov. Bestemmelsen er knyttet til de tilfellene der foreldrene ikke i tilstrekkelig grad følger opp barnets behov.</a:t>
            </a:r>
          </a:p>
          <a:p>
            <a:pPr algn="l"/>
            <a:r>
              <a:rPr lang="nb-NO" b="0" i="0" dirty="0">
                <a:effectLst/>
                <a:latin typeface="Work Sans" pitchFamily="2" charset="0"/>
              </a:rPr>
              <a:t>Bokstav b vil også kunne omfatte tilfeller der foreldrene ikke sørger for at barn eller ungdom med alvorlig selvskading eller spiseforstyrrelsesproblematikk kommer til undersøkelse og behandling.</a:t>
            </a:r>
          </a:p>
          <a:p>
            <a:pPr algn="l"/>
            <a:r>
              <a:rPr lang="nb-NO" b="0" i="0" dirty="0">
                <a:effectLst/>
                <a:latin typeface="Work Sans" pitchFamily="2" charset="0"/>
              </a:rPr>
              <a:t>Meldeplikt på bakgrunn av slik manglende oppfølgning fra foreldrenes side har sammenheng med at barnevernloven §§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4-10</a:t>
            </a:r>
            <a:r>
              <a:rPr lang="nb-NO" b="0" i="0" dirty="0">
                <a:effectLst/>
                <a:latin typeface="Work Sans" pitchFamily="2" charset="0"/>
              </a:rPr>
              <a:t> og </a:t>
            </a:r>
            <a:r>
              <a:rPr lang="nb-NO" b="0" i="0" u="none" strike="noStrike" dirty="0">
                <a:effectLst/>
                <a:latin typeface="Work Sans" pitchFamily="2" charset="0"/>
                <a:hlinkClick r:id="rId3">
                  <a:extLst>
                    <a:ext uri="{A12FA001-AC4F-418D-AE19-62706E023703}">
                      <ahyp:hlinkClr xmlns:ahyp="http://schemas.microsoft.com/office/drawing/2018/hyperlinkcolor" val="tx"/>
                    </a:ext>
                  </a:extLst>
                </a:hlinkClick>
              </a:rPr>
              <a:t>4-11</a:t>
            </a:r>
            <a:r>
              <a:rPr lang="nb-NO" b="0" i="0" dirty="0">
                <a:effectLst/>
                <a:latin typeface="Work Sans" pitchFamily="2" charset="0"/>
              </a:rPr>
              <a:t> åpner for å gripe inn i foreldrenes bestemmelsesrett i tilfeller der foreldrene ikke makter eller evner å ivareta barnets behov for nødvendig medisinsk undersøkelse og behandling, samt visse former for opplæring. Bestemmelsene innebærer at fylkesnemnda kan fatte vedtak om at barnet skal motta undersøkelse, behandling eller opplæring, samtidig som foreldrene beholder omsorgen og foreldreansvaret for barnet.</a:t>
            </a:r>
          </a:p>
          <a:p>
            <a:endParaRPr lang="nb-NO" dirty="0"/>
          </a:p>
        </p:txBody>
      </p:sp>
      <p:sp>
        <p:nvSpPr>
          <p:cNvPr id="4" name="Date Placeholder 3">
            <a:extLst>
              <a:ext uri="{FF2B5EF4-FFF2-40B4-BE49-F238E27FC236}">
                <a16:creationId xmlns:a16="http://schemas.microsoft.com/office/drawing/2014/main" id="{9D6702AD-B78B-430F-ACE3-45537D8D309A}"/>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BF99C570-9382-48E0-9943-131E4919B509}"/>
              </a:ext>
            </a:extLst>
          </p:cNvPr>
          <p:cNvSpPr>
            <a:spLocks noGrp="1"/>
          </p:cNvSpPr>
          <p:nvPr>
            <p:ph type="sldNum" sz="quarter" idx="12"/>
          </p:nvPr>
        </p:nvSpPr>
        <p:spPr/>
        <p:txBody>
          <a:bodyPr/>
          <a:lstStyle/>
          <a:p>
            <a:fld id="{28385D78-4187-AD4C-B928-A8579EE9A756}" type="slidenum">
              <a:rPr lang="nb-NO" smtClean="0"/>
              <a:t>46</a:t>
            </a:fld>
            <a:endParaRPr lang="nb-NO"/>
          </a:p>
        </p:txBody>
      </p:sp>
    </p:spTree>
    <p:extLst>
      <p:ext uri="{BB962C8B-B14F-4D97-AF65-F5344CB8AC3E}">
        <p14:creationId xmlns:p14="http://schemas.microsoft.com/office/powerpoint/2010/main" val="3797717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F117-C7E7-4417-A3AE-4BCC25EF5C89}"/>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9B67D2C1-5495-4656-8922-E59381CD1692}"/>
              </a:ext>
            </a:extLst>
          </p:cNvPr>
          <p:cNvSpPr>
            <a:spLocks noGrp="1"/>
          </p:cNvSpPr>
          <p:nvPr>
            <p:ph idx="1"/>
          </p:nvPr>
        </p:nvSpPr>
        <p:spPr>
          <a:xfrm>
            <a:off x="247650" y="1594843"/>
            <a:ext cx="8737509" cy="3239946"/>
          </a:xfrm>
        </p:spPr>
        <p:txBody>
          <a:bodyPr>
            <a:normAutofit fontScale="55000" lnSpcReduction="20000"/>
          </a:bodyPr>
          <a:lstStyle/>
          <a:p>
            <a:pPr algn="l"/>
            <a:r>
              <a:rPr lang="nb-NO" b="1" i="0" dirty="0">
                <a:effectLst/>
                <a:latin typeface="Work Sans" pitchFamily="2" charset="0"/>
              </a:rPr>
              <a:t>Bokstav c)</a:t>
            </a:r>
          </a:p>
          <a:p>
            <a:pPr algn="l"/>
            <a:r>
              <a:rPr lang="nb-NO" b="0" i="0" dirty="0">
                <a:effectLst/>
                <a:latin typeface="Work Sans" pitchFamily="2" charset="0"/>
              </a:rPr>
              <a:t>Det fremgår av </a:t>
            </a:r>
            <a:r>
              <a:rPr lang="nb-NO" b="0" i="1" dirty="0">
                <a:effectLst/>
                <a:latin typeface="Work Sans" pitchFamily="2" charset="0"/>
              </a:rPr>
              <a:t>bokstav c</a:t>
            </a:r>
            <a:r>
              <a:rPr lang="nb-NO" b="0" i="0" dirty="0">
                <a:effectLst/>
                <a:latin typeface="Work Sans" pitchFamily="2" charset="0"/>
              </a:rPr>
              <a:t> at meldeplikten gjelder når et barn viser «alvorlige atferdsvansker i form av alvorlig eller gjentatt kriminalitet, misbruk av rusmidler eller en annen form for utpreget normløs atferd».</a:t>
            </a:r>
          </a:p>
          <a:p>
            <a:pPr algn="l"/>
            <a:r>
              <a:rPr lang="nb-NO" b="0" i="0" dirty="0">
                <a:effectLst/>
                <a:latin typeface="Work Sans" pitchFamily="2" charset="0"/>
              </a:rPr>
              <a:t>Bestemmelsen er utformet slik at den omfatter de formene for atferdsvansker som kan gi grunnlag for plassering i </a:t>
            </a:r>
            <a:r>
              <a:rPr lang="nb-NO" b="0" i="0" dirty="0" err="1">
                <a:effectLst/>
                <a:latin typeface="Work Sans" pitchFamily="2" charset="0"/>
              </a:rPr>
              <a:t>atferdsinstitusjon</a:t>
            </a:r>
            <a:r>
              <a:rPr lang="nb-NO" b="0" i="0" dirty="0">
                <a:effectLst/>
                <a:latin typeface="Work Sans" pitchFamily="2" charset="0"/>
              </a:rPr>
              <a:t> etter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barnevernloven § 4-24</a:t>
            </a:r>
            <a:r>
              <a:rPr lang="nb-NO" b="0" i="0" dirty="0">
                <a:effectLst/>
                <a:latin typeface="Work Sans" pitchFamily="2" charset="0"/>
              </a:rPr>
              <a:t>. Dette innebærer at begrepet «atferdsvansker» i denne sammenhengen skal forstås snevrere enn slik begrepet atferdsvansker benyttes i enkelte andre sammenhenger. Selv om det ikke er fastsatt noen nedre aldersgrense for å anvende barnevernloven § 4-24, er den i praksis forbeholdt ungdom med visse former for alvorlige atferdsvansker. Dette innebærer at også plikten til å melde fra til barneverntjenesten grunnet barnets egen atferd på tilsvarende måte er begrenset til ungdom med slike atferdsvansker. For eksempel er atferd hos barn i barnehagen ikke omfattet av denne delen av bestemmelsen, uavhengig av om barnet utviser en atferd som fremstår som svært alvorlig og som gir grunn til stor bekymring for barnets situasjon. Videre omfatter meldeplikten etter bokstav c heller ikke mer innadvendte utfordringer som selvskading og spiseforstyrrelser. Slike former for atferd må i stedet vurderes med utgangspunkt i om atferden kan gi grunn til å tro at barnet er utsatt for fysisk eller psykisk mishandling, seksuelle overgrep, eller andre former for alvorlig omsorgssvikt, jf. bokstav a og b.</a:t>
            </a:r>
          </a:p>
          <a:p>
            <a:pPr algn="l"/>
            <a:r>
              <a:rPr lang="nb-NO" b="0" i="0" dirty="0">
                <a:effectLst/>
                <a:latin typeface="Work Sans" pitchFamily="2" charset="0"/>
              </a:rPr>
              <a:t>Bestemmelsen stiller ikke krav om at atferdsvanskene må ha vært vedvarende for at plikten til å melde skal være oppfylt. Helsepersonell som observerer barnet eller ungdommen vil ofte verken ha mulighet til eller forutsetninger for å kunne observere atferden over tid. Atferden kan likevel være så alvorlig og objektivt bekymringsfull at behovet for å involvere barnverntjenesten er like stort som i tilfeller der atferden er blitt observert over tid. Tidsdimensjonen kan likevel ha betydning i vurderingen av om barnets atferd vurderes som så vidt alvorlig at vilkårene for å melde fra til barneverntjenesten er oppfylt.</a:t>
            </a:r>
          </a:p>
          <a:p>
            <a:pPr algn="l"/>
            <a:r>
              <a:rPr lang="nb-NO" b="0" i="0" dirty="0">
                <a:effectLst/>
                <a:latin typeface="Work Sans" pitchFamily="2" charset="0"/>
              </a:rPr>
              <a:t>Kriteriet «alvorlig kriminalitet» omfatter blant annet en rekke volds- og sedelighetsforbrytelser av alvorlig karakter, mens «gjentatt kriminalitet» blant annet omfatter serier av tyverier og hærverk.</a:t>
            </a:r>
          </a:p>
          <a:p>
            <a:pPr algn="l"/>
            <a:r>
              <a:rPr lang="nb-NO" b="0" i="0" dirty="0">
                <a:effectLst/>
                <a:latin typeface="Work Sans" pitchFamily="2" charset="0"/>
              </a:rPr>
              <a:t>Heller ikke i forbindelse med bruk av rusmidler stilles krav om at misbruket av rusmidler må ha vært vedvarende. Kriteriet «misbruk av rusmidler» omfatter likevel ikke enhver form for rusmiddelbruk, men må ses i lys av at institusjonsplassering forutsetter at misbruket har vært relativt omfattende både i omfang og i tid. Dette må likevel til en viss grad vurderes i lys av barnets alder. Bestemmelsen omfatter både misbruk av legale og illegale rusmidler, som alkohol, legemidler og narkotika. Meldeplikten etter bokstav c er begrenset til alvorlige atferdsvansker. Hvorvidt rusmisbruket utløser meldeplikten vil særlig avhenge av barnets alder og hvilken form for rusmiddelmisbruk som er blitt observert.</a:t>
            </a:r>
          </a:p>
          <a:p>
            <a:pPr algn="l"/>
            <a:r>
              <a:rPr lang="nb-NO" b="0" i="0" dirty="0">
                <a:effectLst/>
                <a:latin typeface="Work Sans" pitchFamily="2" charset="0"/>
              </a:rPr>
              <a:t>Kriteriet «utpreget normløs atferd» omfatter blant annet prostitusjon, men kan også omfatte mer sammensatte livsutfordringer som for eksempel kan gi seg utslag i en kombinasjon av kriminalitet, rus, ugyldig skolefravær, og ungdom i drift. Grunnvilkåret om at barnet må ha vist alvorlige atferdsvansker gjelder også ved anvendelse av dette kriteriet.</a:t>
            </a:r>
          </a:p>
          <a:p>
            <a:endParaRPr lang="nb-NO" dirty="0"/>
          </a:p>
        </p:txBody>
      </p:sp>
      <p:sp>
        <p:nvSpPr>
          <p:cNvPr id="4" name="Date Placeholder 3">
            <a:extLst>
              <a:ext uri="{FF2B5EF4-FFF2-40B4-BE49-F238E27FC236}">
                <a16:creationId xmlns:a16="http://schemas.microsoft.com/office/drawing/2014/main" id="{4B8BE7F6-8BC7-46AF-A04B-773565BC7D0D}"/>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082A5C25-A27D-426F-86E1-2BED30262283}"/>
              </a:ext>
            </a:extLst>
          </p:cNvPr>
          <p:cNvSpPr>
            <a:spLocks noGrp="1"/>
          </p:cNvSpPr>
          <p:nvPr>
            <p:ph type="sldNum" sz="quarter" idx="12"/>
          </p:nvPr>
        </p:nvSpPr>
        <p:spPr/>
        <p:txBody>
          <a:bodyPr/>
          <a:lstStyle/>
          <a:p>
            <a:fld id="{28385D78-4187-AD4C-B928-A8579EE9A756}" type="slidenum">
              <a:rPr lang="nb-NO" smtClean="0"/>
              <a:t>47</a:t>
            </a:fld>
            <a:endParaRPr lang="nb-NO"/>
          </a:p>
        </p:txBody>
      </p:sp>
    </p:spTree>
    <p:extLst>
      <p:ext uri="{BB962C8B-B14F-4D97-AF65-F5344CB8AC3E}">
        <p14:creationId xmlns:p14="http://schemas.microsoft.com/office/powerpoint/2010/main" val="2769807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01479-7209-421F-B7BD-882D5F2E1FBB}"/>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9388207C-07D2-445D-B115-0D0A1EA35F0D}"/>
              </a:ext>
            </a:extLst>
          </p:cNvPr>
          <p:cNvSpPr>
            <a:spLocks noGrp="1"/>
          </p:cNvSpPr>
          <p:nvPr>
            <p:ph idx="1"/>
          </p:nvPr>
        </p:nvSpPr>
        <p:spPr/>
        <p:txBody>
          <a:bodyPr>
            <a:normAutofit fontScale="70000" lnSpcReduction="20000"/>
          </a:bodyPr>
          <a:lstStyle/>
          <a:p>
            <a:pPr algn="l"/>
            <a:r>
              <a:rPr lang="nb-NO" b="1" i="0" dirty="0">
                <a:effectLst/>
                <a:latin typeface="Work Sans" pitchFamily="2" charset="0"/>
              </a:rPr>
              <a:t>Bokstav d)</a:t>
            </a:r>
          </a:p>
          <a:p>
            <a:pPr algn="l"/>
            <a:r>
              <a:rPr lang="nb-NO" b="0" i="0" dirty="0">
                <a:effectLst/>
                <a:latin typeface="Work Sans" pitchFamily="2" charset="0"/>
              </a:rPr>
              <a:t>Det fremgår av </a:t>
            </a:r>
            <a:r>
              <a:rPr lang="nb-NO" b="0" i="1" dirty="0">
                <a:effectLst/>
                <a:latin typeface="Work Sans" pitchFamily="2" charset="0"/>
              </a:rPr>
              <a:t>bokstav d</a:t>
            </a:r>
            <a:r>
              <a:rPr lang="nb-NO" b="0" i="0" dirty="0">
                <a:effectLst/>
                <a:latin typeface="Work Sans" pitchFamily="2" charset="0"/>
              </a:rPr>
              <a:t> at meldeplikten gjelder når det er grunn til å tro at et barn blir eller vil bli utnyttet til menneskehandel. Menneskehandel er en form for alvorlig omsorgssvikt, og vil også omfattes av bokstav a. </a:t>
            </a:r>
          </a:p>
          <a:p>
            <a:pPr algn="l"/>
            <a:r>
              <a:rPr lang="nb-NO" b="1" i="0" dirty="0">
                <a:effectLst/>
                <a:latin typeface="Work Sans" pitchFamily="2" charset="0"/>
              </a:rPr>
              <a:t>Tredje ledd: Opplysningsplikt etter pålegg</a:t>
            </a:r>
          </a:p>
          <a:p>
            <a:pPr algn="l"/>
            <a:r>
              <a:rPr lang="nb-NO" b="0" i="0" dirty="0">
                <a:effectLst/>
                <a:latin typeface="Work Sans" pitchFamily="2" charset="0"/>
              </a:rPr>
              <a:t>Tredje ledd lovfester opplysningsplikten ved pålegg fra barneverntjenesten eller andre barnevernmyndigheter. I bestemmelsen er det en henvisning til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barnevernloven § 6-4</a:t>
            </a:r>
            <a:r>
              <a:rPr lang="nb-NO" b="0" i="0" dirty="0">
                <a:effectLst/>
                <a:latin typeface="Work Sans" pitchFamily="2" charset="0"/>
              </a:rPr>
              <a:t> som regulerer innholdet i plikten nærmere. Den har en opplisting av saker etter barnevernloven der barneverntjenesten eller andre barnevernmyndigheter kan gi pålegg om at helsepersonell skal gi taushetsbelagte opplysninger.</a:t>
            </a:r>
          </a:p>
          <a:p>
            <a:pPr algn="l"/>
            <a:r>
              <a:rPr lang="nb-NO" b="0" i="0" dirty="0">
                <a:effectLst/>
                <a:latin typeface="Work Sans" pitchFamily="2" charset="0"/>
              </a:rPr>
              <a:t>De organer som er ansvarlig for gjennomføringen av barnevernloven kan gi pålegg til helsepersonell om å gi taushetsbelagte opplysninger etter nærmere bestemte vilkår. Dette fremgår av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barnevernloven § 6-4 andre ledd</a:t>
            </a:r>
            <a:r>
              <a:rPr lang="nb-NO" b="0" i="0" dirty="0">
                <a:effectLst/>
                <a:latin typeface="Work Sans" pitchFamily="2" charset="0"/>
              </a:rPr>
              <a:t>.</a:t>
            </a:r>
          </a:p>
          <a:p>
            <a:pPr algn="l"/>
            <a:r>
              <a:rPr lang="nb-NO" b="0" i="0" dirty="0">
                <a:effectLst/>
                <a:latin typeface="Work Sans" pitchFamily="2" charset="0"/>
              </a:rPr>
              <a:t>Adgangen til å gi pålegg om innhenting av opplysninger omfatter de organer som er ansvarlige for gjennomføringen av barnevernloven og innebærer at også statlige barnevernmyndigheter som fylkesmannen og fylkesnemnda i gitte tilfeller kan gi pålegg om å gi opplysninger. Adgangen til å gi pålegg gjelder også ved rettslig prøving av fylkesnemndas vedtak, jf.</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 barnevernloven § 6-4 fjerde ledd</a:t>
            </a:r>
            <a:r>
              <a:rPr lang="nb-NO" b="0" i="0" dirty="0">
                <a:effectLst/>
                <a:latin typeface="Work Sans" pitchFamily="2" charset="0"/>
              </a:rPr>
              <a:t>. Det innebærer at domstolene både kan pålegge helsepersonell å gi opplysninger og at de kan motta taushetsbelagte opplysninger uavhengig av om disse tidligere er blitt fremlagt for fylkesnemnda eller ikke.</a:t>
            </a:r>
          </a:p>
          <a:p>
            <a:endParaRPr lang="nb-NO" dirty="0"/>
          </a:p>
        </p:txBody>
      </p:sp>
      <p:sp>
        <p:nvSpPr>
          <p:cNvPr id="4" name="Date Placeholder 3">
            <a:extLst>
              <a:ext uri="{FF2B5EF4-FFF2-40B4-BE49-F238E27FC236}">
                <a16:creationId xmlns:a16="http://schemas.microsoft.com/office/drawing/2014/main" id="{0D9E53E3-9B93-456D-959A-57A64F6A6676}"/>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9D20D037-ED5E-4229-AB54-C32C8DC6D179}"/>
              </a:ext>
            </a:extLst>
          </p:cNvPr>
          <p:cNvSpPr>
            <a:spLocks noGrp="1"/>
          </p:cNvSpPr>
          <p:nvPr>
            <p:ph type="sldNum" sz="quarter" idx="12"/>
          </p:nvPr>
        </p:nvSpPr>
        <p:spPr/>
        <p:txBody>
          <a:bodyPr/>
          <a:lstStyle/>
          <a:p>
            <a:fld id="{28385D78-4187-AD4C-B928-A8579EE9A756}" type="slidenum">
              <a:rPr lang="nb-NO" smtClean="0"/>
              <a:t>48</a:t>
            </a:fld>
            <a:endParaRPr lang="nb-NO"/>
          </a:p>
        </p:txBody>
      </p:sp>
    </p:spTree>
    <p:extLst>
      <p:ext uri="{BB962C8B-B14F-4D97-AF65-F5344CB8AC3E}">
        <p14:creationId xmlns:p14="http://schemas.microsoft.com/office/powerpoint/2010/main" val="360323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744EC-98AC-4EAB-81D8-A7B54695C8D1}"/>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20275EAB-DF35-4A65-92CE-EE068C93FF98}"/>
              </a:ext>
            </a:extLst>
          </p:cNvPr>
          <p:cNvSpPr>
            <a:spLocks noGrp="1"/>
          </p:cNvSpPr>
          <p:nvPr>
            <p:ph idx="1"/>
          </p:nvPr>
        </p:nvSpPr>
        <p:spPr>
          <a:xfrm>
            <a:off x="587253" y="1594842"/>
            <a:ext cx="8030696" cy="3186707"/>
          </a:xfrm>
        </p:spPr>
        <p:txBody>
          <a:bodyPr>
            <a:normAutofit fontScale="77500" lnSpcReduction="20000"/>
          </a:bodyPr>
          <a:lstStyle/>
          <a:p>
            <a:pPr algn="l"/>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Barnevernloven § 6-4 andre ledd</a:t>
            </a:r>
            <a:r>
              <a:rPr lang="nb-NO" b="0" i="0" dirty="0">
                <a:effectLst/>
                <a:latin typeface="Work Sans" pitchFamily="2" charset="0"/>
              </a:rPr>
              <a:t> presiserer nærmere i hvilke tilfeller barnevernet har anledning til å innhente opplysninger ved pålegg. Det fremgår at barnevernet kan gi pålegg om innhenting av opplysninger der dette er nødvendig i forbindelse med </a:t>
            </a:r>
            <a:r>
              <a:rPr lang="nb-NO" b="0" i="1" dirty="0">
                <a:effectLst/>
                <a:latin typeface="Work Sans" pitchFamily="2" charset="0"/>
              </a:rPr>
              <a:t>vurdering, forberedelse og behandling</a:t>
            </a:r>
            <a:r>
              <a:rPr lang="nb-NO" b="0" i="0" dirty="0">
                <a:effectLst/>
                <a:latin typeface="Work Sans" pitchFamily="2" charset="0"/>
              </a:rPr>
              <a:t> av nærmere spesifiserte saker i barnevernloven. Nødvendighetskravet omfatter både hvilke tilfeller opplysninger kan innhentes ved pålegg, og hvilke opplysninger pålegget omfatter.</a:t>
            </a:r>
          </a:p>
          <a:p>
            <a:pPr algn="l"/>
            <a:r>
              <a:rPr lang="nb-NO" b="0" i="0" dirty="0">
                <a:effectLst/>
                <a:latin typeface="Work Sans" pitchFamily="2" charset="0"/>
              </a:rPr>
              <a:t>Helsepersonellet kan også få opplysningsplikt ved pålegg fra barnevernet i saker der det er adgang for barnevernet å pålegge hjelpetiltak for barn og familier. Hjelpetiltaket må i disse tilfellene være nødvendig for å unngå at barnet havner i en så alvorlig situasjon at det kan bli aktuelt å treffe vedtak om å overta omsorgen for barnet, se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barnevernloven § 6-4 tredje ledd</a:t>
            </a:r>
            <a:r>
              <a:rPr lang="nb-NO" b="0" i="0" dirty="0">
                <a:effectLst/>
                <a:latin typeface="Work Sans" pitchFamily="2" charset="0"/>
              </a:rPr>
              <a:t>.</a:t>
            </a:r>
          </a:p>
          <a:p>
            <a:pPr algn="l"/>
            <a:r>
              <a:rPr lang="nb-NO" b="0" i="0" dirty="0">
                <a:effectLst/>
                <a:latin typeface="Work Sans" pitchFamily="2" charset="0"/>
              </a:rPr>
              <a:t>Når helsepersonell får pålegg om å gi opplysninger til barnevernet skal det opplyses i pålegget hvilken eller hvilke bestemmelser i barnevernloven som er bakgrunnen for pålegget. I den grad det er mulig bør det også konkretiseres hvilke opplysninger som skal gis.</a:t>
            </a:r>
          </a:p>
          <a:p>
            <a:pPr algn="l"/>
            <a:r>
              <a:rPr lang="nb-NO" b="0" i="0" dirty="0">
                <a:effectLst/>
                <a:latin typeface="Work Sans" pitchFamily="2" charset="0"/>
              </a:rPr>
              <a:t>Ved innhenting av opplysninger er det det organet i barnevernet som gir pålegget som vurderer om vilkårene for å gi pålegget er oppfylt og som definerer hvilke opplysninger det er nødvendig og relevant å innhente. Det kan ikke kreves utlevert en fullstendig pasientjournal fordi den som gir pålegget ikke på forhånd kan vurdere om alle opplysninger i journalen er av betydning for saken. Både den som pålegger og den som blir pålagt å gi opplysninger har et ansvar for å unngå at taushetsbelagt informasjon blir videreformidlet i et større omfang enn nødvendig.</a:t>
            </a:r>
          </a:p>
          <a:p>
            <a:endParaRPr lang="nb-NO" dirty="0"/>
          </a:p>
        </p:txBody>
      </p:sp>
      <p:sp>
        <p:nvSpPr>
          <p:cNvPr id="4" name="Date Placeholder 3">
            <a:extLst>
              <a:ext uri="{FF2B5EF4-FFF2-40B4-BE49-F238E27FC236}">
                <a16:creationId xmlns:a16="http://schemas.microsoft.com/office/drawing/2014/main" id="{8C3F75FE-8FBF-4F2F-96CF-61A59276F0FF}"/>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69754713-5CE6-4CC6-B0ED-27075C859720}"/>
              </a:ext>
            </a:extLst>
          </p:cNvPr>
          <p:cNvSpPr>
            <a:spLocks noGrp="1"/>
          </p:cNvSpPr>
          <p:nvPr>
            <p:ph type="sldNum" sz="quarter" idx="12"/>
          </p:nvPr>
        </p:nvSpPr>
        <p:spPr/>
        <p:txBody>
          <a:bodyPr/>
          <a:lstStyle/>
          <a:p>
            <a:fld id="{28385D78-4187-AD4C-B928-A8579EE9A756}" type="slidenum">
              <a:rPr lang="nb-NO" smtClean="0"/>
              <a:t>49</a:t>
            </a:fld>
            <a:endParaRPr lang="nb-NO"/>
          </a:p>
        </p:txBody>
      </p:sp>
    </p:spTree>
    <p:extLst>
      <p:ext uri="{BB962C8B-B14F-4D97-AF65-F5344CB8AC3E}">
        <p14:creationId xmlns:p14="http://schemas.microsoft.com/office/powerpoint/2010/main" val="110074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6891-3F43-423B-AEDC-306F5EE8198A}"/>
              </a:ext>
            </a:extLst>
          </p:cNvPr>
          <p:cNvSpPr>
            <a:spLocks noGrp="1"/>
          </p:cNvSpPr>
          <p:nvPr>
            <p:ph type="title"/>
          </p:nvPr>
        </p:nvSpPr>
        <p:spPr/>
        <p:txBody>
          <a:bodyPr/>
          <a:lstStyle/>
          <a:p>
            <a:r>
              <a:rPr lang="nb-NO" dirty="0"/>
              <a:t>Første linje – å oppdage</a:t>
            </a:r>
          </a:p>
        </p:txBody>
      </p:sp>
      <p:sp>
        <p:nvSpPr>
          <p:cNvPr id="3" name="Content Placeholder 2">
            <a:extLst>
              <a:ext uri="{FF2B5EF4-FFF2-40B4-BE49-F238E27FC236}">
                <a16:creationId xmlns:a16="http://schemas.microsoft.com/office/drawing/2014/main" id="{511E42CC-77C1-487E-9F3D-5999058B1C90}"/>
              </a:ext>
            </a:extLst>
          </p:cNvPr>
          <p:cNvSpPr>
            <a:spLocks noGrp="1"/>
          </p:cNvSpPr>
          <p:nvPr>
            <p:ph idx="1"/>
          </p:nvPr>
        </p:nvSpPr>
        <p:spPr>
          <a:xfrm>
            <a:off x="587252" y="1594843"/>
            <a:ext cx="8397907" cy="3239946"/>
          </a:xfrm>
        </p:spPr>
        <p:txBody>
          <a:bodyPr>
            <a:noAutofit/>
          </a:bodyPr>
          <a:lstStyle/>
          <a:p>
            <a:r>
              <a:rPr lang="nb-NO" sz="2400" dirty="0"/>
              <a:t>Det er mange som skal verne om barn – ikke kun barnevernet.</a:t>
            </a:r>
          </a:p>
          <a:p>
            <a:r>
              <a:rPr lang="nb-NO" sz="2400" dirty="0"/>
              <a:t>De som er nærmest barna til daglig er de som oftest oppdager barn som er utsatt for vold og/eller seksuelle overgrep.</a:t>
            </a:r>
          </a:p>
          <a:p>
            <a:r>
              <a:rPr lang="nb-NO" sz="2400" dirty="0"/>
              <a:t>Det handler om barn som vekker undring eller bekymring.</a:t>
            </a:r>
          </a:p>
          <a:p>
            <a:r>
              <a:rPr lang="nb-NO" sz="2400" dirty="0"/>
              <a:t>Traileren til TV-serien X-files: «Du tror det ikke før du ser det», endres til «Du ser det ikke før du tror det» – altså er klar over at en del barn og unge utsettes for vold/mishandling og/eller seksuelle overgrep.</a:t>
            </a:r>
          </a:p>
        </p:txBody>
      </p:sp>
      <p:sp>
        <p:nvSpPr>
          <p:cNvPr id="4" name="Date Placeholder 3">
            <a:extLst>
              <a:ext uri="{FF2B5EF4-FFF2-40B4-BE49-F238E27FC236}">
                <a16:creationId xmlns:a16="http://schemas.microsoft.com/office/drawing/2014/main" id="{5D64CA9A-AE9D-4A8A-97EB-63F69E25DE81}"/>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69073D71-223D-4D53-A710-D5D1602559AF}"/>
              </a:ext>
            </a:extLst>
          </p:cNvPr>
          <p:cNvSpPr>
            <a:spLocks noGrp="1"/>
          </p:cNvSpPr>
          <p:nvPr>
            <p:ph type="sldNum" sz="quarter" idx="12"/>
          </p:nvPr>
        </p:nvSpPr>
        <p:spPr/>
        <p:txBody>
          <a:bodyPr/>
          <a:lstStyle/>
          <a:p>
            <a:fld id="{28385D78-4187-AD4C-B928-A8579EE9A756}" type="slidenum">
              <a:rPr lang="nb-NO" smtClean="0"/>
              <a:t>5</a:t>
            </a:fld>
            <a:endParaRPr lang="nb-NO"/>
          </a:p>
        </p:txBody>
      </p:sp>
    </p:spTree>
    <p:extLst>
      <p:ext uri="{BB962C8B-B14F-4D97-AF65-F5344CB8AC3E}">
        <p14:creationId xmlns:p14="http://schemas.microsoft.com/office/powerpoint/2010/main" val="9198397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F60B1-1EAE-4255-84B2-E72405A6D825}"/>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ADF0CC88-BCF2-41D6-8F43-DC8045B039ED}"/>
              </a:ext>
            </a:extLst>
          </p:cNvPr>
          <p:cNvSpPr>
            <a:spLocks noGrp="1"/>
          </p:cNvSpPr>
          <p:nvPr>
            <p:ph idx="1"/>
          </p:nvPr>
        </p:nvSpPr>
        <p:spPr/>
        <p:txBody>
          <a:bodyPr>
            <a:normAutofit fontScale="77500" lnSpcReduction="20000"/>
          </a:bodyPr>
          <a:lstStyle/>
          <a:p>
            <a:pPr algn="l"/>
            <a:r>
              <a:rPr lang="nb-NO" b="0" i="0" dirty="0">
                <a:effectLst/>
                <a:latin typeface="Work Sans" pitchFamily="2" charset="0"/>
              </a:rPr>
              <a:t>Adgangen til å gi pålegg er begrenset til opplysninger den som skal gi opplysninger sitter inne </a:t>
            </a:r>
            <a:r>
              <a:rPr lang="nb-NO" b="0" i="0" dirty="0" err="1">
                <a:effectLst/>
                <a:latin typeface="Work Sans" pitchFamily="2" charset="0"/>
              </a:rPr>
              <a:t>med.Helsepersonellet</a:t>
            </a:r>
            <a:r>
              <a:rPr lang="nb-NO" b="0" i="0" dirty="0">
                <a:effectLst/>
                <a:latin typeface="Work Sans" pitchFamily="2" charset="0"/>
              </a:rPr>
              <a:t> som pålegges å gi opplysninger kan derfor ikke pålegges å innhente nye opplysninger på vegne av barnevernet.</a:t>
            </a:r>
          </a:p>
          <a:p>
            <a:pPr algn="l"/>
            <a:r>
              <a:rPr lang="nb-NO" b="0" i="0" dirty="0">
                <a:effectLst/>
                <a:latin typeface="Work Sans" pitchFamily="2" charset="0"/>
              </a:rPr>
              <a:t>Helsepersonell som mottar et pålegg har rett til å klage over pålegget. Det organet som gir pålegget skal gjøre oppmerksom på klageadgangen, jf.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forvaltningsloven § 14</a:t>
            </a:r>
            <a:r>
              <a:rPr lang="nb-NO" b="0" i="0" dirty="0">
                <a:effectLst/>
                <a:latin typeface="Work Sans" pitchFamily="2" charset="0"/>
              </a:rPr>
              <a:t>. Dersom barneverntjenesten finner det påtrengende nødvendig for å gjennomføre sine oppgaver etter barnevernloven, kan opplysningene likevel kreves gitt før klagesaken er avgjort.</a:t>
            </a:r>
          </a:p>
          <a:p>
            <a:pPr algn="l"/>
            <a:r>
              <a:rPr lang="nb-NO" b="0" i="0" dirty="0">
                <a:effectLst/>
                <a:latin typeface="Work Sans" pitchFamily="2" charset="0"/>
              </a:rPr>
              <a:t>Opplysninger skal så langt som mulig innhentes i samarbeid med den saken gjelder, eller slik at vedkommende har kjennskap til innhentingen. Barnevernet skal som hovedregel informere sakens parter om at pålegg gis og hva dette omfatter. (jf. </a:t>
            </a:r>
            <a:r>
              <a:rPr lang="nb-NO" b="0" i="0" u="none" strike="noStrike" dirty="0">
                <a:effectLst/>
                <a:latin typeface="Work Sans" pitchFamily="2" charset="0"/>
                <a:hlinkClick r:id="rId3">
                  <a:extLst>
                    <a:ext uri="{A12FA001-AC4F-418D-AE19-62706E023703}">
                      <ahyp:hlinkClr xmlns:ahyp="http://schemas.microsoft.com/office/drawing/2018/hyperlinkcolor" val="tx"/>
                    </a:ext>
                  </a:extLst>
                </a:hlinkClick>
              </a:rPr>
              <a:t>barnevernloven § 6-4 femte ledd</a:t>
            </a:r>
            <a:r>
              <a:rPr lang="nb-NO" b="0" i="0" dirty="0">
                <a:effectLst/>
                <a:latin typeface="Work Sans" pitchFamily="2" charset="0"/>
              </a:rPr>
              <a:t>)</a:t>
            </a:r>
          </a:p>
          <a:p>
            <a:pPr algn="l"/>
            <a:r>
              <a:rPr lang="nb-NO" b="0" i="0" dirty="0">
                <a:effectLst/>
                <a:latin typeface="Work Sans" pitchFamily="2" charset="0"/>
              </a:rPr>
              <a:t>I enkelte saker vil det imidlertid ikke være mulig å informere partene i saken i forbindelse med at pålegg gis. Dette vil særlig være tilfellet i saker som på det tidspunktet pålegget gis fremstår som alvorlige, og der det å informere partene kan hindre barnevernet i å ivareta barnets behov for beskyttelse og omsorg. Dette unntaket er særlig relevant i saker der det er mistanke om at et barn er utsatt for mishandling eller andre former for alvorlige overgrep. I slike tilfeller kan det være nødvendig både å innhente opplysninger og å sikre at barnet er beskyttet og tilstrekkelig ivaretatt før foreldrene blir informert.</a:t>
            </a:r>
          </a:p>
          <a:p>
            <a:pPr algn="l"/>
            <a:r>
              <a:rPr lang="nb-NO" b="0" i="0" dirty="0">
                <a:effectLst/>
                <a:latin typeface="Work Sans" pitchFamily="2" charset="0"/>
              </a:rPr>
              <a:t>Se også </a:t>
            </a:r>
            <a:r>
              <a:rPr lang="nb-NO" b="0" i="0" u="none" strike="noStrike" dirty="0">
                <a:effectLst/>
                <a:latin typeface="Work Sans" pitchFamily="2" charset="0"/>
                <a:hlinkClick r:id="rId4">
                  <a:extLst>
                    <a:ext uri="{A12FA001-AC4F-418D-AE19-62706E023703}">
                      <ahyp:hlinkClr xmlns:ahyp="http://schemas.microsoft.com/office/drawing/2018/hyperlinkcolor" val="tx"/>
                    </a:ext>
                  </a:extLst>
                </a:hlinkClick>
              </a:rPr>
              <a:t>Helsepersonells vitneplikt for domstolene og fylkesnemnda</a:t>
            </a:r>
            <a:endParaRPr lang="nb-NO" b="0" i="0" dirty="0">
              <a:effectLst/>
              <a:latin typeface="Work Sans" pitchFamily="2" charset="0"/>
            </a:endParaRPr>
          </a:p>
          <a:p>
            <a:endParaRPr lang="nb-NO" dirty="0"/>
          </a:p>
        </p:txBody>
      </p:sp>
      <p:sp>
        <p:nvSpPr>
          <p:cNvPr id="4" name="Date Placeholder 3">
            <a:extLst>
              <a:ext uri="{FF2B5EF4-FFF2-40B4-BE49-F238E27FC236}">
                <a16:creationId xmlns:a16="http://schemas.microsoft.com/office/drawing/2014/main" id="{9742ED1E-490D-486C-84C7-0C48257383FF}"/>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93524F9F-DCB3-4C09-9208-546D4AD186E0}"/>
              </a:ext>
            </a:extLst>
          </p:cNvPr>
          <p:cNvSpPr>
            <a:spLocks noGrp="1"/>
          </p:cNvSpPr>
          <p:nvPr>
            <p:ph type="sldNum" sz="quarter" idx="12"/>
          </p:nvPr>
        </p:nvSpPr>
        <p:spPr/>
        <p:txBody>
          <a:bodyPr/>
          <a:lstStyle/>
          <a:p>
            <a:fld id="{28385D78-4187-AD4C-B928-A8579EE9A756}" type="slidenum">
              <a:rPr lang="nb-NO" smtClean="0"/>
              <a:t>50</a:t>
            </a:fld>
            <a:endParaRPr lang="nb-NO"/>
          </a:p>
        </p:txBody>
      </p:sp>
    </p:spTree>
    <p:extLst>
      <p:ext uri="{BB962C8B-B14F-4D97-AF65-F5344CB8AC3E}">
        <p14:creationId xmlns:p14="http://schemas.microsoft.com/office/powerpoint/2010/main" val="40395662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E936E-DB30-4CC5-A9AC-0619234BF5DF}"/>
              </a:ext>
            </a:extLst>
          </p:cNvPr>
          <p:cNvSpPr>
            <a:spLocks noGrp="1"/>
          </p:cNvSpPr>
          <p:nvPr>
            <p:ph type="title"/>
          </p:nvPr>
        </p:nvSpPr>
        <p:spPr/>
        <p:txBody>
          <a:bodyPr/>
          <a:lstStyle/>
          <a:p>
            <a:r>
              <a:rPr lang="nb-NO" dirty="0"/>
              <a:t>(… forts.)</a:t>
            </a:r>
          </a:p>
        </p:txBody>
      </p:sp>
      <p:sp>
        <p:nvSpPr>
          <p:cNvPr id="3" name="Content Placeholder 2">
            <a:extLst>
              <a:ext uri="{FF2B5EF4-FFF2-40B4-BE49-F238E27FC236}">
                <a16:creationId xmlns:a16="http://schemas.microsoft.com/office/drawing/2014/main" id="{5CA5620B-C87F-40AF-AB66-848816D02060}"/>
              </a:ext>
            </a:extLst>
          </p:cNvPr>
          <p:cNvSpPr>
            <a:spLocks noGrp="1"/>
          </p:cNvSpPr>
          <p:nvPr>
            <p:ph idx="1"/>
          </p:nvPr>
        </p:nvSpPr>
        <p:spPr/>
        <p:txBody>
          <a:bodyPr>
            <a:normAutofit fontScale="77500" lnSpcReduction="20000"/>
          </a:bodyPr>
          <a:lstStyle/>
          <a:p>
            <a:pPr algn="l"/>
            <a:r>
              <a:rPr lang="nb-NO" b="1" i="0" dirty="0">
                <a:effectLst/>
                <a:latin typeface="Work Sans" pitchFamily="2" charset="0"/>
              </a:rPr>
              <a:t>Fjerde ledd: Oppgaver for personen i helseinstitusjoner som skal ha ansvar for å videreformidle opplysninger</a:t>
            </a:r>
          </a:p>
          <a:p>
            <a:pPr algn="l"/>
            <a:r>
              <a:rPr lang="nb-NO" b="0" i="0" dirty="0">
                <a:effectLst/>
                <a:latin typeface="Work Sans" pitchFamily="2" charset="0"/>
              </a:rPr>
              <a:t>Fjerde ledd inneholder en særregel om at det i helseinstitusjoner skal utpekes en person som skal ha ansvaret for videreformidling av opplysninger. Denne personen skal uten ugrunnet opphold gi melder tilbakemelding på om meldingen er videreformidlet. Dersom meldingen ikke er videreformidlet skal dette begrunnes.</a:t>
            </a:r>
          </a:p>
          <a:p>
            <a:pPr algn="l"/>
            <a:r>
              <a:rPr lang="nb-NO" b="0" i="0" dirty="0">
                <a:effectLst/>
                <a:latin typeface="Work Sans" pitchFamily="2" charset="0"/>
              </a:rPr>
              <a:t>Det er presisert at melder fortsatt har et ansvar for å melde dersom melder mener at vilkårene etter andre ledd er oppfylt.</a:t>
            </a:r>
          </a:p>
          <a:p>
            <a:pPr algn="l"/>
            <a:r>
              <a:rPr lang="nb-NO" b="0" i="0" dirty="0">
                <a:effectLst/>
                <a:latin typeface="Work Sans" pitchFamily="2" charset="0"/>
              </a:rPr>
              <a:t>Barneverntjenesten skal gi den som har sendt melding til barneverntjenesten tilbakemelding. Det er regulert i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barnevernloven § 6-7a</a:t>
            </a:r>
            <a:r>
              <a:rPr lang="nb-NO" b="0" i="0" dirty="0">
                <a:effectLst/>
                <a:latin typeface="Work Sans" pitchFamily="2" charset="0"/>
              </a:rPr>
              <a:t>. Den som har sendt melding skal få en bekreftelse på at meldingen er mottatt og det skal opplyses om hvorvidt det er åpnet undersøkelsessak etter </a:t>
            </a:r>
            <a:r>
              <a:rPr lang="nb-NO" b="0" i="0" u="none" strike="noStrike" dirty="0">
                <a:effectLst/>
                <a:latin typeface="Work Sans" pitchFamily="2" charset="0"/>
                <a:hlinkClick r:id="rId3">
                  <a:extLst>
                    <a:ext uri="{A12FA001-AC4F-418D-AE19-62706E023703}">
                      <ahyp:hlinkClr xmlns:ahyp="http://schemas.microsoft.com/office/drawing/2018/hyperlinkcolor" val="tx"/>
                    </a:ext>
                  </a:extLst>
                </a:hlinkClick>
              </a:rPr>
              <a:t>barnevernloven § 4-3</a:t>
            </a:r>
            <a:r>
              <a:rPr lang="nb-NO" b="0" i="0" dirty="0">
                <a:effectLst/>
                <a:latin typeface="Work Sans" pitchFamily="2" charset="0"/>
              </a:rPr>
              <a:t>. En ny tilbakemelding om at undersøkelsen er gjennomført skal sendes innen tre uker etter at undersøkelsen er gjennomført. Den nye tilbakemeldingen skal inneholde opplysninger om hvorvidt saken er henlagt, eller om barneverntjenesten følger opp saken videre.</a:t>
            </a:r>
          </a:p>
          <a:p>
            <a:pPr algn="l"/>
            <a:r>
              <a:rPr lang="nb-NO" b="0" i="0" dirty="0">
                <a:effectLst/>
                <a:latin typeface="Work Sans" pitchFamily="2" charset="0"/>
              </a:rPr>
              <a:t>Personen som har ansvaret for videreformidling av opplysningene til barnevernmyndighetene skal også påse at barneverntjenestens tilbakemelding etter </a:t>
            </a:r>
            <a:r>
              <a:rPr lang="nb-NO" b="0" i="0" u="none" strike="noStrike" dirty="0">
                <a:effectLst/>
                <a:latin typeface="Work Sans" pitchFamily="2" charset="0"/>
                <a:hlinkClick r:id="rId2">
                  <a:extLst>
                    <a:ext uri="{A12FA001-AC4F-418D-AE19-62706E023703}">
                      <ahyp:hlinkClr xmlns:ahyp="http://schemas.microsoft.com/office/drawing/2018/hyperlinkcolor" val="tx"/>
                    </a:ext>
                  </a:extLst>
                </a:hlinkClick>
              </a:rPr>
              <a:t>barnevernloven § 6-7 a</a:t>
            </a:r>
            <a:r>
              <a:rPr lang="nb-NO" b="0" i="0" dirty="0">
                <a:effectLst/>
                <a:latin typeface="Work Sans" pitchFamily="2" charset="0"/>
              </a:rPr>
              <a:t> uten ugrunnet opphold videreformidles til melder/den som har plikt til å melde fra til barneverntjenesten av eget tiltak. På denne måten sikres at melder gjøres kjent med barneverntjenestens oppfølging av meldingen.</a:t>
            </a:r>
          </a:p>
          <a:p>
            <a:endParaRPr lang="nb-NO" dirty="0"/>
          </a:p>
        </p:txBody>
      </p:sp>
      <p:sp>
        <p:nvSpPr>
          <p:cNvPr id="4" name="Date Placeholder 3">
            <a:extLst>
              <a:ext uri="{FF2B5EF4-FFF2-40B4-BE49-F238E27FC236}">
                <a16:creationId xmlns:a16="http://schemas.microsoft.com/office/drawing/2014/main" id="{89F6C3C5-0A73-46F6-B0E4-3725A06C9572}"/>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3275921E-73CC-400A-ACDF-2A0568810621}"/>
              </a:ext>
            </a:extLst>
          </p:cNvPr>
          <p:cNvSpPr>
            <a:spLocks noGrp="1"/>
          </p:cNvSpPr>
          <p:nvPr>
            <p:ph type="sldNum" sz="quarter" idx="12"/>
          </p:nvPr>
        </p:nvSpPr>
        <p:spPr/>
        <p:txBody>
          <a:bodyPr/>
          <a:lstStyle/>
          <a:p>
            <a:fld id="{28385D78-4187-AD4C-B928-A8579EE9A756}" type="slidenum">
              <a:rPr lang="nb-NO" smtClean="0"/>
              <a:t>51</a:t>
            </a:fld>
            <a:endParaRPr lang="nb-NO"/>
          </a:p>
        </p:txBody>
      </p:sp>
    </p:spTree>
    <p:extLst>
      <p:ext uri="{BB962C8B-B14F-4D97-AF65-F5344CB8AC3E}">
        <p14:creationId xmlns:p14="http://schemas.microsoft.com/office/powerpoint/2010/main" val="416178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D845C-BCBC-4DF4-BBCD-E9A5D3B58AC5}"/>
              </a:ext>
            </a:extLst>
          </p:cNvPr>
          <p:cNvSpPr>
            <a:spLocks noGrp="1"/>
          </p:cNvSpPr>
          <p:nvPr>
            <p:ph type="title"/>
          </p:nvPr>
        </p:nvSpPr>
        <p:spPr/>
        <p:txBody>
          <a:bodyPr/>
          <a:lstStyle/>
          <a:p>
            <a:r>
              <a:rPr lang="nb-NO" dirty="0"/>
              <a:t>Få forteller</a:t>
            </a:r>
            <a:endParaRPr lang="en-GB" dirty="0"/>
          </a:p>
        </p:txBody>
      </p:sp>
      <p:sp>
        <p:nvSpPr>
          <p:cNvPr id="3" name="Content Placeholder 2">
            <a:extLst>
              <a:ext uri="{FF2B5EF4-FFF2-40B4-BE49-F238E27FC236}">
                <a16:creationId xmlns:a16="http://schemas.microsoft.com/office/drawing/2014/main" id="{AA06E5A3-8231-4E6B-AF67-B2B37DE91977}"/>
              </a:ext>
            </a:extLst>
          </p:cNvPr>
          <p:cNvSpPr>
            <a:spLocks noGrp="1"/>
          </p:cNvSpPr>
          <p:nvPr>
            <p:ph idx="1"/>
          </p:nvPr>
        </p:nvSpPr>
        <p:spPr>
          <a:xfrm>
            <a:off x="587252" y="1594842"/>
            <a:ext cx="8397907" cy="3174007"/>
          </a:xfrm>
        </p:spPr>
        <p:txBody>
          <a:bodyPr>
            <a:normAutofit fontScale="92500" lnSpcReduction="10000"/>
          </a:bodyPr>
          <a:lstStyle/>
          <a:p>
            <a:r>
              <a:rPr lang="nb-NO" sz="2600" dirty="0"/>
              <a:t>Gutter og menn forteller sjeldnere om de seksuelle overgrepene som de har opplevd enn det jenter og kvinner gjør. </a:t>
            </a:r>
          </a:p>
          <a:p>
            <a:pPr lvl="6"/>
            <a:r>
              <a:rPr lang="nb-NO" sz="1700" dirty="0"/>
              <a:t>Ref.: Easton, 2013; Easton et al., 2014; Lev-Wiesel &amp; First, 2018; Manay &amp; Collin-Vézina, 2021; Roberts, 2020; Sivagurunathan et al., 2019; Vaillancourt-Morel et al., 2016; Witt et al., 2017</a:t>
            </a:r>
          </a:p>
          <a:p>
            <a:r>
              <a:rPr lang="nb-NO" sz="2600" dirty="0"/>
              <a:t>Det er velkjent både blant praktikere og forskere at gutter og menn generelt rapporterer om færre vansker enn det jenter og kvinner gjør, og at menn har sterkere motvilje mot å se seg selv som offer enn det kvinner har. </a:t>
            </a:r>
          </a:p>
          <a:p>
            <a:pPr lvl="6"/>
            <a:r>
              <a:rPr lang="nb-NO" sz="1700" dirty="0"/>
              <a:t>Ref.: Vollmann, 2021</a:t>
            </a:r>
          </a:p>
          <a:p>
            <a:endParaRPr lang="en-GB" dirty="0"/>
          </a:p>
        </p:txBody>
      </p:sp>
      <p:sp>
        <p:nvSpPr>
          <p:cNvPr id="4" name="Date Placeholder 3">
            <a:extLst>
              <a:ext uri="{FF2B5EF4-FFF2-40B4-BE49-F238E27FC236}">
                <a16:creationId xmlns:a16="http://schemas.microsoft.com/office/drawing/2014/main" id="{C498E135-5AFD-4CA2-84B2-91AFB45D8F1F}"/>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5749A76E-C845-4C9C-A9E2-281D259B29CD}"/>
              </a:ext>
            </a:extLst>
          </p:cNvPr>
          <p:cNvSpPr>
            <a:spLocks noGrp="1"/>
          </p:cNvSpPr>
          <p:nvPr>
            <p:ph type="sldNum" sz="quarter" idx="12"/>
          </p:nvPr>
        </p:nvSpPr>
        <p:spPr/>
        <p:txBody>
          <a:bodyPr/>
          <a:lstStyle/>
          <a:p>
            <a:fld id="{28385D78-4187-AD4C-B928-A8579EE9A756}" type="slidenum">
              <a:rPr lang="nb-NO" smtClean="0"/>
              <a:t>6</a:t>
            </a:fld>
            <a:endParaRPr lang="nb-NO"/>
          </a:p>
        </p:txBody>
      </p:sp>
    </p:spTree>
    <p:extLst>
      <p:ext uri="{BB962C8B-B14F-4D97-AF65-F5344CB8AC3E}">
        <p14:creationId xmlns:p14="http://schemas.microsoft.com/office/powerpoint/2010/main" val="341445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39A85-E686-4F08-9AF7-E300229D6E82}"/>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FB0E4936-A52D-4344-970A-477498E85EF7}"/>
              </a:ext>
            </a:extLst>
          </p:cNvPr>
          <p:cNvSpPr>
            <a:spLocks noGrp="1"/>
          </p:cNvSpPr>
          <p:nvPr>
            <p:ph idx="1"/>
          </p:nvPr>
        </p:nvSpPr>
        <p:spPr>
          <a:xfrm>
            <a:off x="587253" y="1594843"/>
            <a:ext cx="8030696" cy="3120496"/>
          </a:xfrm>
        </p:spPr>
        <p:txBody>
          <a:bodyPr>
            <a:normAutofit/>
          </a:bodyPr>
          <a:lstStyle/>
          <a:p>
            <a:r>
              <a:rPr lang="nb-NO" sz="2400" dirty="0"/>
              <a:t>Dette harmonerer med en generell kunnskap om at menn også venter lengre enn kvinner med å be om hjelp for psykiske helseutfordringer. </a:t>
            </a:r>
          </a:p>
          <a:p>
            <a:r>
              <a:rPr lang="nb-NO" sz="2400" dirty="0"/>
              <a:t>Den nyeste norske studien på temaet viser imidlertid at menn får hjelp fra psykisk helsevern med mildere symptomer enn det som damer har når de får behandlingstilbud. </a:t>
            </a:r>
          </a:p>
          <a:p>
            <a:pPr lvl="7"/>
            <a:r>
              <a:rPr lang="nb-NO" sz="1600" dirty="0"/>
              <a:t>Ref.: Tveit et al., 2021 </a:t>
            </a:r>
            <a:endParaRPr lang="en-GB" sz="1600" dirty="0"/>
          </a:p>
          <a:p>
            <a:endParaRPr lang="en-GB" dirty="0"/>
          </a:p>
        </p:txBody>
      </p:sp>
      <p:sp>
        <p:nvSpPr>
          <p:cNvPr id="4" name="Date Placeholder 3">
            <a:extLst>
              <a:ext uri="{FF2B5EF4-FFF2-40B4-BE49-F238E27FC236}">
                <a16:creationId xmlns:a16="http://schemas.microsoft.com/office/drawing/2014/main" id="{214A1487-E876-4022-95AD-6475A8E99C17}"/>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B2810260-00DC-4493-A1B8-5D87B71D8FE5}"/>
              </a:ext>
            </a:extLst>
          </p:cNvPr>
          <p:cNvSpPr>
            <a:spLocks noGrp="1"/>
          </p:cNvSpPr>
          <p:nvPr>
            <p:ph type="sldNum" sz="quarter" idx="12"/>
          </p:nvPr>
        </p:nvSpPr>
        <p:spPr/>
        <p:txBody>
          <a:bodyPr/>
          <a:lstStyle/>
          <a:p>
            <a:fld id="{28385D78-4187-AD4C-B928-A8579EE9A756}" type="slidenum">
              <a:rPr lang="nb-NO" smtClean="0"/>
              <a:t>7</a:t>
            </a:fld>
            <a:endParaRPr lang="nb-NO"/>
          </a:p>
        </p:txBody>
      </p:sp>
    </p:spTree>
    <p:extLst>
      <p:ext uri="{BB962C8B-B14F-4D97-AF65-F5344CB8AC3E}">
        <p14:creationId xmlns:p14="http://schemas.microsoft.com/office/powerpoint/2010/main" val="210680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4AFC-6776-46E4-9015-F31A274847F8}"/>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8A25721D-8856-4033-A3CB-C2AA1CDD9217}"/>
              </a:ext>
            </a:extLst>
          </p:cNvPr>
          <p:cNvSpPr>
            <a:spLocks noGrp="1"/>
          </p:cNvSpPr>
          <p:nvPr>
            <p:ph idx="1"/>
          </p:nvPr>
        </p:nvSpPr>
        <p:spPr>
          <a:xfrm>
            <a:off x="587252" y="1594842"/>
            <a:ext cx="8397907" cy="3072407"/>
          </a:xfrm>
        </p:spPr>
        <p:txBody>
          <a:bodyPr>
            <a:normAutofit fontScale="70000" lnSpcReduction="20000"/>
          </a:bodyPr>
          <a:lstStyle/>
          <a:p>
            <a:r>
              <a:rPr lang="nb-NO" sz="3100" dirty="0"/>
              <a:t>En undersøkelse blant amerikanske studenter viste at omkring ⅓ av dem ikke fortalte partner om tidligere seksuelle aktiviteter hvis de antok at partneren ikke ville forstå det de hadde gjort eller ville reagere negativt på det som de fortalte (slik som å date flere personer samtidig, delta i sadomasochistisk sex, gruppesex, ha et seksuelt forhold til personer av samme kjønn, ha mange «one-night-stands», osv.) </a:t>
            </a:r>
          </a:p>
          <a:p>
            <a:pPr lvl="7"/>
            <a:r>
              <a:rPr lang="nb-NO" sz="1700" dirty="0"/>
              <a:t>Ref.: Fox et al., 2021</a:t>
            </a:r>
          </a:p>
          <a:p>
            <a:r>
              <a:rPr lang="nb-NO" sz="3100" dirty="0"/>
              <a:t>Langt vanskeligere oppleves det for mange personer å skulle fortelle om seksuelle overgrep, for flere kjenner på skamfølelse og frykt for ikke å bli trodd eller å fordømmes. </a:t>
            </a:r>
          </a:p>
          <a:p>
            <a:pPr lvl="7"/>
            <a:r>
              <a:rPr lang="nb-NO" sz="2300" dirty="0"/>
              <a:t>Ref.: Many &amp; Collin-Vézina, 2021; Stige et al., 2020</a:t>
            </a:r>
          </a:p>
          <a:p>
            <a:endParaRPr lang="en-GB" dirty="0"/>
          </a:p>
        </p:txBody>
      </p:sp>
      <p:sp>
        <p:nvSpPr>
          <p:cNvPr id="4" name="Date Placeholder 3">
            <a:extLst>
              <a:ext uri="{FF2B5EF4-FFF2-40B4-BE49-F238E27FC236}">
                <a16:creationId xmlns:a16="http://schemas.microsoft.com/office/drawing/2014/main" id="{60AAB045-EF62-49B0-BC61-C58FD4BFB09E}"/>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E4E606DD-8675-4B2D-9D76-E4C29F0B344C}"/>
              </a:ext>
            </a:extLst>
          </p:cNvPr>
          <p:cNvSpPr>
            <a:spLocks noGrp="1"/>
          </p:cNvSpPr>
          <p:nvPr>
            <p:ph type="sldNum" sz="quarter" idx="12"/>
          </p:nvPr>
        </p:nvSpPr>
        <p:spPr/>
        <p:txBody>
          <a:bodyPr/>
          <a:lstStyle/>
          <a:p>
            <a:fld id="{28385D78-4187-AD4C-B928-A8579EE9A756}" type="slidenum">
              <a:rPr lang="nb-NO" smtClean="0"/>
              <a:t>8</a:t>
            </a:fld>
            <a:endParaRPr lang="nb-NO"/>
          </a:p>
        </p:txBody>
      </p:sp>
    </p:spTree>
    <p:extLst>
      <p:ext uri="{BB962C8B-B14F-4D97-AF65-F5344CB8AC3E}">
        <p14:creationId xmlns:p14="http://schemas.microsoft.com/office/powerpoint/2010/main" val="1776834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E98D4-3D2A-4DA7-8887-6D428E669A24}"/>
              </a:ext>
            </a:extLst>
          </p:cNvPr>
          <p:cNvSpPr>
            <a:spLocks noGrp="1"/>
          </p:cNvSpPr>
          <p:nvPr>
            <p:ph type="title"/>
          </p:nvPr>
        </p:nvSpPr>
        <p:spPr/>
        <p:txBody>
          <a:bodyPr/>
          <a:lstStyle/>
          <a:p>
            <a:r>
              <a:rPr lang="nb-NO" dirty="0"/>
              <a:t>(… forts.)</a:t>
            </a:r>
            <a:endParaRPr lang="en-GB" dirty="0"/>
          </a:p>
        </p:txBody>
      </p:sp>
      <p:sp>
        <p:nvSpPr>
          <p:cNvPr id="3" name="Content Placeholder 2">
            <a:extLst>
              <a:ext uri="{FF2B5EF4-FFF2-40B4-BE49-F238E27FC236}">
                <a16:creationId xmlns:a16="http://schemas.microsoft.com/office/drawing/2014/main" id="{F7CFFE05-CA61-4AA1-A212-5790BFA5D013}"/>
              </a:ext>
            </a:extLst>
          </p:cNvPr>
          <p:cNvSpPr>
            <a:spLocks noGrp="1"/>
          </p:cNvSpPr>
          <p:nvPr>
            <p:ph idx="1"/>
          </p:nvPr>
        </p:nvSpPr>
        <p:spPr/>
        <p:txBody>
          <a:bodyPr>
            <a:normAutofit/>
          </a:bodyPr>
          <a:lstStyle/>
          <a:p>
            <a:r>
              <a:rPr lang="nb-NO" sz="2400" dirty="0"/>
              <a:t>I tillegg er mange barn blitt appelert eller manipulert til, eller enda oftere: truet til, taushet av overgriper. </a:t>
            </a:r>
          </a:p>
          <a:p>
            <a:r>
              <a:rPr lang="nb-NO" sz="2400" dirty="0"/>
              <a:t>Noen personer forteller at de unngår å snakke om sine overgrepserfaringer fordi det preger deres oppfatning av egen barndom generelt, som de ønsker å tenke positivt om. </a:t>
            </a:r>
          </a:p>
          <a:p>
            <a:pPr lvl="7"/>
            <a:r>
              <a:rPr lang="nb-NO" sz="1600" dirty="0"/>
              <a:t>Ref.: Halvorsen et al., 2020</a:t>
            </a:r>
          </a:p>
          <a:p>
            <a:pPr marL="0" indent="0">
              <a:buNone/>
            </a:pPr>
            <a:endParaRPr lang="en-GB" dirty="0"/>
          </a:p>
        </p:txBody>
      </p:sp>
      <p:sp>
        <p:nvSpPr>
          <p:cNvPr id="4" name="Date Placeholder 3">
            <a:extLst>
              <a:ext uri="{FF2B5EF4-FFF2-40B4-BE49-F238E27FC236}">
                <a16:creationId xmlns:a16="http://schemas.microsoft.com/office/drawing/2014/main" id="{B045CCCF-D6EA-49B2-B6E8-0EFAA6EA89AB}"/>
              </a:ext>
            </a:extLst>
          </p:cNvPr>
          <p:cNvSpPr>
            <a:spLocks noGrp="1"/>
          </p:cNvSpPr>
          <p:nvPr>
            <p:ph type="dt" sz="half" idx="10"/>
          </p:nvPr>
        </p:nvSpPr>
        <p:spPr/>
        <p:txBody>
          <a:bodyPr/>
          <a:lstStyle/>
          <a:p>
            <a:fld id="{D1AF3A42-6A4E-1F47-BEF9-20A0978B421A}" type="datetime1">
              <a:rPr lang="nb-NO" smtClean="0"/>
              <a:t>04.01.2022</a:t>
            </a:fld>
            <a:endParaRPr lang="nb-NO" dirty="0"/>
          </a:p>
        </p:txBody>
      </p:sp>
      <p:sp>
        <p:nvSpPr>
          <p:cNvPr id="5" name="Slide Number Placeholder 4">
            <a:extLst>
              <a:ext uri="{FF2B5EF4-FFF2-40B4-BE49-F238E27FC236}">
                <a16:creationId xmlns:a16="http://schemas.microsoft.com/office/drawing/2014/main" id="{570264DB-CA7C-4E22-A9D5-423ADC19E978}"/>
              </a:ext>
            </a:extLst>
          </p:cNvPr>
          <p:cNvSpPr>
            <a:spLocks noGrp="1"/>
          </p:cNvSpPr>
          <p:nvPr>
            <p:ph type="sldNum" sz="quarter" idx="12"/>
          </p:nvPr>
        </p:nvSpPr>
        <p:spPr/>
        <p:txBody>
          <a:bodyPr/>
          <a:lstStyle/>
          <a:p>
            <a:fld id="{28385D78-4187-AD4C-B928-A8579EE9A756}" type="slidenum">
              <a:rPr lang="nb-NO" smtClean="0"/>
              <a:t>9</a:t>
            </a:fld>
            <a:endParaRPr lang="nb-NO"/>
          </a:p>
        </p:txBody>
      </p:sp>
    </p:spTree>
    <p:extLst>
      <p:ext uri="{BB962C8B-B14F-4D97-AF65-F5344CB8AC3E}">
        <p14:creationId xmlns:p14="http://schemas.microsoft.com/office/powerpoint/2010/main" val="3063114493"/>
      </p:ext>
    </p:extLst>
  </p:cSld>
  <p:clrMapOvr>
    <a:masterClrMapping/>
  </p:clrMapOvr>
</p:sld>
</file>

<file path=ppt/theme/theme1.xml><?xml version="1.0" encoding="utf-8"?>
<a:theme xmlns:a="http://schemas.openxmlformats.org/drawingml/2006/main" name="USN Bokmål">
  <a:themeElements>
    <a:clrScheme name="Custom 39">
      <a:dk1>
        <a:srgbClr val="252525"/>
      </a:dk1>
      <a:lt1>
        <a:sysClr val="window" lastClr="FFFFFF"/>
      </a:lt1>
      <a:dk2>
        <a:srgbClr val="7E9492"/>
      </a:dk2>
      <a:lt2>
        <a:srgbClr val="D6E0E3"/>
      </a:lt2>
      <a:accent1>
        <a:srgbClr val="4B4CAD"/>
      </a:accent1>
      <a:accent2>
        <a:srgbClr val="3BAFA2"/>
      </a:accent2>
      <a:accent3>
        <a:srgbClr val="00978A"/>
      </a:accent3>
      <a:accent4>
        <a:srgbClr val="FFD240"/>
      </a:accent4>
      <a:accent5>
        <a:srgbClr val="D64349"/>
      </a:accent5>
      <a:accent6>
        <a:srgbClr val="27B2D0"/>
      </a:accent6>
      <a:hlink>
        <a:srgbClr val="005B9A"/>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32247431-3E2A-4F62-B5FC-7BAC169337D2}" vid="{B416DA83-C05D-41FB-B756-3651B1252A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PPmalbokmål</Template>
  <TotalTime>253</TotalTime>
  <Words>8709</Words>
  <Application>Microsoft Office PowerPoint</Application>
  <PresentationFormat>On-screen Show (16:9)</PresentationFormat>
  <Paragraphs>406</Paragraphs>
  <Slides>51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Times New Roman</vt:lpstr>
      <vt:lpstr>Work Sans</vt:lpstr>
      <vt:lpstr>USN Bokmål</vt:lpstr>
      <vt:lpstr>PowerPoint Presentation</vt:lpstr>
      <vt:lpstr>Tverrprofesjonelt samarbeid i saker som handler om vold og overgrep mot barn   USN, campus Porsgrunn  06.01.2022  </vt:lpstr>
      <vt:lpstr>Behov for samarbeid</vt:lpstr>
      <vt:lpstr>(… forts.)</vt:lpstr>
      <vt:lpstr>Første linje – å oppdage</vt:lpstr>
      <vt:lpstr>Få forteller</vt:lpstr>
      <vt:lpstr>(… forts.)</vt:lpstr>
      <vt:lpstr>(… forts.)</vt:lpstr>
      <vt:lpstr>(… forts.)</vt:lpstr>
      <vt:lpstr>(… forts.)</vt:lpstr>
      <vt:lpstr>(… forts.)</vt:lpstr>
      <vt:lpstr>(… forts.)</vt:lpstr>
      <vt:lpstr>(… forts.)</vt:lpstr>
      <vt:lpstr>(… forts.)</vt:lpstr>
      <vt:lpstr>(… forts.)</vt:lpstr>
      <vt:lpstr>(… forts.)</vt:lpstr>
      <vt:lpstr>PowerPoint Presentation</vt:lpstr>
      <vt:lpstr>Noen spesielt utsatte grupper av barn og unge</vt:lpstr>
      <vt:lpstr>(… forts.)</vt:lpstr>
      <vt:lpstr>(… forts.)</vt:lpstr>
      <vt:lpstr>(… forts.)</vt:lpstr>
      <vt:lpstr>(… forts.)</vt:lpstr>
      <vt:lpstr>(… forts.)</vt:lpstr>
      <vt:lpstr>(… forts.)</vt:lpstr>
      <vt:lpstr>(… forts.)</vt:lpstr>
      <vt:lpstr>(… forts.)</vt:lpstr>
      <vt:lpstr>Å ikke definere seksuelle overgrep som overgrep</vt:lpstr>
      <vt:lpstr>(… forts.)</vt:lpstr>
      <vt:lpstr>Hva blir viktig for de som jobber i første linje?</vt:lpstr>
      <vt:lpstr>(… forts.)</vt:lpstr>
      <vt:lpstr>(… forts.)</vt:lpstr>
      <vt:lpstr>(… forts.)</vt:lpstr>
      <vt:lpstr>Hva gjør man?</vt:lpstr>
      <vt:lpstr>Andre linje</vt:lpstr>
      <vt:lpstr>Tredje linje</vt:lpstr>
      <vt:lpstr>Oppsummering</vt:lpstr>
      <vt:lpstr>Vedlegg 1: Avvergeplikten</vt:lpstr>
      <vt:lpstr>(… forts.)</vt:lpstr>
      <vt:lpstr>Vedlegg 2: Opplysningsplikten (meldeplikten) til barneverntjenesten (eksemplet er for helsepersonell, men gjelder alle offentlig ansatte som jobber med barn og unge)</vt:lpstr>
      <vt:lpstr>(… forts.)</vt:lpstr>
      <vt:lpstr>(… forts.)</vt:lpstr>
      <vt:lpstr>(… forts.)</vt:lpstr>
      <vt:lpstr>(… forts.)</vt:lpstr>
      <vt:lpstr>(… forts.)</vt:lpstr>
      <vt:lpstr>(… forts.)</vt:lpstr>
      <vt:lpstr>(… forts.)</vt:lpstr>
      <vt:lpstr>(… forts.)</vt:lpstr>
      <vt:lpstr>(… forts.)</vt:lpstr>
      <vt:lpstr>(… forts.)</vt:lpstr>
      <vt:lpstr>(… forts.)</vt:lpstr>
      <vt:lpstr>(… forts.)</vt:lpstr>
    </vt:vector>
  </TitlesOfParts>
  <Company>USN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Bruk av presentasjonsmal</dc:title>
  <dc:creator>Eva Lill Fossli Vassend</dc:creator>
  <cp:lastModifiedBy>Øyvind Kvello</cp:lastModifiedBy>
  <cp:revision>15</cp:revision>
  <cp:lastPrinted>2015-12-11T15:19:02Z</cp:lastPrinted>
  <dcterms:created xsi:type="dcterms:W3CDTF">2020-01-03T08:04:43Z</dcterms:created>
  <dcterms:modified xsi:type="dcterms:W3CDTF">2022-01-04T15:00:33Z</dcterms:modified>
</cp:coreProperties>
</file>