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9" r:id="rId6"/>
    <p:sldId id="280" r:id="rId7"/>
    <p:sldId id="286" r:id="rId8"/>
    <p:sldId id="287" r:id="rId9"/>
    <p:sldId id="288" r:id="rId10"/>
    <p:sldId id="292" r:id="rId11"/>
    <p:sldId id="289" r:id="rId12"/>
    <p:sldId id="290" r:id="rId13"/>
    <p:sldId id="268" r:id="rId14"/>
    <p:sldId id="270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3" r:id="rId24"/>
    <p:sldId id="284" r:id="rId25"/>
    <p:sldId id="285" r:id="rId26"/>
    <p:sldId id="291" r:id="rId27"/>
    <p:sldId id="282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E1CCC-5262-C857-BCCF-15589ABD5611}" v="1" dt="2021-09-27T10:02:40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4" autoAdjust="0"/>
    <p:restoredTop sz="91451" autoAdjust="0"/>
  </p:normalViewPr>
  <p:slideViewPr>
    <p:cSldViewPr snapToGrid="0" snapToObjects="1">
      <p:cViewPr varScale="1">
        <p:scale>
          <a:sx n="81" d="100"/>
          <a:sy n="81" d="100"/>
        </p:scale>
        <p:origin x="1164" y="52"/>
      </p:cViewPr>
      <p:guideLst>
        <p:guide orient="horz" pos="18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0AB1-7777-EA48-9872-393DAA530DA8}" type="datetimeFigureOut">
              <a:rPr lang="en-US" smtClean="0"/>
              <a:t>9/14/2022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3263-C1CE-E34A-AD46-7ADCC45736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9900-1D02-0848-AA82-6ED8C4CCA000}" type="datetimeFigureOut">
              <a:rPr lang="en-US" smtClean="0"/>
              <a:t>9/14/2022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F7-0F88-4448-99BD-1AC252BB1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284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virkeligheten er det lite sannsynlig at alle larvene spiser nøyaktig like mye, Gapet mellom virkeligheten og skolematematikken er en kjent kilde til forvirring – men ikke i denne undersøkelsen!</a:t>
            </a:r>
          </a:p>
          <a:p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Resultatene må ses i sammenheng med rammene for undersøkelsen. Dersom dette hadde vært en test, kunne svarene blitt annerledes. I en amerikansk undersøkelse ble samme oppgave gitt som en test til elever på 4. trinn, og 98% besvarte oppgaven. Det var bare 7% som løste den korrekt (=riktig svar og god begrunnelse) og 6% som løste den delvis korrekt (riktig svar med ufullstendig/manglende begrunnelse eller god begrunnelse, men feil svar </a:t>
            </a:r>
            <a:r>
              <a:rPr lang="nb-NO" dirty="0" err="1">
                <a:cs typeface="Calibri"/>
              </a:rPr>
              <a:t>pga</a:t>
            </a:r>
            <a:r>
              <a:rPr lang="nb-NO" dirty="0">
                <a:cs typeface="Calibri"/>
              </a:rPr>
              <a:t> regnefeil.) (Mitchell et al., 1999)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01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Elevene er ikke spurt om å abstrahere for å finne ut hvor mange blader for n-larver. Ingen elever som bruker proporsjonalitetsfaktor</a:t>
            </a:r>
            <a:r>
              <a:rPr lang="nb-NO" baseline="0" dirty="0"/>
              <a:t> 2,5 til å vise </a:t>
            </a:r>
            <a:r>
              <a:rPr lang="nb-NO" b="1" baseline="0" dirty="0"/>
              <a:t>korrespondanse</a:t>
            </a:r>
            <a:r>
              <a:rPr lang="nb-NO" baseline="0" dirty="0"/>
              <a:t> (sammenhengen mellom de to variablene).</a:t>
            </a:r>
          </a:p>
          <a:p>
            <a:r>
              <a:rPr lang="nb-NO" b="1" baseline="0" dirty="0"/>
              <a:t>Kovariasjon</a:t>
            </a:r>
            <a:r>
              <a:rPr lang="nb-NO" baseline="0" dirty="0"/>
              <a:t> = koordinerer endringene i de to variablene hver for seg.</a:t>
            </a:r>
            <a:endParaRPr lang="nb-N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78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finnes et teoretisk rammeverk med 9 nivåer – rekursiv blir sett på som mindre sofistikert enn funksjonell </a:t>
            </a:r>
            <a:r>
              <a:rPr lang="nb-NO" dirty="0" err="1"/>
              <a:t>generalisersing</a:t>
            </a:r>
            <a:r>
              <a:rPr lang="nb-NO" dirty="0"/>
              <a:t> – men å uttrykke med ord er mer sofistikert enn å uttrykke med det med aritmetisk/algebraisk uttrykk.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38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/>
              <a:t> En gang i fremtiden vil John fylle 38 år. Da vil han være tre ganger så gammel som sin datter, Sally. Sally er nå 7 år. Hvor gammel er John nå?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0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hele datamaterialet er det kun en besvarelse som bruker differensen på 3 (antall blader – antall larver). Lærerne hadde forventet flere slike svar.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381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 elever ønsker å finne ut hvor mye 1 larve spiser. Legger først sammen 2 blader per larve og deretter de halve bladene.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49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 mest brukte strategien - 31 elever brukte denne.</a:t>
            </a:r>
          </a:p>
          <a:p>
            <a:r>
              <a:rPr lang="nb-NO" dirty="0"/>
              <a:t>Elevene betrakter de to variablene separat, antall larver og antall blader.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830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Vanligvis </a:t>
            </a:r>
            <a:r>
              <a:rPr lang="nb-NO" dirty="0" err="1"/>
              <a:t>oppovertelling</a:t>
            </a:r>
            <a:r>
              <a:rPr lang="nb-NO" dirty="0"/>
              <a:t> - men også en (8.14) nedovertelling. Representasjonsformer: verbalt, tallpar og tabell. Felles: synliggjør </a:t>
            </a:r>
            <a:r>
              <a:rPr lang="nb-NO" b="1" dirty="0"/>
              <a:t>samsvaret </a:t>
            </a:r>
            <a:r>
              <a:rPr lang="nb-NO" dirty="0"/>
              <a:t>mellom antall larver og antall blader.</a:t>
            </a:r>
          </a:p>
          <a:p>
            <a:r>
              <a:rPr lang="nb-NO" dirty="0"/>
              <a:t>Figur 8.14 skiller seg ut fordi det kun er tallrekken for larvene som er vist. Illustrerer at grensen mellom kategoriene er flytende.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395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Antall larvepar er eksplisitt uttrykt med tallet 6 med ord eller symboler..</a:t>
            </a:r>
          </a:p>
          <a:p>
            <a:r>
              <a:rPr lang="nb-NO" dirty="0"/>
              <a:t>Elever gjennomskuer den multiplikative strukturen.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46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Oppdeling av 12 som seks toer-grupper.</a:t>
            </a:r>
          </a:p>
          <a:p>
            <a:r>
              <a:rPr lang="nb-NO" dirty="0"/>
              <a:t>Løsningen i 8.23 forutsetter forståelse av det å tredoble den ene variabelen (larven) innebærer også å tredoble den andre (antall blader), en egenskap som kjennetegner proporsjonalitet.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48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2042319"/>
            <a:ext cx="4316012" cy="155178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39243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370975-CB35-024B-B5C8-CC31BB415381}" type="datetime1">
              <a:rPr lang="nb-NO" smtClean="0"/>
              <a:t>14.09.2022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4536" y="37735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0" y="213305"/>
            <a:ext cx="2748460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70A0-F4AF-784C-82F6-8AA1CFD90576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D644-D198-0544-B930-C1227F213393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FAC7-51C0-EB4D-8A36-361A05B74186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3A1-9BB4-164E-AE9A-3854EA41B1DD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32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D11A-E878-5944-926B-84A43B6D9342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8832850" cy="4476610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0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4070" y="219282"/>
            <a:ext cx="8831090" cy="4476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Times New Roman"/>
                <a:cs typeface="Times New Roman"/>
              </a:defRPr>
            </a:lvl1pPr>
          </a:lstStyle>
          <a:p>
            <a:pPr lvl="0"/>
            <a:r>
              <a:rPr lang="nb-NO" dirty="0"/>
              <a:t>«</a:t>
            </a:r>
            <a:r>
              <a:rPr lang="nb-NO" dirty="0" err="1"/>
              <a:t>Quote</a:t>
            </a:r>
            <a:r>
              <a:rPr lang="nb-NO" dirty="0"/>
              <a:t>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25DD-6713-8646-A9CE-34E0FC3C79B1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288000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6105160" y="165723"/>
            <a:ext cx="2880000" cy="53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3129615" y="165723"/>
            <a:ext cx="288000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7945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349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071" y="1803709"/>
            <a:ext cx="2880000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9615" y="1803709"/>
            <a:ext cx="2880000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03490" y="1803709"/>
            <a:ext cx="2880000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2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F687F6-0F14-1E41-AF45-4EB96B35BEF9}" type="datetime1">
              <a:rPr lang="nb-NO" smtClean="0"/>
              <a:t>14.09.2022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0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rgbClr val="007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505C71-5114-4041-8843-6E0D12AB0A8F}" type="datetime1">
              <a:rPr lang="nb-NO" smtClean="0"/>
              <a:t>14.09.2022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5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4730F5-AE65-5140-BD05-EA72359814C6}" type="datetime1">
              <a:rPr lang="nb-NO" smtClean="0"/>
              <a:t>14.09.2022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4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41CCA-6F93-A549-95CB-E276D5693E6D}" type="datetime1">
              <a:rPr lang="nb-NO" smtClean="0"/>
              <a:t>14.09.2022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E289D1-7343-444E-8D43-BAC46CA07C99}" type="datetime1">
              <a:rPr lang="nb-NO" smtClean="0"/>
              <a:t>14.09.2022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82A3-06B6-6749-9F7A-2916A03F484F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6D-D622-424F-8802-2FB8329B651D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1C8-95FA-0C44-B65E-22A00A393EAE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84E7-553A-544F-B01D-3C7B5F9972AA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8A71-EED5-D543-A9ED-B6BEFC298E42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0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6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1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53" y="1594843"/>
            <a:ext cx="8030696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406" y="4834789"/>
            <a:ext cx="1654282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1F5D854-43BD-7A47-B9A3-6C872AD2D06F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560" y="4834789"/>
            <a:ext cx="2133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" y="4673034"/>
            <a:ext cx="1255922" cy="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1" r:id="rId15"/>
    <p:sldLayoutId id="2147483668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2438" indent="-207963" algn="l" defTabSz="450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627063" indent="-158750" algn="l" defTabSz="627063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4863" indent="-1619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874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«På jakt i elevers </a:t>
            </a:r>
            <a:br>
              <a:rPr lang="nb-NO" dirty="0"/>
            </a:br>
            <a:r>
              <a:rPr lang="nb-NO" dirty="0"/>
              <a:t>algebraiske tenkning»</a:t>
            </a:r>
            <a:br>
              <a:rPr lang="nb-NO" dirty="0"/>
            </a:br>
            <a:br>
              <a:rPr lang="nb-NO" dirty="0"/>
            </a:br>
            <a:r>
              <a:rPr lang="nb-NO" sz="1600" b="0" dirty="0"/>
              <a:t>Elisabeth Eriksen, Ida Heiberg Solem </a:t>
            </a:r>
            <a:br>
              <a:rPr lang="nb-NO" sz="1600" b="0" dirty="0"/>
            </a:br>
            <a:r>
              <a:rPr lang="nb-NO" sz="1600" b="0" dirty="0"/>
              <a:t>og Inger Ulleberg (2018)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>
                <a:latin typeface="Calibri"/>
                <a:cs typeface="Calibri"/>
              </a:rPr>
              <a:t>Aud Helene Kjæret</a:t>
            </a:r>
          </a:p>
          <a:p>
            <a:r>
              <a:rPr lang="nb-NO" b="1" dirty="0">
                <a:latin typeface="Calibri"/>
                <a:cs typeface="Calibri"/>
              </a:rPr>
              <a:t>MG1MA2 Høst 2020</a:t>
            </a:r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22" name="Plassholder for bilde 21">
            <a:extLst>
              <a:ext uri="{FF2B5EF4-FFF2-40B4-BE49-F238E27FC236}">
                <a16:creationId xmlns:a16="http://schemas.microsoft.com/office/drawing/2014/main" id="{C1D16256-5D0A-2647-AB55-B78D420A4F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11" y="216385"/>
            <a:ext cx="4506350" cy="4540402"/>
          </a:xfrm>
        </p:spPr>
      </p:pic>
      <p:pic>
        <p:nvPicPr>
          <p:cNvPr id="5" name="Picture 4" descr="DMonster-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5" y="340519"/>
            <a:ext cx="1536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7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Metode</a:t>
            </a:r>
          </a:p>
        </p:txBody>
      </p:sp>
      <p:pic>
        <p:nvPicPr>
          <p:cNvPr id="4" name="Picture 3" descr="Monster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0" y="2819400"/>
            <a:ext cx="1739900" cy="1739900"/>
          </a:xfrm>
          <a:prstGeom prst="rect">
            <a:avLst/>
          </a:prstGeom>
        </p:spPr>
      </p:pic>
      <p:pic>
        <p:nvPicPr>
          <p:cNvPr id="5" name="Picture 4" descr="BMonster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785674"/>
            <a:ext cx="3530600" cy="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8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F970-F866-4179-97BA-A843FBF6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0" rIns="91440" bIns="0" rtlCol="0" anchor="t">
            <a:normAutofit/>
          </a:bodyPr>
          <a:lstStyle/>
          <a:p>
            <a:pPr marL="0" indent="0">
              <a:buNone/>
            </a:pPr>
            <a:r>
              <a:rPr lang="nb-NO" u="sng" dirty="0"/>
              <a:t>Materialet</a:t>
            </a:r>
            <a:r>
              <a:rPr lang="nb-NO" dirty="0"/>
              <a:t>:</a:t>
            </a:r>
            <a:endParaRPr lang="en-US" dirty="0"/>
          </a:p>
          <a:p>
            <a:pPr marL="175895" indent="-175895"/>
            <a:r>
              <a:rPr lang="nb-NO" dirty="0"/>
              <a:t>Studentbesvarelser fra 57 lærer som tok videreutdanning i matematikk for barnetrinnet.</a:t>
            </a:r>
            <a:endParaRPr lang="en-US" dirty="0"/>
          </a:p>
          <a:p>
            <a:pPr marL="175895" indent="-175895"/>
            <a:r>
              <a:rPr lang="nb-NO" dirty="0"/>
              <a:t>Oppdrag: Elevene skulle jobbe individuelt og forklare sin tekning gjennom tegning, tall og/eller ord. Oppgavetypen var ukjent for elevene.</a:t>
            </a:r>
            <a:endParaRPr lang="en-US" dirty="0"/>
          </a:p>
          <a:p>
            <a:pPr marL="175895" indent="-175895"/>
            <a:r>
              <a:rPr lang="nb-NO" dirty="0"/>
              <a:t>Totalt 72 elevnotater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11</a:t>
            </a:fld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DDE95-AA6E-48FB-ADBD-EB893B41F1F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0" rIns="91440" bIns="0" rtlCol="0" anchor="t">
            <a:normAutofit/>
          </a:bodyPr>
          <a:lstStyle/>
          <a:p>
            <a:pPr marL="0" indent="0">
              <a:buNone/>
            </a:pPr>
            <a:r>
              <a:rPr lang="nb-NO" u="sng" dirty="0"/>
              <a:t>Analysen</a:t>
            </a:r>
            <a:r>
              <a:rPr lang="nb-NO" dirty="0"/>
              <a:t>:</a:t>
            </a:r>
            <a:endParaRPr lang="en-US" dirty="0"/>
          </a:p>
          <a:p>
            <a:pPr marL="175895" indent="-175895"/>
            <a:r>
              <a:rPr lang="nb-NO" dirty="0"/>
              <a:t>På jakt etter ulike strategier og representasjoner  elevene benyttet for å presentere sin tenkning.</a:t>
            </a:r>
            <a:endParaRPr lang="en-US" dirty="0"/>
          </a:p>
          <a:p>
            <a:pPr marL="175895" indent="-175895"/>
            <a:r>
              <a:rPr lang="nb-NO" dirty="0"/>
              <a:t>Sortering og utvikling av 6 kategorier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2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Resultater</a:t>
            </a:r>
          </a:p>
        </p:txBody>
      </p:sp>
      <p:pic>
        <p:nvPicPr>
          <p:cNvPr id="4" name="Picture 3" descr="Monster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0" y="2819400"/>
            <a:ext cx="1739900" cy="1739900"/>
          </a:xfrm>
          <a:prstGeom prst="rect">
            <a:avLst/>
          </a:prstGeom>
        </p:spPr>
      </p:pic>
      <p:pic>
        <p:nvPicPr>
          <p:cNvPr id="5" name="Picture 4" descr="BMonster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785674"/>
            <a:ext cx="3530600" cy="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5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853E-A417-41DD-B034-D36F2C8F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Kategori 1: Additiv sammenlikning av størrelser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85E734E-3872-C74F-835B-DC133B1AF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6056" y="2258219"/>
            <a:ext cx="6273800" cy="1524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74978-73AF-4517-8CD1-A780F6D2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878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DF4A-C55E-4FC4-8E72-6620CD89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Kategori 2: Veien om 1 larve</a:t>
            </a:r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D10493B-8F2C-6B42-9331-AFDC0FB8C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8404" y="1595438"/>
            <a:ext cx="5569105" cy="28495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0860E-35ED-40BF-AC8F-F33C159B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61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7B35-ACA3-4F9C-ABAC-29606490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Kategori 3: Gjentatt grupper av 2 larver og 5 blader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F73C459-5FD5-2945-AA11-FE87DD183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2204" y="1450073"/>
            <a:ext cx="3062795" cy="35443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CD800-7CCE-4715-A0EF-3618C670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15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0550621-ED4C-324B-81F8-9DA2916A8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56" y="1285411"/>
            <a:ext cx="3551141" cy="3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9802-9DA1-415F-B1E3-AAD18F83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Kategori 4: Telle med flere om gangen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452F9F4-818A-DB4C-8A4F-2AC2ED908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331" y="1389888"/>
            <a:ext cx="3672899" cy="32298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77606-A4D4-4145-9DFC-67129AF1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16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9844C0B-6DEB-CA47-BC0B-40DBFD7E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656" y="1285411"/>
            <a:ext cx="4635504" cy="3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4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8D6F-7E3C-446E-84AA-70A25C4E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Kategori</a:t>
            </a:r>
            <a:r>
              <a:rPr lang="en-US" dirty="0"/>
              <a:t> 5: </a:t>
            </a:r>
            <a:r>
              <a:rPr lang="en-US" dirty="0" err="1"/>
              <a:t>Finner</a:t>
            </a:r>
            <a:r>
              <a:rPr lang="en-US" dirty="0"/>
              <a:t> 6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A7A4D90-C8FF-134A-AFB2-5E4945B90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354" y="1352807"/>
            <a:ext cx="3595466" cy="32510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86ECF-A3CE-4E03-9AE2-0D3DBE75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17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6D45838-FA60-314E-B7E0-60FA5E5BA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819" y="495557"/>
            <a:ext cx="4455085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5305-807F-43E1-93C3-22387EC2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Kategori 6: Ulike oppdelinger av 12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A3D501CB-B118-A44B-B9BF-45AE2A605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207" y="1437667"/>
            <a:ext cx="2992353" cy="32776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0A201-A7BF-4F05-9583-33849DB5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18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27B0C68-577B-AC47-9EA2-C972D0C00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496" y="692557"/>
            <a:ext cx="4405664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3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Drøfting</a:t>
            </a:r>
          </a:p>
        </p:txBody>
      </p:sp>
      <p:pic>
        <p:nvPicPr>
          <p:cNvPr id="4" name="Picture 3" descr="Monster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0" y="2819400"/>
            <a:ext cx="1739900" cy="1739900"/>
          </a:xfrm>
          <a:prstGeom prst="rect">
            <a:avLst/>
          </a:prstGeom>
        </p:spPr>
      </p:pic>
      <p:pic>
        <p:nvPicPr>
          <p:cNvPr id="5" name="Picture 4" descr="BMonster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785674"/>
            <a:ext cx="3530600" cy="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1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Læringsavdekkingskompetanse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38097" y="1594843"/>
            <a:ext cx="5779852" cy="2850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Niss &amp; Jensen </a:t>
            </a:r>
            <a:r>
              <a:rPr lang="nb-NO" dirty="0"/>
              <a:t>(2002 s. 78): </a:t>
            </a:r>
            <a:r>
              <a:rPr lang="da-DK" i="1" dirty="0"/>
              <a:t>«Denne kompetence består i at kunne afdække og fortolke elevernes faktiske matematiske læring og besiddelse av matematiske kompetencer, samt forestillinger om og holdninger til matematikk, herunder at kunne identificere udviklingen over tid heri.»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b="1" dirty="0"/>
              <a:t>Kilpatrick, Swafford og Findell </a:t>
            </a:r>
            <a:r>
              <a:rPr lang="da-DK" dirty="0"/>
              <a:t>(2001): utvikle et kyndig blikk der læreren observerer, analyserer og forstår elevenes matematiske forståelse, deres resonnering og engasjement.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</a:t>
            </a:fld>
            <a:endParaRPr lang="nb-NO"/>
          </a:p>
        </p:txBody>
      </p:sp>
      <p:pic>
        <p:nvPicPr>
          <p:cNvPr id="1026" name="Picture 2" descr="Bilderesultat for forstørrelses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4" y="2389050"/>
            <a:ext cx="2250844" cy="22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7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9B06ED1-6527-064D-A560-2CAD6B2E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Tallmønstre eller kvantitativt resonnement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0248A8A-1F30-4841-AF26-85146719B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0" rIns="91440" bIns="0" rtlCol="0" anchor="t">
            <a:normAutofit fontScale="92500" lnSpcReduction="10000"/>
          </a:bodyPr>
          <a:lstStyle/>
          <a:p>
            <a:pPr marL="175895" indent="-175895"/>
            <a:r>
              <a:rPr lang="nb-NO" dirty="0"/>
              <a:t>For å kunne løse denne oppgaven må elevene oppfatte to størrelser som variabler og ikke statiske verdier (2, 5, 12)</a:t>
            </a:r>
            <a:endParaRPr lang="en-US" dirty="0"/>
          </a:p>
          <a:p>
            <a:pPr marL="175895" indent="-175895"/>
            <a:r>
              <a:rPr lang="nb-NO" dirty="0"/>
              <a:t>Elevene må forstå at finnes en bestemt relasjon mellom hvordan antall larver endrer seg og hvordan antall blader endrer seg – og denne er uavhengig av av de gjeldende tallverdiene</a:t>
            </a:r>
          </a:p>
          <a:p>
            <a:pPr marL="175895" indent="-175895"/>
            <a:r>
              <a:rPr lang="nb-NO" dirty="0"/>
              <a:t>Å identifisere funksjonssammenhengen mellom størrelsene i larveoppgaven bygger på en forståelse av hva det vil si å modellere virkeligheten ved hjelp av matematikk.</a:t>
            </a:r>
          </a:p>
          <a:p>
            <a:pPr marL="175895" indent="-175895"/>
            <a:r>
              <a:rPr lang="nb-NO" dirty="0"/>
              <a:t>Enkelte elevarbeider er helt fri fra konteksten (8.10, 8.14, 8.17 og 8.18), men andre er delvis knyttet il konteksten. I andre arbeider er størrelsene indikert gjennom tegning eller ord. Det å resonnere kvantitativt gir en </a:t>
            </a:r>
            <a:r>
              <a:rPr lang="nb-NO" u="sng" dirty="0"/>
              <a:t>rikere </a:t>
            </a:r>
            <a:r>
              <a:rPr lang="nb-NO" dirty="0"/>
              <a:t>tilnærming til funksjonstenkning sammenliknet med å arbeid med tallmønstre.</a:t>
            </a:r>
          </a:p>
          <a:p>
            <a:pPr marL="175895" indent="-175895"/>
            <a:r>
              <a:rPr lang="nb-NO" dirty="0"/>
              <a:t>Proporsjonalitetsfaktoren er en brøk (2 ½ blad per larve)  - mindre sannsynlig at elevene i småtrinnet  basere løsningen på tallmønster.</a:t>
            </a:r>
          </a:p>
          <a:p>
            <a:pPr marL="175895" indent="-175895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99EC49A-2AD5-334F-A25C-C894E136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63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B4A056-E624-3E46-89B3-3301C466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Strategier for generalisering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CEF025-CD8B-F24C-859C-98F93F47D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54" y="1594843"/>
            <a:ext cx="2706280" cy="2850156"/>
          </a:xfrm>
        </p:spPr>
        <p:txBody>
          <a:bodyPr vert="horz" lIns="91440" tIns="0" rIns="91440" bIns="0" rtlCol="0" anchor="t">
            <a:normAutofit/>
          </a:bodyPr>
          <a:lstStyle/>
          <a:p>
            <a:pPr marL="175895" indent="-175895"/>
            <a:r>
              <a:rPr lang="nb-NO" dirty="0"/>
              <a:t>Funn av kovariasjon mellom variablene – elevene koordinerer antall blader med antall larver </a:t>
            </a:r>
          </a:p>
          <a:p>
            <a:pPr marL="175895" indent="-175895"/>
            <a:endParaRPr lang="nb-NO" dirty="0"/>
          </a:p>
          <a:p>
            <a:pPr marL="175895" indent="-175895"/>
            <a:r>
              <a:rPr lang="nb-NO" dirty="0"/>
              <a:t>Larveoppgaven stimulerte elevene til å generalisere relasjoner mellom variablene på ulike måter.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DDA364-6C54-0A4E-8CC4-6B28CA08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21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30" y="1430868"/>
            <a:ext cx="4995134" cy="2176430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793" y="281194"/>
            <a:ext cx="1871134" cy="1004217"/>
          </a:xfrm>
          <a:prstGeom prst="rect">
            <a:avLst/>
          </a:prstGeom>
        </p:spPr>
      </p:pic>
      <p:pic>
        <p:nvPicPr>
          <p:cNvPr id="8" name="Plassholder for innhold 5">
            <a:extLst>
              <a:ext uri="{FF2B5EF4-FFF2-40B4-BE49-F238E27FC236}">
                <a16:creationId xmlns:a16="http://schemas.microsoft.com/office/drawing/2014/main" id="{0D10493B-8F2C-6B42-9331-AFDC0FB8C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67" y="3771272"/>
            <a:ext cx="1807960" cy="925085"/>
          </a:xfrm>
          <a:prstGeom prst="rect">
            <a:avLst/>
          </a:prstGeom>
        </p:spPr>
      </p:pic>
      <p:pic>
        <p:nvPicPr>
          <p:cNvPr id="9" name="Plassholder for innhold 5">
            <a:extLst>
              <a:ext uri="{FF2B5EF4-FFF2-40B4-BE49-F238E27FC236}">
                <a16:creationId xmlns:a16="http://schemas.microsoft.com/office/drawing/2014/main" id="{7452F9F4-818A-DB4C-8A4F-2AC2ED908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38050" r="33211"/>
          <a:stretch/>
        </p:blipFill>
        <p:spPr>
          <a:xfrm>
            <a:off x="5005227" y="3801319"/>
            <a:ext cx="1428934" cy="1165550"/>
          </a:xfrm>
          <a:prstGeom prst="rect">
            <a:avLst/>
          </a:prstGeom>
        </p:spPr>
      </p:pic>
      <p:pic>
        <p:nvPicPr>
          <p:cNvPr id="10" name="Plassholder for innhold 7">
            <a:extLst>
              <a:ext uri="{FF2B5EF4-FFF2-40B4-BE49-F238E27FC236}">
                <a16:creationId xmlns:a16="http://schemas.microsoft.com/office/drawing/2014/main" id="{0A7A4D90-C8FF-134A-AFB2-5E4945B90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4552" r="25459" b="65333"/>
          <a:stretch/>
        </p:blipFill>
        <p:spPr>
          <a:xfrm>
            <a:off x="6625851" y="3938876"/>
            <a:ext cx="1260025" cy="5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52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5F0410-7B1B-CC47-A086-4E3DC363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Representasjonsformer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2AAC6F-1E21-544B-9A9C-7447135CA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0" rIns="91440" bIns="0" rtlCol="0" anchor="t">
            <a:normAutofit/>
          </a:bodyPr>
          <a:lstStyle/>
          <a:p>
            <a:pPr marL="175895" indent="-175895"/>
            <a:r>
              <a:rPr lang="nb-NO" dirty="0"/>
              <a:t>Elevene var aktive deltagere i å utvikle representasjoner</a:t>
            </a:r>
          </a:p>
          <a:p>
            <a:pPr marL="175895" indent="-175895"/>
            <a:r>
              <a:rPr lang="nb-NO" dirty="0"/>
              <a:t>Mange bruker representasjoner som støtte for sin tenkning, mens enkelte bruker det for å vise hvordan de har tenkt.</a:t>
            </a:r>
          </a:p>
          <a:p>
            <a:pPr marL="175895" indent="-175895"/>
            <a:r>
              <a:rPr lang="nb-NO" dirty="0"/>
              <a:t>Tallpar som gir funksjonen, er synlig på forskjellige måter i elevarbeidene – gir lærer mulighet til å drøfte oversettelser mellom representasjonsformene (tallpar, tabeller og tekst)</a:t>
            </a:r>
          </a:p>
          <a:p>
            <a:pPr marL="175895" indent="-175895"/>
            <a:r>
              <a:rPr lang="nb-NO" dirty="0"/>
              <a:t>Figurene er ulike – muligheter for å diskutere hva som gjøre en figur nyttig matematisk sett.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1066412-ADE5-4C44-BF29-DDDD5A17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460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28B6-E8AE-4D93-821E-BA56DE4D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 dette kan vi trekke følgende: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0D2A3-9397-4C36-98C8-9A9E7545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410F9-3FE9-4FA3-A3D3-C4C44EA5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23</a:t>
            </a:fld>
            <a:endParaRPr lang="nb-N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70FFFE-3425-483A-AD23-35B400E85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0" rIns="91440" bIns="0" rtlCol="0" anchor="t">
            <a:normAutofit/>
          </a:bodyPr>
          <a:lstStyle/>
          <a:p>
            <a:pPr marL="175895" indent="-175895"/>
            <a:r>
              <a:rPr lang="nb-NO" dirty="0"/>
              <a:t>Elevene viser stor variasjon av riktige løsninger og de kommuniserer tankeprosesser på svært forskjellige måter </a:t>
            </a:r>
            <a:endParaRPr lang="en-US" dirty="0"/>
          </a:p>
          <a:p>
            <a:pPr marL="175895" indent="-175895"/>
            <a:r>
              <a:rPr lang="nb-NO" dirty="0"/>
              <a:t>Elevene utnytter uformelle strategier, resonnerer kvantitativt og konkluderer korrekt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68D99-4127-4696-B671-7D89010B3C6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0" rIns="91440" bIns="0" rtlCol="0" anchor="t">
            <a:normAutofit fontScale="92500" lnSpcReduction="10000"/>
          </a:bodyPr>
          <a:lstStyle/>
          <a:p>
            <a:pPr marL="175895" indent="-175895"/>
            <a:r>
              <a:rPr lang="nb-NO" dirty="0"/>
              <a:t>Lærer kan – gjennom å studere hvilken tenkning elevens besvarelse gir uttrykk for, og hvilke strategier de har brukte – utvikle et viktig grunnlag for å støtte og utfordre elevene i sin videre tenkning.</a:t>
            </a:r>
          </a:p>
          <a:p>
            <a:pPr marL="175895" indent="-175895"/>
            <a:r>
              <a:rPr lang="nb-NO" dirty="0"/>
              <a:t>De ulike løsningene gir læreren: </a:t>
            </a:r>
          </a:p>
          <a:p>
            <a:pPr marL="452120" lvl="1" indent="-207645"/>
            <a:r>
              <a:rPr lang="nb-NO" dirty="0"/>
              <a:t>et utgangspunkt for å lede elevene videre i generalisering av sammenhenger mellom variabler.</a:t>
            </a:r>
          </a:p>
          <a:p>
            <a:pPr marL="452120" lvl="1" indent="-207645"/>
            <a:r>
              <a:rPr lang="nb-NO" dirty="0"/>
              <a:t>grunnlag for en klassesamtale der elevene vurderer kritisk hvilke representasjoner som er hensiktsmessige</a:t>
            </a:r>
          </a:p>
        </p:txBody>
      </p:sp>
    </p:spTree>
    <p:extLst>
      <p:ext uri="{BB962C8B-B14F-4D97-AF65-F5344CB8AC3E}">
        <p14:creationId xmlns:p14="http://schemas.microsoft.com/office/powerpoint/2010/main" val="614843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22F2B3-677E-8B4C-8E87-615470D47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«Larveoppgaven er en oppgave som utfordrer elevene til å resonnere algebraisk og utvikle sin funksjonstenkning.»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1BF43B-41E0-C04B-8590-03080370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99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En skoleklasse har to larver. De trenger fem blader hver dag til å fôre disse to larvene. Hvor mange blader ville de trengt til tolv larver?</a:t>
            </a:r>
          </a:p>
        </p:txBody>
      </p:sp>
      <p:pic>
        <p:nvPicPr>
          <p:cNvPr id="4" name="Picture 3" descr="Monster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0" y="2819400"/>
            <a:ext cx="1739900" cy="1739900"/>
          </a:xfrm>
          <a:prstGeom prst="rect">
            <a:avLst/>
          </a:prstGeom>
        </p:spPr>
      </p:pic>
      <p:pic>
        <p:nvPicPr>
          <p:cNvPr id="5" name="Picture 4" descr="BMonster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785674"/>
            <a:ext cx="3530600" cy="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A34CF3A-E7F0-B544-9BB8-62B7E23C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Teorigjennomgang i artikkelen: </a:t>
            </a:r>
          </a:p>
          <a:p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Representasjonsformer</a:t>
            </a:r>
          </a:p>
          <a:p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Funksjonstenkning</a:t>
            </a:r>
          </a:p>
          <a:p>
            <a:r>
              <a:rPr lang="nb-NO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Kvalitativt resonnement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C26BD8-11D9-8043-9F09-93782317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77D77DE-43E2-204E-B003-0A8469FC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78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9D84A49-5C7D-7C43-9D49-8CADC48F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Representasjonsformer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727DDC8-5244-EF45-A7D3-5DAB7441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Eleven møter varierte representasjonsformer (</a:t>
            </a:r>
            <a:r>
              <a:rPr lang="nb-NO" dirty="0" err="1"/>
              <a:t>Duval</a:t>
            </a:r>
            <a:r>
              <a:rPr lang="nb-NO" dirty="0"/>
              <a:t>, 2006; </a:t>
            </a:r>
            <a:r>
              <a:rPr lang="nb-NO" dirty="0" err="1"/>
              <a:t>Janvier</a:t>
            </a:r>
            <a:r>
              <a:rPr lang="nb-NO" dirty="0"/>
              <a:t>, 1987)</a:t>
            </a:r>
          </a:p>
          <a:p>
            <a:r>
              <a:rPr lang="nb-NO" dirty="0"/>
              <a:t>Elevene skaper og benytter seg av representasjoner (</a:t>
            </a:r>
            <a:r>
              <a:rPr lang="nb-NO" dirty="0" err="1"/>
              <a:t>Greeno</a:t>
            </a:r>
            <a:r>
              <a:rPr lang="nb-NO" dirty="0"/>
              <a:t> og Hall, 1997)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Representasjoner har to roller (</a:t>
            </a:r>
            <a:r>
              <a:rPr lang="nb-NO" dirty="0" err="1"/>
              <a:t>Stylianou</a:t>
            </a:r>
            <a:r>
              <a:rPr lang="nb-NO" dirty="0"/>
              <a:t>, 2011):</a:t>
            </a:r>
          </a:p>
          <a:p>
            <a:pPr marL="619125" lvl="1" indent="-342900">
              <a:buFont typeface="+mj-lt"/>
              <a:buAutoNum type="arabicPeriod"/>
            </a:pPr>
            <a:r>
              <a:rPr lang="nb-NO" dirty="0"/>
              <a:t>Støtte for den enkeltes tankeprosess</a:t>
            </a:r>
          </a:p>
          <a:p>
            <a:pPr marL="619125" lvl="1" indent="-342900">
              <a:buFont typeface="+mj-lt"/>
              <a:buAutoNum type="arabicPeriod"/>
            </a:pPr>
            <a:r>
              <a:rPr lang="nb-NO" dirty="0"/>
              <a:t>Kommunisere med andre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5BB221-D879-7D45-95D0-7DF19673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21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2F930E-129E-324E-BB88-9DCE39E3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Funksjonstenkning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C8482F-EA11-3D40-A969-E3FD76425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53" y="1594842"/>
            <a:ext cx="8030696" cy="3167229"/>
          </a:xfrm>
        </p:spPr>
        <p:txBody>
          <a:bodyPr vert="horz" lIns="91440" tIns="0" rIns="91440" bIns="0" rtlCol="0" anchor="t">
            <a:normAutofit/>
          </a:bodyPr>
          <a:lstStyle/>
          <a:p>
            <a:pPr marL="175895" indent="-175895"/>
            <a:r>
              <a:rPr lang="nb-NO" dirty="0"/>
              <a:t>Generalisering er en av de mest sentrale prosessene i algebraisk tenkning (</a:t>
            </a:r>
            <a:r>
              <a:rPr lang="nb-NO" dirty="0" err="1"/>
              <a:t>Kieran</a:t>
            </a:r>
            <a:r>
              <a:rPr lang="nb-NO" dirty="0"/>
              <a:t> et al., 2016)</a:t>
            </a:r>
            <a:endParaRPr lang="en-US" dirty="0"/>
          </a:p>
          <a:p>
            <a:pPr marL="175895" indent="-175895"/>
            <a:r>
              <a:rPr lang="nb-NO" dirty="0"/>
              <a:t>Tradisjonelt er generalisering knyttet til endring i tallmønster eller geometriske mønster – men flere (Ellis, 2007: </a:t>
            </a:r>
            <a:r>
              <a:rPr lang="nb-NO" dirty="0" err="1"/>
              <a:t>Küchemann</a:t>
            </a:r>
            <a:r>
              <a:rPr lang="nb-NO" dirty="0"/>
              <a:t>, 2010) mener elevene konsentrerer seg om økningen fra et tall til neste og til å tenke figurativt - i stedet for algebraisk</a:t>
            </a:r>
          </a:p>
          <a:p>
            <a:pPr marL="452120" lvl="1" indent="-207645"/>
            <a:r>
              <a:rPr lang="nb-NO" i="1" dirty="0"/>
              <a:t>Funksjonell generalisering - </a:t>
            </a:r>
            <a:r>
              <a:rPr lang="nb-NO" dirty="0"/>
              <a:t>relasjon mellom </a:t>
            </a:r>
            <a:r>
              <a:rPr lang="nb-NO" dirty="0" err="1"/>
              <a:t>plassnummer</a:t>
            </a:r>
            <a:r>
              <a:rPr lang="nb-NO" dirty="0"/>
              <a:t> og figurnummer</a:t>
            </a:r>
          </a:p>
          <a:p>
            <a:pPr marL="452120" lvl="1" indent="-207645"/>
            <a:r>
              <a:rPr lang="nb-NO" i="1" dirty="0"/>
              <a:t>Rekursiv generalisering - </a:t>
            </a:r>
            <a:r>
              <a:rPr lang="nb-NO" dirty="0"/>
              <a:t>uttrykt ved tallet som kommer før i rekken</a:t>
            </a:r>
          </a:p>
          <a:p>
            <a:pPr marL="175895" indent="-207645"/>
            <a:r>
              <a:rPr lang="nb-NO" dirty="0"/>
              <a:t>Skiller mellom hva eleven legger merke til:</a:t>
            </a:r>
          </a:p>
          <a:p>
            <a:pPr marL="452120" lvl="1" indent="-207645"/>
            <a:r>
              <a:rPr lang="nb-NO" i="1" dirty="0" err="1"/>
              <a:t>Kovariasjon</a:t>
            </a:r>
            <a:r>
              <a:rPr lang="nb-NO" dirty="0"/>
              <a:t> – koordinerte endringer i de to variablene sett hver for seg</a:t>
            </a:r>
          </a:p>
          <a:p>
            <a:pPr marL="452120" lvl="1" indent="-207645"/>
            <a:r>
              <a:rPr lang="nb-NO" i="1" dirty="0"/>
              <a:t>Korrespondanse</a:t>
            </a:r>
            <a:r>
              <a:rPr lang="nb-NO" dirty="0"/>
              <a:t> – sammenhengen mellom de to variablene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39A3D5-18F5-C540-8DC0-82B1B6FA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44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5915AC-8C3C-D744-B49C-29D38F73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Hundekennel (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Blanton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Kaput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, 2004)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6B9074-9961-394E-AD9E-6FD4F67B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53" y="1594843"/>
            <a:ext cx="8030696" cy="306962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Studiet bekrefter hypotesen: </a:t>
            </a:r>
            <a:r>
              <a:rPr lang="nb-NO" i="1" dirty="0"/>
              <a:t>Barn kan tenke funksjonelt i andre kontekster enn geometriske mønstre</a:t>
            </a:r>
          </a:p>
          <a:p>
            <a:pPr marL="0" indent="0">
              <a:buNone/>
            </a:pPr>
            <a:r>
              <a:rPr lang="nb-NO" dirty="0"/>
              <a:t>Oppgave: Finne antall hunder ut fra antall øyne/antall øyne og hale</a:t>
            </a:r>
          </a:p>
          <a:p>
            <a:r>
              <a:rPr lang="nb-NO" sz="1400" dirty="0"/>
              <a:t>Barn 3-5 år: </a:t>
            </a:r>
          </a:p>
          <a:p>
            <a:pPr lvl="1"/>
            <a:r>
              <a:rPr lang="nb-NO" sz="1400" dirty="0"/>
              <a:t>klarte å lage modeller ved bruk av konkreter og sette inn i tabeller </a:t>
            </a:r>
            <a:r>
              <a:rPr lang="nb-NO" sz="1400" dirty="0" err="1"/>
              <a:t>vha</a:t>
            </a:r>
            <a:r>
              <a:rPr lang="nb-NO" sz="1400" dirty="0"/>
              <a:t> lærer</a:t>
            </a:r>
          </a:p>
          <a:p>
            <a:pPr lvl="1"/>
            <a:r>
              <a:rPr lang="nb-NO" sz="1400" dirty="0"/>
              <a:t>arbeidet rekursivt ved å se på </a:t>
            </a:r>
            <a:r>
              <a:rPr lang="nb-NO" sz="1400" dirty="0" err="1"/>
              <a:t>kovariasjon</a:t>
            </a:r>
            <a:r>
              <a:rPr lang="nb-NO" sz="1400" dirty="0"/>
              <a:t> (når en ny hund kommer øker antall øyne med to)</a:t>
            </a:r>
          </a:p>
          <a:p>
            <a:r>
              <a:rPr lang="nb-NO" sz="1400" dirty="0"/>
              <a:t>Barn fra 8 år: </a:t>
            </a:r>
          </a:p>
          <a:p>
            <a:pPr lvl="1"/>
            <a:r>
              <a:rPr lang="nb-NO" sz="1400" dirty="0"/>
              <a:t>var aktivt på jakt etter mønstre for å generaliserefunksjonelt og uttrykke sammenhengen mellom størrelsene</a:t>
            </a:r>
          </a:p>
          <a:p>
            <a:pPr lvl="1"/>
            <a:r>
              <a:rPr lang="nb-NO" sz="1400" dirty="0"/>
              <a:t>utnyttet korrespondansen mellom størrelsene (gitt et antall hunder, kan antall øyne regnes ut direkte)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C3DC70-4057-3844-8841-A4BD3931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8AF67C-615B-9542-B264-C2C60BFA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948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0AD574-1A37-8540-8B4C-F532219C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Kvantitativt resonnement </a:t>
            </a:r>
            <a:br>
              <a:rPr lang="nb-NO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– verdien av å betrakte funksjonssammenhengen mellom to størrelser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66C256-ECB8-CE42-BACE-6855341EE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/>
              <a:t>Modellering</a:t>
            </a:r>
            <a:r>
              <a:rPr lang="nb-NO" dirty="0"/>
              <a:t> som krever at elevene ser forbi den praktiske konteksten og forbi egenskaper som er irrelevante for problemstillingen, og heller undersøke sin intuitive forståelse av relasjoner mellom størrelsene (</a:t>
            </a:r>
            <a:r>
              <a:rPr lang="nb-NO" dirty="0" err="1"/>
              <a:t>Smith&amp;Thompson</a:t>
            </a:r>
            <a:r>
              <a:rPr lang="nb-NO" dirty="0"/>
              <a:t>, 2007).</a:t>
            </a:r>
          </a:p>
          <a:p>
            <a:r>
              <a:rPr lang="nb-NO" dirty="0"/>
              <a:t>Når lærer skal støtte og utvikle elevenes kvantitative resonnementer (</a:t>
            </a:r>
            <a:r>
              <a:rPr lang="nb-NO" dirty="0" err="1"/>
              <a:t>Smith&amp;Thompson</a:t>
            </a:r>
            <a:r>
              <a:rPr lang="nb-NO" dirty="0"/>
              <a:t>, 2007):</a:t>
            </a:r>
          </a:p>
          <a:p>
            <a:pPr lvl="1"/>
            <a:r>
              <a:rPr lang="nb-NO" dirty="0"/>
              <a:t>Identifiser passende problemstilling som omfatter både additive og multiplikative relasjoner mellom størrelsene</a:t>
            </a:r>
          </a:p>
          <a:p>
            <a:pPr lvl="1"/>
            <a:r>
              <a:rPr lang="nb-NO" dirty="0"/>
              <a:t>Ha fokus på å undersøke og forstå de aktuelle tallstørrelsene heller enn å regne ut det riktige svaret</a:t>
            </a:r>
          </a:p>
          <a:p>
            <a:pPr lvl="1"/>
            <a:r>
              <a:rPr lang="nb-NO" dirty="0"/>
              <a:t>Hjelp eleven til å representere og kommunisere sin tenkning klart gjennom diagrammer og matematiske/aritmetiske uttrykk heller enn gjennom tallmessige/numeriske svar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F22120-FE5F-CA4D-8689-C8FF92E3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23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2E5C56E-06FE-A742-B9D0-70A92D08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10" y="428161"/>
            <a:ext cx="8284039" cy="1166682"/>
          </a:xfrm>
        </p:spPr>
        <p:txBody>
          <a:bodyPr/>
          <a:lstStyle/>
          <a:p>
            <a:r>
              <a:rPr lang="nb-NO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Hvilket potensial har larveoppgaven som en kontekst for funksjonstenkning?</a:t>
            </a:r>
            <a:br>
              <a:rPr lang="nb-NO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Hvilke kvaliteter har de ulike elevarbeidene?</a:t>
            </a:r>
            <a:br>
              <a:rPr lang="nb-NO" dirty="0"/>
            </a:br>
            <a:endParaRPr lang="nb-NO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744CAD9-5E3D-B44F-B6E5-67CC7F5D7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nb-NO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kommer funksjonstenkningen til uttrykk i elevenes løsningsmetoder?</a:t>
            </a:r>
          </a:p>
          <a:p>
            <a:pPr marL="514350" indent="-514350" algn="l">
              <a:buAutoNum type="arabicPeriod"/>
            </a:pPr>
            <a:r>
              <a:rPr lang="nb-NO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Hvilke strategier for generalisering av funksjonssammenheng opptrer, og hvilke styrker og svakheter har disse?</a:t>
            </a:r>
          </a:p>
          <a:p>
            <a:pPr marL="514350" indent="-514350" algn="l">
              <a:buAutoNum type="arabicPeriod"/>
            </a:pPr>
            <a:r>
              <a:rPr lang="nb-NO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bruker elevene representasjonsformer for å resonnere og kommunisere?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858E65E-B4A9-5A42-AC1D-B4C68887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14.09.2022</a:t>
            </a:fld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9D14C5-8002-534E-B831-B010178C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9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7F8E9BD-47EC-C142-BCE9-758749131691}"/>
              </a:ext>
            </a:extLst>
          </p:cNvPr>
          <p:cNvSpPr/>
          <p:nvPr/>
        </p:nvSpPr>
        <p:spPr>
          <a:xfrm>
            <a:off x="5517632" y="881887"/>
            <a:ext cx="3467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En skoleklasse har to larver. De trenger fem blader hver dag til å fôre disse to larvene. Hvor mange blader ville de trengt til tolv larver?</a:t>
            </a:r>
          </a:p>
        </p:txBody>
      </p:sp>
    </p:spTree>
    <p:extLst>
      <p:ext uri="{BB962C8B-B14F-4D97-AF65-F5344CB8AC3E}">
        <p14:creationId xmlns:p14="http://schemas.microsoft.com/office/powerpoint/2010/main" val="4658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N Bokmål">
  <a:themeElements>
    <a:clrScheme name="Custom 39">
      <a:dk1>
        <a:srgbClr val="252525"/>
      </a:dk1>
      <a:lt1>
        <a:sysClr val="window" lastClr="FFFFFF"/>
      </a:lt1>
      <a:dk2>
        <a:srgbClr val="7E9492"/>
      </a:dk2>
      <a:lt2>
        <a:srgbClr val="D6E0E3"/>
      </a:lt2>
      <a:accent1>
        <a:srgbClr val="4B4CAD"/>
      </a:accent1>
      <a:accent2>
        <a:srgbClr val="3BAFA2"/>
      </a:accent2>
      <a:accent3>
        <a:srgbClr val="00978A"/>
      </a:accent3>
      <a:accent4>
        <a:srgbClr val="FFD240"/>
      </a:accent4>
      <a:accent5>
        <a:srgbClr val="D64349"/>
      </a:accent5>
      <a:accent6>
        <a:srgbClr val="27B2D0"/>
      </a:accent6>
      <a:hlink>
        <a:srgbClr val="005B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2247431-3E2A-4F62-B5FC-7BAC169337D2}" vid="{B416DA83-C05D-41FB-B756-3651B1252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9CEB7AFEA24488E8844AC0E7DB33C" ma:contentTypeVersion="5" ma:contentTypeDescription="Create a new document." ma:contentTypeScope="" ma:versionID="c57801e485db5e86c279236e9c35bfac">
  <xsd:schema xmlns:xsd="http://www.w3.org/2001/XMLSchema" xmlns:xs="http://www.w3.org/2001/XMLSchema" xmlns:p="http://schemas.microsoft.com/office/2006/metadata/properties" xmlns:ns3="3cee21de-d377-44dc-b54f-729161bc469a" xmlns:ns4="a4954467-c4ac-4c0a-9822-38fde4ea205c" targetNamespace="http://schemas.microsoft.com/office/2006/metadata/properties" ma:root="true" ma:fieldsID="be4f2e5c11547f3990a3b6d72e43b97a" ns3:_="" ns4:_="">
    <xsd:import namespace="3cee21de-d377-44dc-b54f-729161bc469a"/>
    <xsd:import namespace="a4954467-c4ac-4c0a-9822-38fde4ea20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e21de-d377-44dc-b54f-729161bc4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54467-c4ac-4c0a-9822-38fde4ea20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BDCED9-4C9C-41F4-BE0E-584CC3F98048}">
  <ds:schemaRefs>
    <ds:schemaRef ds:uri="http://purl.org/dc/terms/"/>
    <ds:schemaRef ds:uri="http://schemas.openxmlformats.org/package/2006/metadata/core-properties"/>
    <ds:schemaRef ds:uri="a4954467-c4ac-4c0a-9822-38fde4ea205c"/>
    <ds:schemaRef ds:uri="http://purl.org/dc/dcmitype/"/>
    <ds:schemaRef ds:uri="http://schemas.microsoft.com/office/2006/documentManagement/types"/>
    <ds:schemaRef ds:uri="3cee21de-d377-44dc-b54f-729161bc469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A53D5C-8E62-4B57-A7E8-8CBDA7014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ee21de-d377-44dc-b54f-729161bc469a"/>
    <ds:schemaRef ds:uri="a4954467-c4ac-4c0a-9822-38fde4ea20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134936-0777-4ED3-9D58-DDB8E0F5EC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USN bokmal mal</Template>
  <TotalTime>2028</TotalTime>
  <Words>1571</Words>
  <Application>Microsoft Office PowerPoint</Application>
  <PresentationFormat>On-screen Show (16:9)</PresentationFormat>
  <Paragraphs>139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USN Bokmål</vt:lpstr>
      <vt:lpstr>«På jakt i elevers  algebraiske tenkning»  Elisabeth Eriksen, Ida Heiberg Solem  og Inger Ulleberg (2018)</vt:lpstr>
      <vt:lpstr>Læringsavdekkingskompetanse</vt:lpstr>
      <vt:lpstr>PowerPoint Presentation</vt:lpstr>
      <vt:lpstr>PowerPoint Presentation</vt:lpstr>
      <vt:lpstr>Representasjonsformer</vt:lpstr>
      <vt:lpstr>Funksjonstenkning</vt:lpstr>
      <vt:lpstr>Hundekennel (Blanton &amp; Kaput, 2004) </vt:lpstr>
      <vt:lpstr>Kvantitativt resonnement  – verdien av å betrakte funksjonssammenhengen mellom to størrelser</vt:lpstr>
      <vt:lpstr>Hvilket potensial har larveoppgaven som en kontekst for funksjonstenkning? Hvilke kvaliteter har de ulike elevarbeidene? </vt:lpstr>
      <vt:lpstr>PowerPoint Presentation</vt:lpstr>
      <vt:lpstr>Metode</vt:lpstr>
      <vt:lpstr>PowerPoint Presentation</vt:lpstr>
      <vt:lpstr>Kategori 1: Additiv sammenlikning av størrelser</vt:lpstr>
      <vt:lpstr>Kategori 2: Veien om 1 larve</vt:lpstr>
      <vt:lpstr>Kategori 3: Gjentatt grupper av 2 larver og 5 blader</vt:lpstr>
      <vt:lpstr>Kategori 4: Telle med flere om gangen</vt:lpstr>
      <vt:lpstr>Kategori 5: Finner 6</vt:lpstr>
      <vt:lpstr>Kategori 6: Ulike oppdelinger av 12</vt:lpstr>
      <vt:lpstr>PowerPoint Presentation</vt:lpstr>
      <vt:lpstr>Tallmønstre eller kvantitativt resonnement</vt:lpstr>
      <vt:lpstr>Strategier for generalisering</vt:lpstr>
      <vt:lpstr>Representasjonsformer</vt:lpstr>
      <vt:lpstr>Av dette kan vi trekke følgende:</vt:lpstr>
      <vt:lpstr>PowerPoint Presentation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 av presentasjonsmal</dc:title>
  <dc:creator>Aud Kjæret</dc:creator>
  <cp:lastModifiedBy>Anne Liv Kaarstad Lie</cp:lastModifiedBy>
  <cp:revision>486</cp:revision>
  <cp:lastPrinted>2015-12-11T15:19:02Z</cp:lastPrinted>
  <dcterms:created xsi:type="dcterms:W3CDTF">2019-10-01T08:31:35Z</dcterms:created>
  <dcterms:modified xsi:type="dcterms:W3CDTF">2022-09-14T12:41:50Z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0x01010032C9CEB7AFEA24488E8844AC0E7DB33C</vt:lpwstr>
  </property>
</Properties>
</file>