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391" r:id="rId6"/>
    <p:sldId id="398" r:id="rId7"/>
    <p:sldId id="403" r:id="rId8"/>
    <p:sldId id="404" r:id="rId9"/>
    <p:sldId id="405" r:id="rId10"/>
    <p:sldId id="392" r:id="rId11"/>
    <p:sldId id="402" r:id="rId12"/>
    <p:sldId id="406" r:id="rId13"/>
    <p:sldId id="407" r:id="rId14"/>
    <p:sldId id="408" r:id="rId15"/>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18" d="100"/>
          <a:sy n="118" d="100"/>
        </p:scale>
        <p:origin x="648"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13753F-751A-4E30-8055-10F3EEEE9BB7}" type="datetimeFigureOut">
              <a:rPr lang="nb-NO" smtClean="0"/>
              <a:t>09.11.2022</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EB549E-D7DC-4D21-B8CC-94CE6BF76A27}" type="slidenum">
              <a:rPr lang="nb-NO" smtClean="0"/>
              <a:t>‹#›</a:t>
            </a:fld>
            <a:endParaRPr lang="nb-NO"/>
          </a:p>
        </p:txBody>
      </p:sp>
    </p:spTree>
    <p:extLst>
      <p:ext uri="{BB962C8B-B14F-4D97-AF65-F5344CB8AC3E}">
        <p14:creationId xmlns:p14="http://schemas.microsoft.com/office/powerpoint/2010/main" val="2313083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Si noe fra hovedfunnene til SHoT / hvordan samsvarer dette med det vi har sett på </a:t>
            </a:r>
            <a:r>
              <a:rPr lang="nb-NO" dirty="0" err="1"/>
              <a:t>OsloMet</a:t>
            </a:r>
            <a:r>
              <a:rPr lang="nb-NO" dirty="0"/>
              <a:t>  av de tvilsmeldingene vi har mottatt – det vil jeg si noe om</a:t>
            </a:r>
          </a:p>
        </p:txBody>
      </p:sp>
      <p:sp>
        <p:nvSpPr>
          <p:cNvPr id="4" name="Plassholder for lysbildenummer 3"/>
          <p:cNvSpPr>
            <a:spLocks noGrp="1"/>
          </p:cNvSpPr>
          <p:nvPr>
            <p:ph type="sldNum" sz="quarter" idx="5"/>
          </p:nvPr>
        </p:nvSpPr>
        <p:spPr/>
        <p:txBody>
          <a:bodyPr/>
          <a:lstStyle/>
          <a:p>
            <a:fld id="{CEEB549E-D7DC-4D21-B8CC-94CE6BF76A27}" type="slidenum">
              <a:rPr lang="nb-NO" smtClean="0"/>
              <a:t>2</a:t>
            </a:fld>
            <a:endParaRPr lang="nb-NO"/>
          </a:p>
        </p:txBody>
      </p:sp>
    </p:spTree>
    <p:extLst>
      <p:ext uri="{BB962C8B-B14F-4D97-AF65-F5344CB8AC3E}">
        <p14:creationId xmlns:p14="http://schemas.microsoft.com/office/powerpoint/2010/main" val="60137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Hvordan vi teller tvilsmeldinger og hvorfor</a:t>
            </a:r>
          </a:p>
        </p:txBody>
      </p:sp>
      <p:sp>
        <p:nvSpPr>
          <p:cNvPr id="4" name="Plassholder for lysbildenummer 3"/>
          <p:cNvSpPr>
            <a:spLocks noGrp="1"/>
          </p:cNvSpPr>
          <p:nvPr>
            <p:ph type="sldNum" sz="quarter" idx="5"/>
          </p:nvPr>
        </p:nvSpPr>
        <p:spPr/>
        <p:txBody>
          <a:bodyPr/>
          <a:lstStyle/>
          <a:p>
            <a:fld id="{CEEB549E-D7DC-4D21-B8CC-94CE6BF76A27}" type="slidenum">
              <a:rPr lang="nb-NO" smtClean="0"/>
              <a:t>7</a:t>
            </a:fld>
            <a:endParaRPr lang="nb-NO"/>
          </a:p>
        </p:txBody>
      </p:sp>
    </p:spTree>
    <p:extLst>
      <p:ext uri="{BB962C8B-B14F-4D97-AF65-F5344CB8AC3E}">
        <p14:creationId xmlns:p14="http://schemas.microsoft.com/office/powerpoint/2010/main" val="3720381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Dette mener vi fortsetter i 2022. vi vurderer å telle de siste meldingene i 2021 også og ta med 2022. da gjør vi det på nyåret</a:t>
            </a:r>
          </a:p>
        </p:txBody>
      </p:sp>
      <p:sp>
        <p:nvSpPr>
          <p:cNvPr id="4" name="Plassholder for lysbildenummer 3"/>
          <p:cNvSpPr>
            <a:spLocks noGrp="1"/>
          </p:cNvSpPr>
          <p:nvPr>
            <p:ph type="sldNum" sz="quarter" idx="5"/>
          </p:nvPr>
        </p:nvSpPr>
        <p:spPr/>
        <p:txBody>
          <a:bodyPr/>
          <a:lstStyle/>
          <a:p>
            <a:fld id="{CEEB549E-D7DC-4D21-B8CC-94CE6BF76A27}" type="slidenum">
              <a:rPr lang="nb-NO" smtClean="0"/>
              <a:t>8</a:t>
            </a:fld>
            <a:endParaRPr lang="nb-NO"/>
          </a:p>
        </p:txBody>
      </p:sp>
    </p:spTree>
    <p:extLst>
      <p:ext uri="{BB962C8B-B14F-4D97-AF65-F5344CB8AC3E}">
        <p14:creationId xmlns:p14="http://schemas.microsoft.com/office/powerpoint/2010/main" val="1109273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D1EAF70-0686-F384-4FE8-C339B63CFA89}"/>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F2AF4876-28B3-0434-0C73-382CBA07F4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A9135E71-2D5D-B8DA-C298-D9609AF4CF38}"/>
              </a:ext>
            </a:extLst>
          </p:cNvPr>
          <p:cNvSpPr>
            <a:spLocks noGrp="1"/>
          </p:cNvSpPr>
          <p:nvPr>
            <p:ph type="dt" sz="half" idx="10"/>
          </p:nvPr>
        </p:nvSpPr>
        <p:spPr/>
        <p:txBody>
          <a:bodyPr/>
          <a:lstStyle/>
          <a:p>
            <a:fld id="{8A04D93B-9E89-4125-B706-9BF16BF05DDA}" type="datetimeFigureOut">
              <a:rPr lang="nb-NO" smtClean="0"/>
              <a:t>09.11.2022</a:t>
            </a:fld>
            <a:endParaRPr lang="nb-NO"/>
          </a:p>
        </p:txBody>
      </p:sp>
      <p:sp>
        <p:nvSpPr>
          <p:cNvPr id="5" name="Plassholder for bunntekst 4">
            <a:extLst>
              <a:ext uri="{FF2B5EF4-FFF2-40B4-BE49-F238E27FC236}">
                <a16:creationId xmlns:a16="http://schemas.microsoft.com/office/drawing/2014/main" id="{564B65C3-91BF-05F5-4E3B-999129AF4148}"/>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700754C-4D56-7FE5-D817-1C4AC3F1B847}"/>
              </a:ext>
            </a:extLst>
          </p:cNvPr>
          <p:cNvSpPr>
            <a:spLocks noGrp="1"/>
          </p:cNvSpPr>
          <p:nvPr>
            <p:ph type="sldNum" sz="quarter" idx="12"/>
          </p:nvPr>
        </p:nvSpPr>
        <p:spPr/>
        <p:txBody>
          <a:bodyPr/>
          <a:lstStyle/>
          <a:p>
            <a:fld id="{ED48B788-46CE-4E9D-A87B-E3A31D603863}" type="slidenum">
              <a:rPr lang="nb-NO" smtClean="0"/>
              <a:t>‹#›</a:t>
            </a:fld>
            <a:endParaRPr lang="nb-NO"/>
          </a:p>
        </p:txBody>
      </p:sp>
    </p:spTree>
    <p:extLst>
      <p:ext uri="{BB962C8B-B14F-4D97-AF65-F5344CB8AC3E}">
        <p14:creationId xmlns:p14="http://schemas.microsoft.com/office/powerpoint/2010/main" val="1008253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3ACD061-24CB-17F7-F902-DF88BC53886B}"/>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FBF350B0-F6B2-6830-5C09-F2BC87B43303}"/>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B88C91EA-73A6-9F27-B8E7-87D8C744EB6E}"/>
              </a:ext>
            </a:extLst>
          </p:cNvPr>
          <p:cNvSpPr>
            <a:spLocks noGrp="1"/>
          </p:cNvSpPr>
          <p:nvPr>
            <p:ph type="dt" sz="half" idx="10"/>
          </p:nvPr>
        </p:nvSpPr>
        <p:spPr/>
        <p:txBody>
          <a:bodyPr/>
          <a:lstStyle/>
          <a:p>
            <a:fld id="{8A04D93B-9E89-4125-B706-9BF16BF05DDA}" type="datetimeFigureOut">
              <a:rPr lang="nb-NO" smtClean="0"/>
              <a:t>09.11.2022</a:t>
            </a:fld>
            <a:endParaRPr lang="nb-NO"/>
          </a:p>
        </p:txBody>
      </p:sp>
      <p:sp>
        <p:nvSpPr>
          <p:cNvPr id="5" name="Plassholder for bunntekst 4">
            <a:extLst>
              <a:ext uri="{FF2B5EF4-FFF2-40B4-BE49-F238E27FC236}">
                <a16:creationId xmlns:a16="http://schemas.microsoft.com/office/drawing/2014/main" id="{65E05C12-E9DB-9E5A-63D4-1E63BAA5B60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9F20C65-5510-0177-6850-716FCCC50206}"/>
              </a:ext>
            </a:extLst>
          </p:cNvPr>
          <p:cNvSpPr>
            <a:spLocks noGrp="1"/>
          </p:cNvSpPr>
          <p:nvPr>
            <p:ph type="sldNum" sz="quarter" idx="12"/>
          </p:nvPr>
        </p:nvSpPr>
        <p:spPr/>
        <p:txBody>
          <a:bodyPr/>
          <a:lstStyle/>
          <a:p>
            <a:fld id="{ED48B788-46CE-4E9D-A87B-E3A31D603863}" type="slidenum">
              <a:rPr lang="nb-NO" smtClean="0"/>
              <a:t>‹#›</a:t>
            </a:fld>
            <a:endParaRPr lang="nb-NO"/>
          </a:p>
        </p:txBody>
      </p:sp>
    </p:spTree>
    <p:extLst>
      <p:ext uri="{BB962C8B-B14F-4D97-AF65-F5344CB8AC3E}">
        <p14:creationId xmlns:p14="http://schemas.microsoft.com/office/powerpoint/2010/main" val="2568620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7813A2C3-ADA3-1B83-004F-AF27458120DA}"/>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B0AF336A-51F2-415E-7D4A-476D301359C3}"/>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8B832B9-242E-D294-543B-5210BA1606D6}"/>
              </a:ext>
            </a:extLst>
          </p:cNvPr>
          <p:cNvSpPr>
            <a:spLocks noGrp="1"/>
          </p:cNvSpPr>
          <p:nvPr>
            <p:ph type="dt" sz="half" idx="10"/>
          </p:nvPr>
        </p:nvSpPr>
        <p:spPr/>
        <p:txBody>
          <a:bodyPr/>
          <a:lstStyle/>
          <a:p>
            <a:fld id="{8A04D93B-9E89-4125-B706-9BF16BF05DDA}" type="datetimeFigureOut">
              <a:rPr lang="nb-NO" smtClean="0"/>
              <a:t>09.11.2022</a:t>
            </a:fld>
            <a:endParaRPr lang="nb-NO"/>
          </a:p>
        </p:txBody>
      </p:sp>
      <p:sp>
        <p:nvSpPr>
          <p:cNvPr id="5" name="Plassholder for bunntekst 4">
            <a:extLst>
              <a:ext uri="{FF2B5EF4-FFF2-40B4-BE49-F238E27FC236}">
                <a16:creationId xmlns:a16="http://schemas.microsoft.com/office/drawing/2014/main" id="{A5343F4D-A33C-A5BD-DD36-3953EE4A704D}"/>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ED594284-ED8C-C894-64F8-16181BBBDE40}"/>
              </a:ext>
            </a:extLst>
          </p:cNvPr>
          <p:cNvSpPr>
            <a:spLocks noGrp="1"/>
          </p:cNvSpPr>
          <p:nvPr>
            <p:ph type="sldNum" sz="quarter" idx="12"/>
          </p:nvPr>
        </p:nvSpPr>
        <p:spPr/>
        <p:txBody>
          <a:bodyPr/>
          <a:lstStyle/>
          <a:p>
            <a:fld id="{ED48B788-46CE-4E9D-A87B-E3A31D603863}" type="slidenum">
              <a:rPr lang="nb-NO" smtClean="0"/>
              <a:t>‹#›</a:t>
            </a:fld>
            <a:endParaRPr lang="nb-NO"/>
          </a:p>
        </p:txBody>
      </p:sp>
    </p:spTree>
    <p:extLst>
      <p:ext uri="{BB962C8B-B14F-4D97-AF65-F5344CB8AC3E}">
        <p14:creationId xmlns:p14="http://schemas.microsoft.com/office/powerpoint/2010/main" val="2415813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79477E9-3126-F388-DB4C-256276D6A937}"/>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E53261D8-6BD0-0B3D-27BA-3DC1EAB5997D}"/>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F64E7CC1-F1B9-0EF6-FA56-0D09648C95C1}"/>
              </a:ext>
            </a:extLst>
          </p:cNvPr>
          <p:cNvSpPr>
            <a:spLocks noGrp="1"/>
          </p:cNvSpPr>
          <p:nvPr>
            <p:ph type="dt" sz="half" idx="10"/>
          </p:nvPr>
        </p:nvSpPr>
        <p:spPr/>
        <p:txBody>
          <a:bodyPr/>
          <a:lstStyle/>
          <a:p>
            <a:fld id="{8A04D93B-9E89-4125-B706-9BF16BF05DDA}" type="datetimeFigureOut">
              <a:rPr lang="nb-NO" smtClean="0"/>
              <a:t>09.11.2022</a:t>
            </a:fld>
            <a:endParaRPr lang="nb-NO"/>
          </a:p>
        </p:txBody>
      </p:sp>
      <p:sp>
        <p:nvSpPr>
          <p:cNvPr id="5" name="Plassholder for bunntekst 4">
            <a:extLst>
              <a:ext uri="{FF2B5EF4-FFF2-40B4-BE49-F238E27FC236}">
                <a16:creationId xmlns:a16="http://schemas.microsoft.com/office/drawing/2014/main" id="{FD20F50F-C8F6-1FE6-8475-C000BCAD6D1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8A634E8F-3ACE-D37F-CAFC-A5EA4B9267A8}"/>
              </a:ext>
            </a:extLst>
          </p:cNvPr>
          <p:cNvSpPr>
            <a:spLocks noGrp="1"/>
          </p:cNvSpPr>
          <p:nvPr>
            <p:ph type="sldNum" sz="quarter" idx="12"/>
          </p:nvPr>
        </p:nvSpPr>
        <p:spPr/>
        <p:txBody>
          <a:bodyPr/>
          <a:lstStyle/>
          <a:p>
            <a:fld id="{ED48B788-46CE-4E9D-A87B-E3A31D603863}" type="slidenum">
              <a:rPr lang="nb-NO" smtClean="0"/>
              <a:t>‹#›</a:t>
            </a:fld>
            <a:endParaRPr lang="nb-NO"/>
          </a:p>
        </p:txBody>
      </p:sp>
    </p:spTree>
    <p:extLst>
      <p:ext uri="{BB962C8B-B14F-4D97-AF65-F5344CB8AC3E}">
        <p14:creationId xmlns:p14="http://schemas.microsoft.com/office/powerpoint/2010/main" val="174987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B3294AB-4A55-3E98-859C-3829846200B3}"/>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FE28323E-D12E-3790-3052-3FA544B5EA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DFC96EF4-80F9-E51C-8840-E18596701627}"/>
              </a:ext>
            </a:extLst>
          </p:cNvPr>
          <p:cNvSpPr>
            <a:spLocks noGrp="1"/>
          </p:cNvSpPr>
          <p:nvPr>
            <p:ph type="dt" sz="half" idx="10"/>
          </p:nvPr>
        </p:nvSpPr>
        <p:spPr/>
        <p:txBody>
          <a:bodyPr/>
          <a:lstStyle/>
          <a:p>
            <a:fld id="{8A04D93B-9E89-4125-B706-9BF16BF05DDA}" type="datetimeFigureOut">
              <a:rPr lang="nb-NO" smtClean="0"/>
              <a:t>09.11.2022</a:t>
            </a:fld>
            <a:endParaRPr lang="nb-NO"/>
          </a:p>
        </p:txBody>
      </p:sp>
      <p:sp>
        <p:nvSpPr>
          <p:cNvPr id="5" name="Plassholder for bunntekst 4">
            <a:extLst>
              <a:ext uri="{FF2B5EF4-FFF2-40B4-BE49-F238E27FC236}">
                <a16:creationId xmlns:a16="http://schemas.microsoft.com/office/drawing/2014/main" id="{90E9DC64-4959-2DC6-1F7F-31F851D2F3E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A0CBF2C4-AB60-2245-A813-84CF8CFFF861}"/>
              </a:ext>
            </a:extLst>
          </p:cNvPr>
          <p:cNvSpPr>
            <a:spLocks noGrp="1"/>
          </p:cNvSpPr>
          <p:nvPr>
            <p:ph type="sldNum" sz="quarter" idx="12"/>
          </p:nvPr>
        </p:nvSpPr>
        <p:spPr/>
        <p:txBody>
          <a:bodyPr/>
          <a:lstStyle/>
          <a:p>
            <a:fld id="{ED48B788-46CE-4E9D-A87B-E3A31D603863}" type="slidenum">
              <a:rPr lang="nb-NO" smtClean="0"/>
              <a:t>‹#›</a:t>
            </a:fld>
            <a:endParaRPr lang="nb-NO"/>
          </a:p>
        </p:txBody>
      </p:sp>
    </p:spTree>
    <p:extLst>
      <p:ext uri="{BB962C8B-B14F-4D97-AF65-F5344CB8AC3E}">
        <p14:creationId xmlns:p14="http://schemas.microsoft.com/office/powerpoint/2010/main" val="2145460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3962235-0424-E359-ED8D-C8082ECDC072}"/>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10E01889-54BF-5DE7-6A99-3BA3D83F53DA}"/>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A4E781AE-2DF6-1957-E2E4-10379014BF3D}"/>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E6A73892-8B16-6F99-9F4C-DB0FF5D90280}"/>
              </a:ext>
            </a:extLst>
          </p:cNvPr>
          <p:cNvSpPr>
            <a:spLocks noGrp="1"/>
          </p:cNvSpPr>
          <p:nvPr>
            <p:ph type="dt" sz="half" idx="10"/>
          </p:nvPr>
        </p:nvSpPr>
        <p:spPr/>
        <p:txBody>
          <a:bodyPr/>
          <a:lstStyle/>
          <a:p>
            <a:fld id="{8A04D93B-9E89-4125-B706-9BF16BF05DDA}" type="datetimeFigureOut">
              <a:rPr lang="nb-NO" smtClean="0"/>
              <a:t>09.11.2022</a:t>
            </a:fld>
            <a:endParaRPr lang="nb-NO"/>
          </a:p>
        </p:txBody>
      </p:sp>
      <p:sp>
        <p:nvSpPr>
          <p:cNvPr id="6" name="Plassholder for bunntekst 5">
            <a:extLst>
              <a:ext uri="{FF2B5EF4-FFF2-40B4-BE49-F238E27FC236}">
                <a16:creationId xmlns:a16="http://schemas.microsoft.com/office/drawing/2014/main" id="{E2447B75-B9BB-0EAC-3058-B24559D8B908}"/>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1C50DC49-88FB-D63D-8983-E51547ECB03C}"/>
              </a:ext>
            </a:extLst>
          </p:cNvPr>
          <p:cNvSpPr>
            <a:spLocks noGrp="1"/>
          </p:cNvSpPr>
          <p:nvPr>
            <p:ph type="sldNum" sz="quarter" idx="12"/>
          </p:nvPr>
        </p:nvSpPr>
        <p:spPr/>
        <p:txBody>
          <a:bodyPr/>
          <a:lstStyle/>
          <a:p>
            <a:fld id="{ED48B788-46CE-4E9D-A87B-E3A31D603863}" type="slidenum">
              <a:rPr lang="nb-NO" smtClean="0"/>
              <a:t>‹#›</a:t>
            </a:fld>
            <a:endParaRPr lang="nb-NO"/>
          </a:p>
        </p:txBody>
      </p:sp>
    </p:spTree>
    <p:extLst>
      <p:ext uri="{BB962C8B-B14F-4D97-AF65-F5344CB8AC3E}">
        <p14:creationId xmlns:p14="http://schemas.microsoft.com/office/powerpoint/2010/main" val="3822763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7699AB7-19DF-20F7-312B-C5BD424759FC}"/>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7ABEDA67-E0AF-FA4E-0C28-93DF449C0A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C68DAFF3-F1EB-9162-0410-65DA0C2F2397}"/>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16DCF5CD-7B42-BF87-F2C7-95D301A477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84563958-30C3-DBEA-97D9-965951216113}"/>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D3A23921-FBD0-458C-E2A1-1C9BC8D1745D}"/>
              </a:ext>
            </a:extLst>
          </p:cNvPr>
          <p:cNvSpPr>
            <a:spLocks noGrp="1"/>
          </p:cNvSpPr>
          <p:nvPr>
            <p:ph type="dt" sz="half" idx="10"/>
          </p:nvPr>
        </p:nvSpPr>
        <p:spPr/>
        <p:txBody>
          <a:bodyPr/>
          <a:lstStyle/>
          <a:p>
            <a:fld id="{8A04D93B-9E89-4125-B706-9BF16BF05DDA}" type="datetimeFigureOut">
              <a:rPr lang="nb-NO" smtClean="0"/>
              <a:t>09.11.2022</a:t>
            </a:fld>
            <a:endParaRPr lang="nb-NO"/>
          </a:p>
        </p:txBody>
      </p:sp>
      <p:sp>
        <p:nvSpPr>
          <p:cNvPr id="8" name="Plassholder for bunntekst 7">
            <a:extLst>
              <a:ext uri="{FF2B5EF4-FFF2-40B4-BE49-F238E27FC236}">
                <a16:creationId xmlns:a16="http://schemas.microsoft.com/office/drawing/2014/main" id="{5218B6FF-4BE2-AE0B-16B8-296C84F1030C}"/>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D10EE259-2E73-899A-4442-1D20D33EBAD7}"/>
              </a:ext>
            </a:extLst>
          </p:cNvPr>
          <p:cNvSpPr>
            <a:spLocks noGrp="1"/>
          </p:cNvSpPr>
          <p:nvPr>
            <p:ph type="sldNum" sz="quarter" idx="12"/>
          </p:nvPr>
        </p:nvSpPr>
        <p:spPr/>
        <p:txBody>
          <a:bodyPr/>
          <a:lstStyle/>
          <a:p>
            <a:fld id="{ED48B788-46CE-4E9D-A87B-E3A31D603863}" type="slidenum">
              <a:rPr lang="nb-NO" smtClean="0"/>
              <a:t>‹#›</a:t>
            </a:fld>
            <a:endParaRPr lang="nb-NO"/>
          </a:p>
        </p:txBody>
      </p:sp>
    </p:spTree>
    <p:extLst>
      <p:ext uri="{BB962C8B-B14F-4D97-AF65-F5344CB8AC3E}">
        <p14:creationId xmlns:p14="http://schemas.microsoft.com/office/powerpoint/2010/main" val="3903068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E091BB3-D15D-4BD8-00F7-DD0890E82F30}"/>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0C950BE4-96E8-490A-55AC-068BBE19EBAC}"/>
              </a:ext>
            </a:extLst>
          </p:cNvPr>
          <p:cNvSpPr>
            <a:spLocks noGrp="1"/>
          </p:cNvSpPr>
          <p:nvPr>
            <p:ph type="dt" sz="half" idx="10"/>
          </p:nvPr>
        </p:nvSpPr>
        <p:spPr/>
        <p:txBody>
          <a:bodyPr/>
          <a:lstStyle/>
          <a:p>
            <a:fld id="{8A04D93B-9E89-4125-B706-9BF16BF05DDA}" type="datetimeFigureOut">
              <a:rPr lang="nb-NO" smtClean="0"/>
              <a:t>09.11.2022</a:t>
            </a:fld>
            <a:endParaRPr lang="nb-NO"/>
          </a:p>
        </p:txBody>
      </p:sp>
      <p:sp>
        <p:nvSpPr>
          <p:cNvPr id="4" name="Plassholder for bunntekst 3">
            <a:extLst>
              <a:ext uri="{FF2B5EF4-FFF2-40B4-BE49-F238E27FC236}">
                <a16:creationId xmlns:a16="http://schemas.microsoft.com/office/drawing/2014/main" id="{7AD6DFBD-49EE-7B1E-AC55-9CCFBDAD1454}"/>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F7FC6E96-ED88-4341-B229-C8E05B4BC7D3}"/>
              </a:ext>
            </a:extLst>
          </p:cNvPr>
          <p:cNvSpPr>
            <a:spLocks noGrp="1"/>
          </p:cNvSpPr>
          <p:nvPr>
            <p:ph type="sldNum" sz="quarter" idx="12"/>
          </p:nvPr>
        </p:nvSpPr>
        <p:spPr/>
        <p:txBody>
          <a:bodyPr/>
          <a:lstStyle/>
          <a:p>
            <a:fld id="{ED48B788-46CE-4E9D-A87B-E3A31D603863}" type="slidenum">
              <a:rPr lang="nb-NO" smtClean="0"/>
              <a:t>‹#›</a:t>
            </a:fld>
            <a:endParaRPr lang="nb-NO"/>
          </a:p>
        </p:txBody>
      </p:sp>
    </p:spTree>
    <p:extLst>
      <p:ext uri="{BB962C8B-B14F-4D97-AF65-F5344CB8AC3E}">
        <p14:creationId xmlns:p14="http://schemas.microsoft.com/office/powerpoint/2010/main" val="17420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B95D60C7-1C5F-824C-82D7-C69EF195E4FA}"/>
              </a:ext>
            </a:extLst>
          </p:cNvPr>
          <p:cNvSpPr>
            <a:spLocks noGrp="1"/>
          </p:cNvSpPr>
          <p:nvPr>
            <p:ph type="dt" sz="half" idx="10"/>
          </p:nvPr>
        </p:nvSpPr>
        <p:spPr/>
        <p:txBody>
          <a:bodyPr/>
          <a:lstStyle/>
          <a:p>
            <a:fld id="{8A04D93B-9E89-4125-B706-9BF16BF05DDA}" type="datetimeFigureOut">
              <a:rPr lang="nb-NO" smtClean="0"/>
              <a:t>09.11.2022</a:t>
            </a:fld>
            <a:endParaRPr lang="nb-NO"/>
          </a:p>
        </p:txBody>
      </p:sp>
      <p:sp>
        <p:nvSpPr>
          <p:cNvPr id="3" name="Plassholder for bunntekst 2">
            <a:extLst>
              <a:ext uri="{FF2B5EF4-FFF2-40B4-BE49-F238E27FC236}">
                <a16:creationId xmlns:a16="http://schemas.microsoft.com/office/drawing/2014/main" id="{991BD0CC-C778-1F51-5A85-8B8655513455}"/>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37288FF0-624C-0C3A-86FB-9388B9FEF7D2}"/>
              </a:ext>
            </a:extLst>
          </p:cNvPr>
          <p:cNvSpPr>
            <a:spLocks noGrp="1"/>
          </p:cNvSpPr>
          <p:nvPr>
            <p:ph type="sldNum" sz="quarter" idx="12"/>
          </p:nvPr>
        </p:nvSpPr>
        <p:spPr/>
        <p:txBody>
          <a:bodyPr/>
          <a:lstStyle/>
          <a:p>
            <a:fld id="{ED48B788-46CE-4E9D-A87B-E3A31D603863}" type="slidenum">
              <a:rPr lang="nb-NO" smtClean="0"/>
              <a:t>‹#›</a:t>
            </a:fld>
            <a:endParaRPr lang="nb-NO"/>
          </a:p>
        </p:txBody>
      </p:sp>
    </p:spTree>
    <p:extLst>
      <p:ext uri="{BB962C8B-B14F-4D97-AF65-F5344CB8AC3E}">
        <p14:creationId xmlns:p14="http://schemas.microsoft.com/office/powerpoint/2010/main" val="332802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50C0FC-E779-4458-7C6B-8913199F277B}"/>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5A98985F-86CF-477A-F357-1D89178547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CDD37B63-E1E5-6F47-736C-D7B2CB0BE8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D4B75D91-07B5-31D2-CB95-2AC5A5F1F2FD}"/>
              </a:ext>
            </a:extLst>
          </p:cNvPr>
          <p:cNvSpPr>
            <a:spLocks noGrp="1"/>
          </p:cNvSpPr>
          <p:nvPr>
            <p:ph type="dt" sz="half" idx="10"/>
          </p:nvPr>
        </p:nvSpPr>
        <p:spPr/>
        <p:txBody>
          <a:bodyPr/>
          <a:lstStyle/>
          <a:p>
            <a:fld id="{8A04D93B-9E89-4125-B706-9BF16BF05DDA}" type="datetimeFigureOut">
              <a:rPr lang="nb-NO" smtClean="0"/>
              <a:t>09.11.2022</a:t>
            </a:fld>
            <a:endParaRPr lang="nb-NO"/>
          </a:p>
        </p:txBody>
      </p:sp>
      <p:sp>
        <p:nvSpPr>
          <p:cNvPr id="6" name="Plassholder for bunntekst 5">
            <a:extLst>
              <a:ext uri="{FF2B5EF4-FFF2-40B4-BE49-F238E27FC236}">
                <a16:creationId xmlns:a16="http://schemas.microsoft.com/office/drawing/2014/main" id="{D9A23BA4-A2A4-16C4-6AB1-178B8F620C76}"/>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C9FD4D00-01BC-EC29-5CFD-02332208AEEE}"/>
              </a:ext>
            </a:extLst>
          </p:cNvPr>
          <p:cNvSpPr>
            <a:spLocks noGrp="1"/>
          </p:cNvSpPr>
          <p:nvPr>
            <p:ph type="sldNum" sz="quarter" idx="12"/>
          </p:nvPr>
        </p:nvSpPr>
        <p:spPr/>
        <p:txBody>
          <a:bodyPr/>
          <a:lstStyle/>
          <a:p>
            <a:fld id="{ED48B788-46CE-4E9D-A87B-E3A31D603863}" type="slidenum">
              <a:rPr lang="nb-NO" smtClean="0"/>
              <a:t>‹#›</a:t>
            </a:fld>
            <a:endParaRPr lang="nb-NO"/>
          </a:p>
        </p:txBody>
      </p:sp>
    </p:spTree>
    <p:extLst>
      <p:ext uri="{BB962C8B-B14F-4D97-AF65-F5344CB8AC3E}">
        <p14:creationId xmlns:p14="http://schemas.microsoft.com/office/powerpoint/2010/main" val="3724456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3E9B64-8366-EB9B-6643-EAE266B9E78D}"/>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4633D934-DA4D-BCF9-DF71-A6261D0E6B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83CB1978-05C5-A1C0-2C88-CFB7F8D84D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DB169296-2B10-2166-8140-A10471D5776C}"/>
              </a:ext>
            </a:extLst>
          </p:cNvPr>
          <p:cNvSpPr>
            <a:spLocks noGrp="1"/>
          </p:cNvSpPr>
          <p:nvPr>
            <p:ph type="dt" sz="half" idx="10"/>
          </p:nvPr>
        </p:nvSpPr>
        <p:spPr/>
        <p:txBody>
          <a:bodyPr/>
          <a:lstStyle/>
          <a:p>
            <a:fld id="{8A04D93B-9E89-4125-B706-9BF16BF05DDA}" type="datetimeFigureOut">
              <a:rPr lang="nb-NO" smtClean="0"/>
              <a:t>09.11.2022</a:t>
            </a:fld>
            <a:endParaRPr lang="nb-NO"/>
          </a:p>
        </p:txBody>
      </p:sp>
      <p:sp>
        <p:nvSpPr>
          <p:cNvPr id="6" name="Plassholder for bunntekst 5">
            <a:extLst>
              <a:ext uri="{FF2B5EF4-FFF2-40B4-BE49-F238E27FC236}">
                <a16:creationId xmlns:a16="http://schemas.microsoft.com/office/drawing/2014/main" id="{EB8934D3-E2D8-6112-EF6A-4AD510F3C09A}"/>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4B32D5C1-F168-5A07-A54F-3E4A55E79AF2}"/>
              </a:ext>
            </a:extLst>
          </p:cNvPr>
          <p:cNvSpPr>
            <a:spLocks noGrp="1"/>
          </p:cNvSpPr>
          <p:nvPr>
            <p:ph type="sldNum" sz="quarter" idx="12"/>
          </p:nvPr>
        </p:nvSpPr>
        <p:spPr/>
        <p:txBody>
          <a:bodyPr/>
          <a:lstStyle/>
          <a:p>
            <a:fld id="{ED48B788-46CE-4E9D-A87B-E3A31D603863}" type="slidenum">
              <a:rPr lang="nb-NO" smtClean="0"/>
              <a:t>‹#›</a:t>
            </a:fld>
            <a:endParaRPr lang="nb-NO"/>
          </a:p>
        </p:txBody>
      </p:sp>
    </p:spTree>
    <p:extLst>
      <p:ext uri="{BB962C8B-B14F-4D97-AF65-F5344CB8AC3E}">
        <p14:creationId xmlns:p14="http://schemas.microsoft.com/office/powerpoint/2010/main" val="1946178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3A60522C-3E94-EBA0-013C-43041ED54D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9ADC4234-B356-2636-0EDB-F9BA5542C9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0A2F7B5F-2753-2B3F-D320-D27B62DF7A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04D93B-9E89-4125-B706-9BF16BF05DDA}" type="datetimeFigureOut">
              <a:rPr lang="nb-NO" smtClean="0"/>
              <a:t>09.11.2022</a:t>
            </a:fld>
            <a:endParaRPr lang="nb-NO"/>
          </a:p>
        </p:txBody>
      </p:sp>
      <p:sp>
        <p:nvSpPr>
          <p:cNvPr id="5" name="Plassholder for bunntekst 4">
            <a:extLst>
              <a:ext uri="{FF2B5EF4-FFF2-40B4-BE49-F238E27FC236}">
                <a16:creationId xmlns:a16="http://schemas.microsoft.com/office/drawing/2014/main" id="{80305EDD-F00D-C15E-02F4-5A7D40DDE7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3AB2E55A-4ABE-1EDF-5BCC-A8C6905EEC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48B788-46CE-4E9D-A87B-E3A31D603863}" type="slidenum">
              <a:rPr lang="nb-NO" smtClean="0"/>
              <a:t>‹#›</a:t>
            </a:fld>
            <a:endParaRPr lang="nb-NO"/>
          </a:p>
        </p:txBody>
      </p:sp>
    </p:spTree>
    <p:extLst>
      <p:ext uri="{BB962C8B-B14F-4D97-AF65-F5344CB8AC3E}">
        <p14:creationId xmlns:p14="http://schemas.microsoft.com/office/powerpoint/2010/main" val="4257544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ari@Kildahl.no"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AFC454B-A080-4D23-B177-6D5356C6E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427"/>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8029" y="333478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474479" y="1096414"/>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tel 1">
            <a:extLst>
              <a:ext uri="{FF2B5EF4-FFF2-40B4-BE49-F238E27FC236}">
                <a16:creationId xmlns:a16="http://schemas.microsoft.com/office/drawing/2014/main" id="{2D363592-9638-549C-ED05-3E97F983F9FC}"/>
              </a:ext>
            </a:extLst>
          </p:cNvPr>
          <p:cNvSpPr>
            <a:spLocks noGrp="1"/>
          </p:cNvSpPr>
          <p:nvPr>
            <p:ph type="ctrTitle"/>
          </p:nvPr>
        </p:nvSpPr>
        <p:spPr>
          <a:xfrm>
            <a:off x="4012424" y="795240"/>
            <a:ext cx="7644627" cy="4403023"/>
          </a:xfrm>
        </p:spPr>
        <p:txBody>
          <a:bodyPr>
            <a:noAutofit/>
          </a:bodyPr>
          <a:lstStyle/>
          <a:p>
            <a:pPr algn="r"/>
            <a:br>
              <a:rPr lang="nb-NO" sz="4800" dirty="0"/>
            </a:br>
            <a:r>
              <a:rPr lang="nb-NO" sz="4800" dirty="0"/>
              <a:t>Dagens studenter</a:t>
            </a:r>
            <a:br>
              <a:rPr lang="nb-NO" sz="4800" dirty="0"/>
            </a:br>
            <a:r>
              <a:rPr lang="nb-NO" sz="4400" dirty="0">
                <a:solidFill>
                  <a:srgbClr val="FF0000"/>
                </a:solidFill>
              </a:rPr>
              <a:t>Jeg ber om at </a:t>
            </a:r>
            <a:r>
              <a:rPr lang="nb-NO" sz="4400" dirty="0" err="1">
                <a:solidFill>
                  <a:srgbClr val="FF0000"/>
                </a:solidFill>
              </a:rPr>
              <a:t>tallenen</a:t>
            </a:r>
            <a:r>
              <a:rPr lang="nb-NO" sz="4400" dirty="0">
                <a:solidFill>
                  <a:srgbClr val="FF0000"/>
                </a:solidFill>
              </a:rPr>
              <a:t> fra </a:t>
            </a:r>
            <a:r>
              <a:rPr lang="nb-NO" sz="4400" dirty="0" err="1">
                <a:solidFill>
                  <a:srgbClr val="FF0000"/>
                </a:solidFill>
              </a:rPr>
              <a:t>OsloMet</a:t>
            </a:r>
            <a:r>
              <a:rPr lang="nb-NO" sz="4400" dirty="0">
                <a:solidFill>
                  <a:srgbClr val="FF0000"/>
                </a:solidFill>
              </a:rPr>
              <a:t> ikke brukes, de er derfor ikke lagt ved </a:t>
            </a:r>
            <a:r>
              <a:rPr lang="nb-NO" sz="3600" dirty="0">
                <a:solidFill>
                  <a:srgbClr val="FF0000"/>
                </a:solidFill>
              </a:rPr>
              <a:t>(vi skal telle ferdig 2021 og skrive om dette selv)</a:t>
            </a:r>
            <a:r>
              <a:rPr lang="nb-NO" sz="4400" dirty="0">
                <a:solidFill>
                  <a:srgbClr val="FF0000"/>
                </a:solidFill>
              </a:rPr>
              <a:t> Spørsmål kan rettes til </a:t>
            </a:r>
            <a:br>
              <a:rPr lang="nb-NO" sz="4400" dirty="0">
                <a:solidFill>
                  <a:srgbClr val="FF0000"/>
                </a:solidFill>
              </a:rPr>
            </a:br>
            <a:r>
              <a:rPr lang="nb-NO" sz="4400" dirty="0">
                <a:solidFill>
                  <a:srgbClr val="FF0000"/>
                </a:solidFill>
              </a:rPr>
              <a:t>Kari Kildahl</a:t>
            </a:r>
            <a:endParaRPr lang="nb-NO" sz="4800" dirty="0"/>
          </a:p>
        </p:txBody>
      </p:sp>
      <p:sp>
        <p:nvSpPr>
          <p:cNvPr id="3" name="Undertittel 2">
            <a:extLst>
              <a:ext uri="{FF2B5EF4-FFF2-40B4-BE49-F238E27FC236}">
                <a16:creationId xmlns:a16="http://schemas.microsoft.com/office/drawing/2014/main" id="{85F371A8-5FBC-7760-162E-85C4C537365E}"/>
              </a:ext>
            </a:extLst>
          </p:cNvPr>
          <p:cNvSpPr>
            <a:spLocks noGrp="1"/>
          </p:cNvSpPr>
          <p:nvPr>
            <p:ph type="subTitle" idx="1"/>
          </p:nvPr>
        </p:nvSpPr>
        <p:spPr>
          <a:xfrm>
            <a:off x="4070279" y="5308361"/>
            <a:ext cx="7644627" cy="1329443"/>
          </a:xfrm>
        </p:spPr>
        <p:txBody>
          <a:bodyPr>
            <a:normAutofit fontScale="77500" lnSpcReduction="20000"/>
          </a:bodyPr>
          <a:lstStyle/>
          <a:p>
            <a:pPr algn="r"/>
            <a:r>
              <a:rPr lang="nb-NO" dirty="0"/>
              <a:t>Kari Kildahl</a:t>
            </a:r>
          </a:p>
          <a:p>
            <a:pPr algn="r"/>
            <a:r>
              <a:rPr lang="nb-NO" dirty="0">
                <a:hlinkClick r:id="rId2"/>
              </a:rPr>
              <a:t>Kari@Kildahl.no</a:t>
            </a:r>
            <a:r>
              <a:rPr lang="nb-NO" dirty="0"/>
              <a:t> / mobil 91122187</a:t>
            </a:r>
          </a:p>
          <a:p>
            <a:pPr algn="r"/>
            <a:r>
              <a:rPr lang="nb-NO" dirty="0"/>
              <a:t>Tidligere Institusjonsansvarlig for skikkethet </a:t>
            </a:r>
            <a:r>
              <a:rPr lang="nb-NO" dirty="0" err="1"/>
              <a:t>OsloMet</a:t>
            </a:r>
            <a:endParaRPr lang="nb-NO" dirty="0"/>
          </a:p>
          <a:p>
            <a:pPr algn="r"/>
            <a:r>
              <a:rPr lang="nb-NO" dirty="0"/>
              <a:t>Redaktør av b </a:t>
            </a:r>
            <a:r>
              <a:rPr lang="nb-NO" dirty="0" err="1"/>
              <a:t>oken</a:t>
            </a:r>
            <a:r>
              <a:rPr lang="nb-NO" dirty="0"/>
              <a:t>; Skikket for yrke? Universitetsforlaget</a:t>
            </a:r>
          </a:p>
        </p:txBody>
      </p:sp>
    </p:spTree>
    <p:extLst>
      <p:ext uri="{BB962C8B-B14F-4D97-AF65-F5344CB8AC3E}">
        <p14:creationId xmlns:p14="http://schemas.microsoft.com/office/powerpoint/2010/main" val="50690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8A5DB55-B4EE-4D51-9338-F8FC9D899F76}"/>
              </a:ext>
            </a:extLst>
          </p:cNvPr>
          <p:cNvSpPr>
            <a:spLocks noGrp="1"/>
          </p:cNvSpPr>
          <p:nvPr>
            <p:ph type="ftr" sz="quarter" idx="11"/>
          </p:nvPr>
        </p:nvSpPr>
        <p:spPr/>
        <p:txBody>
          <a:bodyPr/>
          <a:lstStyle/>
          <a:p>
            <a:r>
              <a:rPr lang="nb-NO"/>
              <a:t>Kari Kildahl- institusjonsansvarlig for skikkethetsvurdering </a:t>
            </a:r>
          </a:p>
        </p:txBody>
      </p:sp>
      <p:sp>
        <p:nvSpPr>
          <p:cNvPr id="3" name="Slide Number Placeholder 2">
            <a:extLst>
              <a:ext uri="{FF2B5EF4-FFF2-40B4-BE49-F238E27FC236}">
                <a16:creationId xmlns:a16="http://schemas.microsoft.com/office/drawing/2014/main" id="{247BBBD9-A2C4-405C-9082-1B2CA44F44AD}"/>
              </a:ext>
            </a:extLst>
          </p:cNvPr>
          <p:cNvSpPr>
            <a:spLocks noGrp="1"/>
          </p:cNvSpPr>
          <p:nvPr>
            <p:ph type="sldNum" sz="quarter" idx="12"/>
          </p:nvPr>
        </p:nvSpPr>
        <p:spPr/>
        <p:txBody>
          <a:bodyPr/>
          <a:lstStyle/>
          <a:p>
            <a:fld id="{5751DFAA-887F-4071-8EAD-E8CA316FCF06}" type="slidenum">
              <a:rPr lang="nb-NO" smtClean="0"/>
              <a:t>10</a:t>
            </a:fld>
            <a:endParaRPr lang="nb-NO"/>
          </a:p>
        </p:txBody>
      </p:sp>
      <p:pic>
        <p:nvPicPr>
          <p:cNvPr id="4" name="Picture 3">
            <a:extLst>
              <a:ext uri="{FF2B5EF4-FFF2-40B4-BE49-F238E27FC236}">
                <a16:creationId xmlns:a16="http://schemas.microsoft.com/office/drawing/2014/main" id="{B8EE5E3E-E27B-46F5-9EAD-629AFC65C026}"/>
              </a:ext>
            </a:extLst>
          </p:cNvPr>
          <p:cNvPicPr>
            <a:picLocks noChangeAspect="1"/>
          </p:cNvPicPr>
          <p:nvPr/>
        </p:nvPicPr>
        <p:blipFill>
          <a:blip r:embed="rId2"/>
          <a:stretch>
            <a:fillRect/>
          </a:stretch>
        </p:blipFill>
        <p:spPr>
          <a:xfrm>
            <a:off x="1533398" y="359702"/>
            <a:ext cx="9182019" cy="5692853"/>
          </a:xfrm>
          <a:prstGeom prst="rect">
            <a:avLst/>
          </a:prstGeom>
        </p:spPr>
      </p:pic>
    </p:spTree>
    <p:extLst>
      <p:ext uri="{BB962C8B-B14F-4D97-AF65-F5344CB8AC3E}">
        <p14:creationId xmlns:p14="http://schemas.microsoft.com/office/powerpoint/2010/main" val="2461490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599F885-C6EC-434E-B5D3-6D83F1B1359B}"/>
              </a:ext>
            </a:extLst>
          </p:cNvPr>
          <p:cNvSpPr>
            <a:spLocks noGrp="1"/>
          </p:cNvSpPr>
          <p:nvPr>
            <p:ph type="ftr" sz="quarter" idx="11"/>
          </p:nvPr>
        </p:nvSpPr>
        <p:spPr/>
        <p:txBody>
          <a:bodyPr/>
          <a:lstStyle/>
          <a:p>
            <a:r>
              <a:rPr lang="nb-NO"/>
              <a:t>Kari Kildahl- institusjonsansvarlig for skikkethetsvurdering </a:t>
            </a:r>
          </a:p>
        </p:txBody>
      </p:sp>
      <p:sp>
        <p:nvSpPr>
          <p:cNvPr id="3" name="Slide Number Placeholder 2">
            <a:extLst>
              <a:ext uri="{FF2B5EF4-FFF2-40B4-BE49-F238E27FC236}">
                <a16:creationId xmlns:a16="http://schemas.microsoft.com/office/drawing/2014/main" id="{DB91B244-F792-42CC-99DF-295644855FE9}"/>
              </a:ext>
            </a:extLst>
          </p:cNvPr>
          <p:cNvSpPr>
            <a:spLocks noGrp="1"/>
          </p:cNvSpPr>
          <p:nvPr>
            <p:ph type="sldNum" sz="quarter" idx="12"/>
          </p:nvPr>
        </p:nvSpPr>
        <p:spPr/>
        <p:txBody>
          <a:bodyPr/>
          <a:lstStyle/>
          <a:p>
            <a:fld id="{5751DFAA-887F-4071-8EAD-E8CA316FCF06}" type="slidenum">
              <a:rPr lang="nb-NO" smtClean="0"/>
              <a:t>11</a:t>
            </a:fld>
            <a:endParaRPr lang="nb-NO"/>
          </a:p>
        </p:txBody>
      </p:sp>
      <p:pic>
        <p:nvPicPr>
          <p:cNvPr id="3075" name="Picture 3">
            <a:extLst>
              <a:ext uri="{FF2B5EF4-FFF2-40B4-BE49-F238E27FC236}">
                <a16:creationId xmlns:a16="http://schemas.microsoft.com/office/drawing/2014/main" id="{BC63CAE4-B550-4E49-9416-641D2D54FA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2433" y="1604"/>
            <a:ext cx="6815784" cy="611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7509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A9F6A3-17F1-4484-BEA9-937A143220AC}"/>
              </a:ext>
            </a:extLst>
          </p:cNvPr>
          <p:cNvSpPr>
            <a:spLocks noGrp="1"/>
          </p:cNvSpPr>
          <p:nvPr>
            <p:ph type="title"/>
          </p:nvPr>
        </p:nvSpPr>
        <p:spPr>
          <a:xfrm>
            <a:off x="1171074" y="1396686"/>
            <a:ext cx="3240506" cy="4064628"/>
          </a:xfrm>
        </p:spPr>
        <p:txBody>
          <a:bodyPr>
            <a:normAutofit/>
          </a:bodyPr>
          <a:lstStyle/>
          <a:p>
            <a:r>
              <a:rPr lang="nb-NO" sz="2800" dirty="0">
                <a:solidFill>
                  <a:srgbClr val="FFFFFF"/>
                </a:solidFill>
              </a:rPr>
              <a:t>2021 avsluttet jeg med dette</a:t>
            </a:r>
            <a:br>
              <a:rPr lang="nb-NO" sz="2800" dirty="0">
                <a:solidFill>
                  <a:srgbClr val="FFFFFF"/>
                </a:solidFill>
              </a:rPr>
            </a:br>
            <a:endParaRPr lang="nb-NO" sz="2800" dirty="0">
              <a:solidFill>
                <a:srgbClr val="FFFFFF"/>
              </a:solidFill>
            </a:endParaRPr>
          </a:p>
        </p:txBody>
      </p:sp>
      <p:sp>
        <p:nvSpPr>
          <p:cNvPr id="23" name="Arc 22">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5" name="Oval 24">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2" name="Content Placeholder 2">
            <a:extLst>
              <a:ext uri="{FF2B5EF4-FFF2-40B4-BE49-F238E27FC236}">
                <a16:creationId xmlns:a16="http://schemas.microsoft.com/office/drawing/2014/main" id="{FA772AA9-CAE0-4417-ACE6-5E37DC55CBBB}"/>
              </a:ext>
            </a:extLst>
          </p:cNvPr>
          <p:cNvSpPr>
            <a:spLocks noGrp="1"/>
          </p:cNvSpPr>
          <p:nvPr>
            <p:ph idx="1"/>
          </p:nvPr>
        </p:nvSpPr>
        <p:spPr>
          <a:xfrm>
            <a:off x="5370153" y="723901"/>
            <a:ext cx="6198548" cy="5495924"/>
          </a:xfrm>
        </p:spPr>
        <p:txBody>
          <a:bodyPr>
            <a:normAutofit/>
          </a:bodyPr>
          <a:lstStyle/>
          <a:p>
            <a:r>
              <a:rPr lang="nb-NO" dirty="0"/>
              <a:t>Alvorlige saker, gjentagende problemer, løpende skikkethetsvurdering er gjennomført godt</a:t>
            </a:r>
          </a:p>
          <a:p>
            <a:r>
              <a:rPr lang="nb-NO" dirty="0"/>
              <a:t>Saker hvor studentene har psykiske lidelser (som de noen ganger ikke oppgir)</a:t>
            </a:r>
          </a:p>
          <a:p>
            <a:r>
              <a:rPr lang="nb-NO" dirty="0"/>
              <a:t>Saker som omhandler norsk språk, hvor studenten ikke kan forklare, ikke forstår beskjeder, ikke kan formulere seg godt/forståelig på norsk i faget sitt</a:t>
            </a:r>
          </a:p>
          <a:p>
            <a:r>
              <a:rPr lang="nb-NO" dirty="0"/>
              <a:t>Saker hvor kommunikasjon er hovedproblemet (av ulike grunner)</a:t>
            </a:r>
          </a:p>
          <a:p>
            <a:endParaRPr lang="nb-NO" sz="2200" dirty="0"/>
          </a:p>
          <a:p>
            <a:endParaRPr lang="nb-NO" sz="2200" dirty="0"/>
          </a:p>
        </p:txBody>
      </p:sp>
      <p:sp>
        <p:nvSpPr>
          <p:cNvPr id="4" name="Footer Placeholder 3">
            <a:extLst>
              <a:ext uri="{FF2B5EF4-FFF2-40B4-BE49-F238E27FC236}">
                <a16:creationId xmlns:a16="http://schemas.microsoft.com/office/drawing/2014/main" id="{908FA8AD-B05A-45DD-9F30-A3CFD681102F}"/>
              </a:ext>
            </a:extLst>
          </p:cNvPr>
          <p:cNvSpPr>
            <a:spLocks noGrp="1"/>
          </p:cNvSpPr>
          <p:nvPr>
            <p:ph type="ftr" sz="quarter" idx="11"/>
          </p:nvPr>
        </p:nvSpPr>
        <p:spPr>
          <a:xfrm>
            <a:off x="4038600" y="6356350"/>
            <a:ext cx="4114800" cy="365125"/>
          </a:xfrm>
        </p:spPr>
        <p:txBody>
          <a:bodyPr>
            <a:normAutofit/>
          </a:bodyPr>
          <a:lstStyle/>
          <a:p>
            <a:pPr>
              <a:spcAft>
                <a:spcPts val="600"/>
              </a:spcAft>
            </a:pPr>
            <a:r>
              <a:rPr lang="nb-NO"/>
              <a:t>Kari Kildahl - Institusjonsansvarlig for skikkethetsvurdering</a:t>
            </a:r>
          </a:p>
        </p:txBody>
      </p:sp>
      <p:sp>
        <p:nvSpPr>
          <p:cNvPr id="5" name="Slide Number Placeholder 4">
            <a:extLst>
              <a:ext uri="{FF2B5EF4-FFF2-40B4-BE49-F238E27FC236}">
                <a16:creationId xmlns:a16="http://schemas.microsoft.com/office/drawing/2014/main" id="{4D255165-DC12-40DB-8AB4-9D0F4CD5A00F}"/>
              </a:ext>
            </a:extLst>
          </p:cNvPr>
          <p:cNvSpPr>
            <a:spLocks noGrp="1"/>
          </p:cNvSpPr>
          <p:nvPr>
            <p:ph type="sldNum" sz="quarter" idx="12"/>
          </p:nvPr>
        </p:nvSpPr>
        <p:spPr>
          <a:xfrm>
            <a:off x="8610600" y="6356350"/>
            <a:ext cx="2743200" cy="365125"/>
          </a:xfrm>
        </p:spPr>
        <p:txBody>
          <a:bodyPr>
            <a:normAutofit/>
          </a:bodyPr>
          <a:lstStyle/>
          <a:p>
            <a:pPr>
              <a:spcAft>
                <a:spcPts val="600"/>
              </a:spcAft>
            </a:pPr>
            <a:fld id="{5751DFAA-887F-4071-8EAD-E8CA316FCF06}" type="slidenum">
              <a:rPr lang="nb-NO" smtClean="0"/>
              <a:pPr>
                <a:spcAft>
                  <a:spcPts val="600"/>
                </a:spcAft>
              </a:pPr>
              <a:t>2</a:t>
            </a:fld>
            <a:endParaRPr lang="nb-NO"/>
          </a:p>
        </p:txBody>
      </p:sp>
    </p:spTree>
    <p:extLst>
      <p:ext uri="{BB962C8B-B14F-4D97-AF65-F5344CB8AC3E}">
        <p14:creationId xmlns:p14="http://schemas.microsoft.com/office/powerpoint/2010/main" val="4142535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1B9D3B98-C4AA-F79A-FA01-89EA9C4C35B9}"/>
              </a:ext>
            </a:extLst>
          </p:cNvPr>
          <p:cNvSpPr>
            <a:spLocks noGrp="1"/>
          </p:cNvSpPr>
          <p:nvPr>
            <p:ph type="title"/>
          </p:nvPr>
        </p:nvSpPr>
        <p:spPr>
          <a:xfrm>
            <a:off x="152400" y="1153572"/>
            <a:ext cx="3931920" cy="4461163"/>
          </a:xfrm>
        </p:spPr>
        <p:txBody>
          <a:bodyPr>
            <a:normAutofit/>
          </a:bodyPr>
          <a:lstStyle/>
          <a:p>
            <a:r>
              <a:rPr lang="nb-NO" sz="3600" dirty="0">
                <a:solidFill>
                  <a:srgbClr val="FFFFFF"/>
                </a:solidFill>
              </a:rPr>
              <a:t>Studentens helse og trivselsundersøkelse (SHoT)</a:t>
            </a:r>
            <a:br>
              <a:rPr lang="nb-NO" sz="3600" dirty="0">
                <a:solidFill>
                  <a:srgbClr val="FFFFFF"/>
                </a:solidFill>
              </a:rPr>
            </a:br>
            <a:r>
              <a:rPr lang="nb-NO" sz="3600" dirty="0">
                <a:solidFill>
                  <a:srgbClr val="FFFFFF"/>
                </a:solidFill>
              </a:rPr>
              <a:t>hovedfunn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ssholder for innhold 2">
            <a:extLst>
              <a:ext uri="{FF2B5EF4-FFF2-40B4-BE49-F238E27FC236}">
                <a16:creationId xmlns:a16="http://schemas.microsoft.com/office/drawing/2014/main" id="{ED13BD66-FC5B-C5F5-F66C-26C339458943}"/>
              </a:ext>
            </a:extLst>
          </p:cNvPr>
          <p:cNvSpPr>
            <a:spLocks noGrp="1"/>
          </p:cNvSpPr>
          <p:nvPr>
            <p:ph idx="1"/>
          </p:nvPr>
        </p:nvSpPr>
        <p:spPr>
          <a:xfrm>
            <a:off x="4447308" y="319088"/>
            <a:ext cx="6906491" cy="5857875"/>
          </a:xfrm>
        </p:spPr>
        <p:txBody>
          <a:bodyPr anchor="ctr">
            <a:normAutofit/>
          </a:bodyPr>
          <a:lstStyle/>
          <a:p>
            <a:r>
              <a:rPr lang="nb-NO" dirty="0"/>
              <a:t>Svarprosent er 35,1%  det vil si 59544 studenter</a:t>
            </a:r>
          </a:p>
          <a:p>
            <a:r>
              <a:rPr lang="nb-NO" dirty="0"/>
              <a:t>Alder 18-35 år</a:t>
            </a:r>
          </a:p>
          <a:p>
            <a:r>
              <a:rPr lang="nb-NO" dirty="0"/>
              <a:t>Kvinner 66,4 % Menn 32,9%</a:t>
            </a:r>
          </a:p>
          <a:p>
            <a:endParaRPr lang="nb-NO" dirty="0"/>
          </a:p>
          <a:p>
            <a:r>
              <a:rPr lang="nb-NO" dirty="0"/>
              <a:t>75 % er fornøyde med studiested</a:t>
            </a:r>
          </a:p>
          <a:p>
            <a:r>
              <a:rPr lang="nb-NO" dirty="0"/>
              <a:t>86% sier de ble godt mottatt som studenter</a:t>
            </a:r>
          </a:p>
          <a:p>
            <a:r>
              <a:rPr lang="nb-NO" dirty="0"/>
              <a:t>74% melder om god eller svært god helse samtidig som 4 av 10 oppgir mye eller svært mye helseplager sist uke</a:t>
            </a:r>
          </a:p>
          <a:p>
            <a:r>
              <a:rPr lang="nb-NO" sz="3600" dirty="0"/>
              <a:t>¾ </a:t>
            </a:r>
            <a:r>
              <a:rPr lang="nb-NO" dirty="0"/>
              <a:t>trener 2 til 3 ganger i uken </a:t>
            </a:r>
          </a:p>
          <a:p>
            <a:pPr marL="0" indent="0">
              <a:buNone/>
            </a:pPr>
            <a:endParaRPr lang="nb-NO" dirty="0"/>
          </a:p>
        </p:txBody>
      </p:sp>
    </p:spTree>
    <p:extLst>
      <p:ext uri="{BB962C8B-B14F-4D97-AF65-F5344CB8AC3E}">
        <p14:creationId xmlns:p14="http://schemas.microsoft.com/office/powerpoint/2010/main" val="3804691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tel 1">
            <a:extLst>
              <a:ext uri="{FF2B5EF4-FFF2-40B4-BE49-F238E27FC236}">
                <a16:creationId xmlns:a16="http://schemas.microsoft.com/office/drawing/2014/main" id="{C4A517BC-18B2-4E79-DE2F-7BA0D3662B6D}"/>
              </a:ext>
            </a:extLst>
          </p:cNvPr>
          <p:cNvSpPr>
            <a:spLocks noGrp="1"/>
          </p:cNvSpPr>
          <p:nvPr>
            <p:ph type="title"/>
          </p:nvPr>
        </p:nvSpPr>
        <p:spPr>
          <a:xfrm>
            <a:off x="838200" y="365125"/>
            <a:ext cx="10515600" cy="779463"/>
          </a:xfrm>
        </p:spPr>
        <p:txBody>
          <a:bodyPr>
            <a:normAutofit/>
          </a:bodyPr>
          <a:lstStyle/>
          <a:p>
            <a:r>
              <a:rPr lang="nb-NO" b="1" dirty="0"/>
              <a:t>SHoT fortsetter</a:t>
            </a:r>
          </a:p>
        </p:txBody>
      </p:sp>
      <p:sp>
        <p:nvSpPr>
          <p:cNvPr id="16"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ssholder for innhold 2">
            <a:extLst>
              <a:ext uri="{FF2B5EF4-FFF2-40B4-BE49-F238E27FC236}">
                <a16:creationId xmlns:a16="http://schemas.microsoft.com/office/drawing/2014/main" id="{2C38A9CE-DF61-268C-A2B9-232D17C61BAE}"/>
              </a:ext>
            </a:extLst>
          </p:cNvPr>
          <p:cNvSpPr>
            <a:spLocks noGrp="1"/>
          </p:cNvSpPr>
          <p:nvPr>
            <p:ph idx="1"/>
          </p:nvPr>
        </p:nvSpPr>
        <p:spPr>
          <a:xfrm>
            <a:off x="838200" y="1144588"/>
            <a:ext cx="10515600" cy="5032375"/>
          </a:xfrm>
        </p:spPr>
        <p:txBody>
          <a:bodyPr>
            <a:normAutofit/>
          </a:bodyPr>
          <a:lstStyle/>
          <a:p>
            <a:r>
              <a:rPr lang="nb-NO" dirty="0"/>
              <a:t>1 av 3 oppfyller de formelle krav til insomni diagnose</a:t>
            </a:r>
          </a:p>
          <a:p>
            <a:r>
              <a:rPr lang="nb-NO" dirty="0"/>
              <a:t>Litt mer enn halvparten avhengige av sosiale medier</a:t>
            </a:r>
          </a:p>
          <a:p>
            <a:r>
              <a:rPr lang="nb-NO" dirty="0"/>
              <a:t>86% bruker elektroniske medier etter leggetid</a:t>
            </a:r>
          </a:p>
          <a:p>
            <a:endParaRPr lang="nb-NO" dirty="0"/>
          </a:p>
          <a:p>
            <a:r>
              <a:rPr lang="nb-NO" dirty="0"/>
              <a:t>3 av 10 har blitt seksuelt trakassert</a:t>
            </a:r>
          </a:p>
          <a:p>
            <a:r>
              <a:rPr lang="nb-NO" dirty="0"/>
              <a:t>29% oppgir at de ofte eller svært ofte savner noen å være sammen med</a:t>
            </a:r>
          </a:p>
          <a:p>
            <a:r>
              <a:rPr lang="nb-NO" dirty="0"/>
              <a:t>Selv om bedre enn i 2021 så er det en klar økning i andelen studenter med dårlig </a:t>
            </a:r>
            <a:r>
              <a:rPr lang="nb-NO" dirty="0" err="1"/>
              <a:t>livskavlitet</a:t>
            </a:r>
            <a:endParaRPr lang="nb-NO" dirty="0"/>
          </a:p>
          <a:p>
            <a:endParaRPr lang="nb-NO" dirty="0"/>
          </a:p>
          <a:p>
            <a:endParaRPr lang="nb-NO" dirty="0"/>
          </a:p>
        </p:txBody>
      </p:sp>
    </p:spTree>
    <p:extLst>
      <p:ext uri="{BB962C8B-B14F-4D97-AF65-F5344CB8AC3E}">
        <p14:creationId xmlns:p14="http://schemas.microsoft.com/office/powerpoint/2010/main" val="3592332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ssholder for innhold 2">
            <a:extLst>
              <a:ext uri="{FF2B5EF4-FFF2-40B4-BE49-F238E27FC236}">
                <a16:creationId xmlns:a16="http://schemas.microsoft.com/office/drawing/2014/main" id="{FDE88DD7-5A46-B434-CA3C-D36D3905D274}"/>
              </a:ext>
            </a:extLst>
          </p:cNvPr>
          <p:cNvSpPr>
            <a:spLocks noGrp="1"/>
          </p:cNvSpPr>
          <p:nvPr>
            <p:ph idx="1"/>
          </p:nvPr>
        </p:nvSpPr>
        <p:spPr>
          <a:xfrm>
            <a:off x="838200" y="477998"/>
            <a:ext cx="10515600" cy="5698965"/>
          </a:xfrm>
        </p:spPr>
        <p:txBody>
          <a:bodyPr>
            <a:normAutofit/>
          </a:bodyPr>
          <a:lstStyle/>
          <a:p>
            <a:r>
              <a:rPr lang="nb-NO" dirty="0"/>
              <a:t>Hver 5 student rapporterer å ha en psykisk lidelse</a:t>
            </a:r>
          </a:p>
          <a:p>
            <a:r>
              <a:rPr lang="nb-NO" dirty="0"/>
              <a:t>1 av 5 har skadet seg selv med vilje</a:t>
            </a:r>
          </a:p>
          <a:p>
            <a:r>
              <a:rPr lang="nb-NO" dirty="0"/>
              <a:t>35% opplever alvorlige psykiske plager </a:t>
            </a:r>
          </a:p>
          <a:p>
            <a:r>
              <a:rPr lang="nb-NO" dirty="0"/>
              <a:t>22% har hatt selvmordstanker</a:t>
            </a:r>
          </a:p>
          <a:p>
            <a:pPr marL="0" indent="0">
              <a:buNone/>
            </a:pPr>
            <a:endParaRPr lang="nb-NO" dirty="0"/>
          </a:p>
          <a:p>
            <a:r>
              <a:rPr lang="nb-NO" dirty="0"/>
              <a:t>41% som melder om risikofylt eller skadelig alkoholbruk</a:t>
            </a:r>
          </a:p>
          <a:p>
            <a:r>
              <a:rPr lang="nb-NO" dirty="0"/>
              <a:t>30% har brukt narkotika </a:t>
            </a:r>
          </a:p>
          <a:p>
            <a:r>
              <a:rPr lang="nb-NO" dirty="0"/>
              <a:t>49% mener det drikkes for mye i studentmiljøet</a:t>
            </a:r>
          </a:p>
          <a:p>
            <a:r>
              <a:rPr lang="nb-NO" dirty="0"/>
              <a:t>Majoriteten 61% etterlyser alkoholfrie tilbud</a:t>
            </a:r>
          </a:p>
          <a:p>
            <a:r>
              <a:rPr lang="nb-NO" dirty="0"/>
              <a:t>1% som røyker hver dag</a:t>
            </a:r>
          </a:p>
          <a:p>
            <a:r>
              <a:rPr lang="nb-NO" dirty="0"/>
              <a:t>19% som snuser hver dag</a:t>
            </a:r>
          </a:p>
          <a:p>
            <a:endParaRPr lang="nb-NO" sz="1800" dirty="0"/>
          </a:p>
          <a:p>
            <a:endParaRPr lang="nb-NO" sz="1800" dirty="0"/>
          </a:p>
          <a:p>
            <a:endParaRPr lang="nb-NO" sz="1800" dirty="0"/>
          </a:p>
        </p:txBody>
      </p:sp>
    </p:spTree>
    <p:extLst>
      <p:ext uri="{BB962C8B-B14F-4D97-AF65-F5344CB8AC3E}">
        <p14:creationId xmlns:p14="http://schemas.microsoft.com/office/powerpoint/2010/main" val="520975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tel 1">
            <a:extLst>
              <a:ext uri="{FF2B5EF4-FFF2-40B4-BE49-F238E27FC236}">
                <a16:creationId xmlns:a16="http://schemas.microsoft.com/office/drawing/2014/main" id="{7321DB86-6D8D-B8E0-C7E5-F72F8051433B}"/>
              </a:ext>
            </a:extLst>
          </p:cNvPr>
          <p:cNvSpPr>
            <a:spLocks noGrp="1"/>
          </p:cNvSpPr>
          <p:nvPr>
            <p:ph type="title"/>
          </p:nvPr>
        </p:nvSpPr>
        <p:spPr>
          <a:xfrm>
            <a:off x="3457271" y="1158240"/>
            <a:ext cx="5561938" cy="4003804"/>
          </a:xfrm>
        </p:spPr>
        <p:txBody>
          <a:bodyPr vert="horz" lIns="91440" tIns="45720" rIns="91440" bIns="45720" rtlCol="0" anchor="b">
            <a:normAutofit fontScale="90000"/>
          </a:bodyPr>
          <a:lstStyle/>
          <a:p>
            <a:r>
              <a:rPr lang="en-US" sz="6000" kern="1200" dirty="0">
                <a:solidFill>
                  <a:schemeClr val="tx1"/>
                </a:solidFill>
                <a:latin typeface="+mj-lt"/>
                <a:ea typeface="+mj-ea"/>
                <a:cs typeface="+mj-cs"/>
              </a:rPr>
              <a:t>51% single</a:t>
            </a:r>
            <a:br>
              <a:rPr lang="en-US" sz="6000" kern="1200" dirty="0">
                <a:solidFill>
                  <a:schemeClr val="tx1"/>
                </a:solidFill>
                <a:latin typeface="+mj-lt"/>
                <a:ea typeface="+mj-ea"/>
                <a:cs typeface="+mj-cs"/>
              </a:rPr>
            </a:br>
            <a:r>
              <a:rPr lang="en-US" sz="6000" kern="1200" dirty="0">
                <a:solidFill>
                  <a:schemeClr val="tx1"/>
                </a:solidFill>
                <a:latin typeface="+mj-lt"/>
                <a:ea typeface="+mj-ea"/>
                <a:cs typeface="+mj-cs"/>
              </a:rPr>
              <a:t>23% </a:t>
            </a:r>
            <a:r>
              <a:rPr lang="en-US" sz="6000" kern="1200" dirty="0" err="1">
                <a:solidFill>
                  <a:schemeClr val="tx1"/>
                </a:solidFill>
                <a:latin typeface="+mj-lt"/>
                <a:ea typeface="+mj-ea"/>
                <a:cs typeface="+mj-cs"/>
              </a:rPr>
              <a:t>har</a:t>
            </a:r>
            <a:r>
              <a:rPr lang="en-US" sz="6000" kern="1200" dirty="0">
                <a:solidFill>
                  <a:schemeClr val="tx1"/>
                </a:solidFill>
                <a:latin typeface="+mj-lt"/>
                <a:ea typeface="+mj-ea"/>
                <a:cs typeface="+mj-cs"/>
              </a:rPr>
              <a:t> </a:t>
            </a:r>
            <a:r>
              <a:rPr lang="en-US" sz="6000" kern="1200" dirty="0" err="1">
                <a:solidFill>
                  <a:schemeClr val="tx1"/>
                </a:solidFill>
                <a:latin typeface="+mj-lt"/>
                <a:ea typeface="+mj-ea"/>
                <a:cs typeface="+mj-cs"/>
              </a:rPr>
              <a:t>kjæreste</a:t>
            </a:r>
            <a:br>
              <a:rPr lang="en-US" sz="6000" kern="1200" dirty="0">
                <a:solidFill>
                  <a:schemeClr val="tx1"/>
                </a:solidFill>
                <a:latin typeface="+mj-lt"/>
                <a:ea typeface="+mj-ea"/>
                <a:cs typeface="+mj-cs"/>
              </a:rPr>
            </a:br>
            <a:r>
              <a:rPr lang="en-US" sz="6000" kern="1200" dirty="0">
                <a:solidFill>
                  <a:schemeClr val="tx1"/>
                </a:solidFill>
                <a:latin typeface="+mj-lt"/>
                <a:ea typeface="+mj-ea"/>
                <a:cs typeface="+mj-cs"/>
              </a:rPr>
              <a:t>23% er </a:t>
            </a:r>
            <a:r>
              <a:rPr lang="en-US" sz="6000" kern="1200" dirty="0" err="1">
                <a:solidFill>
                  <a:schemeClr val="tx1"/>
                </a:solidFill>
                <a:latin typeface="+mj-lt"/>
                <a:ea typeface="+mj-ea"/>
                <a:cs typeface="+mj-cs"/>
              </a:rPr>
              <a:t>samboere</a:t>
            </a:r>
            <a:br>
              <a:rPr lang="en-US" sz="6000" kern="1200" dirty="0">
                <a:solidFill>
                  <a:schemeClr val="tx1"/>
                </a:solidFill>
                <a:latin typeface="+mj-lt"/>
                <a:ea typeface="+mj-ea"/>
                <a:cs typeface="+mj-cs"/>
              </a:rPr>
            </a:br>
            <a:r>
              <a:rPr lang="en-US" sz="6000" kern="1200" dirty="0">
                <a:solidFill>
                  <a:schemeClr val="tx1"/>
                </a:solidFill>
                <a:latin typeface="+mj-lt"/>
                <a:ea typeface="+mj-ea"/>
                <a:cs typeface="+mj-cs"/>
              </a:rPr>
              <a:t>3,1% er gift </a:t>
            </a:r>
            <a:r>
              <a:rPr lang="en-US" sz="6000" kern="1200" dirty="0" err="1">
                <a:solidFill>
                  <a:schemeClr val="tx1"/>
                </a:solidFill>
                <a:latin typeface="+mj-lt"/>
                <a:ea typeface="+mj-ea"/>
                <a:cs typeface="+mj-cs"/>
              </a:rPr>
              <a:t>eller</a:t>
            </a:r>
            <a:r>
              <a:rPr lang="en-US" sz="6000" kern="1200" dirty="0">
                <a:solidFill>
                  <a:schemeClr val="tx1"/>
                </a:solidFill>
                <a:latin typeface="+mj-lt"/>
                <a:ea typeface="+mj-ea"/>
                <a:cs typeface="+mj-cs"/>
              </a:rPr>
              <a:t> </a:t>
            </a:r>
            <a:r>
              <a:rPr lang="en-US" sz="6000" kern="1200" dirty="0" err="1">
                <a:solidFill>
                  <a:schemeClr val="tx1"/>
                </a:solidFill>
                <a:latin typeface="+mj-lt"/>
                <a:ea typeface="+mj-ea"/>
                <a:cs typeface="+mj-cs"/>
              </a:rPr>
              <a:t>registerte</a:t>
            </a:r>
            <a:r>
              <a:rPr lang="en-US" sz="6000" kern="1200" dirty="0">
                <a:solidFill>
                  <a:schemeClr val="tx1"/>
                </a:solidFill>
                <a:latin typeface="+mj-lt"/>
                <a:ea typeface="+mj-ea"/>
                <a:cs typeface="+mj-cs"/>
              </a:rPr>
              <a:t> </a:t>
            </a:r>
            <a:r>
              <a:rPr lang="en-US" sz="6000" kern="1200" dirty="0" err="1">
                <a:solidFill>
                  <a:schemeClr val="tx1"/>
                </a:solidFill>
                <a:latin typeface="+mj-lt"/>
                <a:ea typeface="+mj-ea"/>
                <a:cs typeface="+mj-cs"/>
              </a:rPr>
              <a:t>partnere</a:t>
            </a:r>
            <a:endParaRPr lang="en-US" sz="6000" kern="1200" dirty="0">
              <a:solidFill>
                <a:schemeClr val="tx1"/>
              </a:solidFill>
              <a:latin typeface="+mj-lt"/>
              <a:ea typeface="+mj-ea"/>
              <a:cs typeface="+mj-cs"/>
            </a:endParaRPr>
          </a:p>
        </p:txBody>
      </p:sp>
      <p:sp>
        <p:nvSpPr>
          <p:cNvPr id="16" name="Arc 15">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Oval 17">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3153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tel 1">
            <a:extLst>
              <a:ext uri="{FF2B5EF4-FFF2-40B4-BE49-F238E27FC236}">
                <a16:creationId xmlns:a16="http://schemas.microsoft.com/office/drawing/2014/main" id="{6305B639-A81C-BE29-41E9-9DF9F24D1B92}"/>
              </a:ext>
            </a:extLst>
          </p:cNvPr>
          <p:cNvSpPr>
            <a:spLocks noGrp="1"/>
          </p:cNvSpPr>
          <p:nvPr>
            <p:ph type="title"/>
          </p:nvPr>
        </p:nvSpPr>
        <p:spPr>
          <a:xfrm>
            <a:off x="838200" y="365125"/>
            <a:ext cx="10515600" cy="1325563"/>
          </a:xfrm>
        </p:spPr>
        <p:txBody>
          <a:bodyPr>
            <a:normAutofit/>
          </a:bodyPr>
          <a:lstStyle/>
          <a:p>
            <a:r>
              <a:rPr lang="nb-NO" dirty="0" err="1"/>
              <a:t>OsloMet</a:t>
            </a:r>
            <a:r>
              <a:rPr lang="nb-NO" dirty="0"/>
              <a:t> </a:t>
            </a:r>
            <a:br>
              <a:rPr lang="nb-NO" dirty="0"/>
            </a:br>
            <a:r>
              <a:rPr lang="nb-NO" dirty="0"/>
              <a:t>TALL TVILSMELDINGER</a:t>
            </a: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ssholder for innhold 2">
            <a:extLst>
              <a:ext uri="{FF2B5EF4-FFF2-40B4-BE49-F238E27FC236}">
                <a16:creationId xmlns:a16="http://schemas.microsoft.com/office/drawing/2014/main" id="{20B526D3-CFDC-813F-FF07-58E70580197A}"/>
              </a:ext>
            </a:extLst>
          </p:cNvPr>
          <p:cNvSpPr>
            <a:spLocks noGrp="1"/>
          </p:cNvSpPr>
          <p:nvPr>
            <p:ph idx="1"/>
          </p:nvPr>
        </p:nvSpPr>
        <p:spPr>
          <a:xfrm>
            <a:off x="555709" y="1825625"/>
            <a:ext cx="11259571" cy="4351338"/>
          </a:xfrm>
        </p:spPr>
        <p:txBody>
          <a:bodyPr>
            <a:normAutofit/>
          </a:bodyPr>
          <a:lstStyle/>
          <a:p>
            <a:pPr marL="0" indent="0">
              <a:buNone/>
            </a:pPr>
            <a:endParaRPr lang="nb-NO" dirty="0"/>
          </a:p>
          <a:p>
            <a:r>
              <a:rPr lang="nb-NO" sz="3600" dirty="0"/>
              <a:t>204 studentsaker behandlet</a:t>
            </a:r>
          </a:p>
          <a:p>
            <a:pPr lvl="2"/>
            <a:r>
              <a:rPr lang="nb-NO" sz="2800" dirty="0"/>
              <a:t>I samme periode 252 tvilsmeldinger</a:t>
            </a:r>
          </a:p>
          <a:p>
            <a:r>
              <a:rPr lang="nb-NO" sz="3600" dirty="0"/>
              <a:t>88 saker på lærerutdanning etter §3</a:t>
            </a:r>
          </a:p>
          <a:p>
            <a:pPr lvl="2"/>
            <a:r>
              <a:rPr lang="nb-NO" sz="2800" dirty="0"/>
              <a:t>112 tvilsmeldinger etter §3</a:t>
            </a:r>
          </a:p>
          <a:p>
            <a:r>
              <a:rPr lang="nb-NO" sz="3600" dirty="0"/>
              <a:t>116 saker på helsefag, tegnspråktolk og sosialfag etter §4</a:t>
            </a:r>
          </a:p>
          <a:p>
            <a:pPr lvl="2"/>
            <a:r>
              <a:rPr lang="nb-NO" sz="2800" dirty="0"/>
              <a:t>142 tvilsmeldinger etter §4</a:t>
            </a:r>
          </a:p>
          <a:p>
            <a:pPr marL="0" indent="0">
              <a:buNone/>
            </a:pPr>
            <a:endParaRPr lang="nb-NO" dirty="0"/>
          </a:p>
        </p:txBody>
      </p:sp>
    </p:spTree>
    <p:extLst>
      <p:ext uri="{BB962C8B-B14F-4D97-AF65-F5344CB8AC3E}">
        <p14:creationId xmlns:p14="http://schemas.microsoft.com/office/powerpoint/2010/main" val="1830039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91791667-E092-A5DB-285B-B4C041F20E03}"/>
              </a:ext>
            </a:extLst>
          </p:cNvPr>
          <p:cNvSpPr>
            <a:spLocks noGrp="1"/>
          </p:cNvSpPr>
          <p:nvPr>
            <p:ph type="title"/>
          </p:nvPr>
        </p:nvSpPr>
        <p:spPr>
          <a:xfrm>
            <a:off x="686834" y="1153572"/>
            <a:ext cx="3200400" cy="4461163"/>
          </a:xfrm>
        </p:spPr>
        <p:txBody>
          <a:bodyPr>
            <a:normAutofit/>
          </a:bodyPr>
          <a:lstStyle/>
          <a:p>
            <a:r>
              <a:rPr lang="nb-NO" dirty="0">
                <a:solidFill>
                  <a:srgbClr val="FFFFFF"/>
                </a:solidFill>
              </a:rPr>
              <a:t>Tendenser vi ser ved </a:t>
            </a:r>
            <a:r>
              <a:rPr lang="nb-NO" dirty="0" err="1">
                <a:solidFill>
                  <a:srgbClr val="FFFFFF"/>
                </a:solidFill>
              </a:rPr>
              <a:t>OsloMet</a:t>
            </a:r>
            <a:r>
              <a:rPr lang="nb-NO" dirty="0">
                <a:solidFill>
                  <a:srgbClr val="FFFFFF"/>
                </a:solidFill>
              </a:rPr>
              <a:t> i skikkethets saker -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ssholder for innhold 2">
            <a:extLst>
              <a:ext uri="{FF2B5EF4-FFF2-40B4-BE49-F238E27FC236}">
                <a16:creationId xmlns:a16="http://schemas.microsoft.com/office/drawing/2014/main" id="{5243823C-C89B-7B57-0B4F-59CBEDF2662D}"/>
              </a:ext>
            </a:extLst>
          </p:cNvPr>
          <p:cNvSpPr>
            <a:spLocks noGrp="1"/>
          </p:cNvSpPr>
          <p:nvPr>
            <p:ph idx="1"/>
          </p:nvPr>
        </p:nvSpPr>
        <p:spPr>
          <a:xfrm>
            <a:off x="4447308" y="591344"/>
            <a:ext cx="6906491" cy="5585619"/>
          </a:xfrm>
        </p:spPr>
        <p:txBody>
          <a:bodyPr anchor="ctr">
            <a:normAutofit fontScale="92500" lnSpcReduction="10000"/>
          </a:bodyPr>
          <a:lstStyle/>
          <a:p>
            <a:r>
              <a:rPr lang="nb-NO" dirty="0"/>
              <a:t>Mer alvorlige psykiatriske diagnoser</a:t>
            </a:r>
          </a:p>
          <a:p>
            <a:pPr lvl="1"/>
            <a:r>
              <a:rPr lang="nb-NO" sz="2800" dirty="0"/>
              <a:t>Studentene mener de har en rett til utdanning og har ofte med advokat</a:t>
            </a:r>
          </a:p>
          <a:p>
            <a:r>
              <a:rPr lang="nb-NO" dirty="0"/>
              <a:t>Holdnings saker er økende </a:t>
            </a:r>
          </a:p>
          <a:p>
            <a:pPr lvl="1"/>
            <a:r>
              <a:rPr lang="nb-NO" sz="2800" dirty="0"/>
              <a:t>Krenkende og hatefulle jfr. forrige års PP fra </a:t>
            </a:r>
            <a:r>
              <a:rPr lang="nb-NO" sz="2800" dirty="0" err="1"/>
              <a:t>Kipros</a:t>
            </a:r>
            <a:endParaRPr lang="nb-NO" sz="2800" dirty="0"/>
          </a:p>
          <a:p>
            <a:r>
              <a:rPr lang="nb-NO" dirty="0"/>
              <a:t>Flere og flere som ikke behersker norsk språk godt nok</a:t>
            </a:r>
          </a:p>
          <a:p>
            <a:pPr lvl="1"/>
            <a:r>
              <a:rPr lang="nb-NO" sz="2800" dirty="0"/>
              <a:t>Men de er kommet inn, hovedproblem er her opptaksforskriften?</a:t>
            </a:r>
          </a:p>
          <a:p>
            <a:r>
              <a:rPr lang="nb-NO" dirty="0"/>
              <a:t>Mer seksualitet? Grenseoverskridende?</a:t>
            </a:r>
          </a:p>
          <a:p>
            <a:r>
              <a:rPr lang="nb-NO" dirty="0"/>
              <a:t>Mer rus? Vanskelig å behandle</a:t>
            </a:r>
          </a:p>
          <a:p>
            <a:r>
              <a:rPr lang="nb-NO" dirty="0"/>
              <a:t>I Flertallet av sakene tar studentene ikke veiledning</a:t>
            </a:r>
          </a:p>
          <a:p>
            <a:pPr marL="457200" lvl="1" indent="0">
              <a:buNone/>
            </a:pPr>
            <a:endParaRPr lang="nb-NO" sz="1700" dirty="0"/>
          </a:p>
        </p:txBody>
      </p:sp>
    </p:spTree>
    <p:extLst>
      <p:ext uri="{BB962C8B-B14F-4D97-AF65-F5344CB8AC3E}">
        <p14:creationId xmlns:p14="http://schemas.microsoft.com/office/powerpoint/2010/main" val="4212585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4C043EE-E618-4C05-95F3-F1C3E03DEDAE}"/>
              </a:ext>
            </a:extLst>
          </p:cNvPr>
          <p:cNvSpPr>
            <a:spLocks noGrp="1"/>
          </p:cNvSpPr>
          <p:nvPr>
            <p:ph type="ftr" sz="quarter" idx="11"/>
          </p:nvPr>
        </p:nvSpPr>
        <p:spPr/>
        <p:txBody>
          <a:bodyPr/>
          <a:lstStyle/>
          <a:p>
            <a:r>
              <a:rPr lang="nb-NO"/>
              <a:t>Kari Kildahl- institusjonsansvarlig for skikkethetsvurdering </a:t>
            </a:r>
          </a:p>
        </p:txBody>
      </p:sp>
      <p:sp>
        <p:nvSpPr>
          <p:cNvPr id="5" name="Slide Number Placeholder 4">
            <a:extLst>
              <a:ext uri="{FF2B5EF4-FFF2-40B4-BE49-F238E27FC236}">
                <a16:creationId xmlns:a16="http://schemas.microsoft.com/office/drawing/2014/main" id="{E365DF97-1E26-4CA0-A216-2C4A8F832056}"/>
              </a:ext>
            </a:extLst>
          </p:cNvPr>
          <p:cNvSpPr>
            <a:spLocks noGrp="1"/>
          </p:cNvSpPr>
          <p:nvPr>
            <p:ph type="sldNum" sz="quarter" idx="12"/>
          </p:nvPr>
        </p:nvSpPr>
        <p:spPr/>
        <p:txBody>
          <a:bodyPr/>
          <a:lstStyle/>
          <a:p>
            <a:fld id="{5751DFAA-887F-4071-8EAD-E8CA316FCF06}" type="slidenum">
              <a:rPr lang="nb-NO" smtClean="0"/>
              <a:t>9</a:t>
            </a:fld>
            <a:endParaRPr lang="nb-NO"/>
          </a:p>
        </p:txBody>
      </p:sp>
      <p:pic>
        <p:nvPicPr>
          <p:cNvPr id="6" name="Picture 5">
            <a:extLst>
              <a:ext uri="{FF2B5EF4-FFF2-40B4-BE49-F238E27FC236}">
                <a16:creationId xmlns:a16="http://schemas.microsoft.com/office/drawing/2014/main" id="{65AFE428-94EB-431F-B456-380FED7CA65D}"/>
              </a:ext>
            </a:extLst>
          </p:cNvPr>
          <p:cNvPicPr>
            <a:picLocks noChangeAspect="1"/>
          </p:cNvPicPr>
          <p:nvPr/>
        </p:nvPicPr>
        <p:blipFill>
          <a:blip r:embed="rId2"/>
          <a:stretch>
            <a:fillRect/>
          </a:stretch>
        </p:blipFill>
        <p:spPr>
          <a:xfrm>
            <a:off x="1919043" y="296028"/>
            <a:ext cx="8897377" cy="5692253"/>
          </a:xfrm>
          <a:prstGeom prst="rect">
            <a:avLst/>
          </a:prstGeom>
        </p:spPr>
      </p:pic>
    </p:spTree>
    <p:extLst>
      <p:ext uri="{BB962C8B-B14F-4D97-AF65-F5344CB8AC3E}">
        <p14:creationId xmlns:p14="http://schemas.microsoft.com/office/powerpoint/2010/main" val="168485730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3A64DBFD2A7E4A98A3CF97F2F7A0CC" ma:contentTypeVersion="2" ma:contentTypeDescription="Create a new document." ma:contentTypeScope="" ma:versionID="9234667b58b0829da1e993275d8199a1">
  <xsd:schema xmlns:xsd="http://www.w3.org/2001/XMLSchema" xmlns:xs="http://www.w3.org/2001/XMLSchema" xmlns:p="http://schemas.microsoft.com/office/2006/metadata/properties" xmlns:ns3="90f3738f-b946-4981-bcc4-a313df83d152" targetNamespace="http://schemas.microsoft.com/office/2006/metadata/properties" ma:root="true" ma:fieldsID="162e1eec544e20ee69eba9b6c4701573" ns3:_="">
    <xsd:import namespace="90f3738f-b946-4981-bcc4-a313df83d152"/>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f3738f-b946-4981-bcc4-a313df83d1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536239E-9A09-49EA-8C81-B1AC93BF80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f3738f-b946-4981-bcc4-a313df83d1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14181A4-D176-4883-AA2F-200EF488F394}">
  <ds:schemaRefs>
    <ds:schemaRef ds:uri="http://schemas.microsoft.com/sharepoint/v3/contenttype/forms"/>
  </ds:schemaRefs>
</ds:datastoreItem>
</file>

<file path=customXml/itemProps3.xml><?xml version="1.0" encoding="utf-8"?>
<ds:datastoreItem xmlns:ds="http://schemas.openxmlformats.org/officeDocument/2006/customXml" ds:itemID="{2AC97056-7CFB-4697-B9C5-B5FF760B5687}">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90f3738f-b946-4981-bcc4-a313df83d15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465</TotalTime>
  <Words>575</Words>
  <Application>Microsoft Office PowerPoint</Application>
  <PresentationFormat>Widescreen</PresentationFormat>
  <Paragraphs>72</Paragraphs>
  <Slides>11</Slides>
  <Notes>3</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11</vt:i4>
      </vt:variant>
    </vt:vector>
  </HeadingPairs>
  <TitlesOfParts>
    <vt:vector size="15" baseType="lpstr">
      <vt:lpstr>Arial</vt:lpstr>
      <vt:lpstr>Calibri</vt:lpstr>
      <vt:lpstr>Calibri Light</vt:lpstr>
      <vt:lpstr>Office-tema</vt:lpstr>
      <vt:lpstr> Dagens studenter Jeg ber om at tallenen fra OsloMet ikke brukes, de er derfor ikke lagt ved (vi skal telle ferdig 2021 og skrive om dette selv) Spørsmål kan rettes til  Kari Kildahl</vt:lpstr>
      <vt:lpstr>2021 avsluttet jeg med dette </vt:lpstr>
      <vt:lpstr>Studentens helse og trivselsundersøkelse (SHoT) hovedfunn</vt:lpstr>
      <vt:lpstr>SHoT fortsetter</vt:lpstr>
      <vt:lpstr>PowerPoint-presentasjon</vt:lpstr>
      <vt:lpstr>51% single 23% har kjæreste 23% er samboere 3,1% er gift eller registerte partnere</vt:lpstr>
      <vt:lpstr>OsloMet  TALL TVILSMELDINGER</vt:lpstr>
      <vt:lpstr>Tendenser vi ser ved OsloMet i skikkethets saker - </vt:lpstr>
      <vt:lpstr>PowerPoint-presentasjon</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Kari Kildahl</dc:creator>
  <cp:lastModifiedBy>Ragnhild Riis</cp:lastModifiedBy>
  <cp:revision>10</cp:revision>
  <dcterms:created xsi:type="dcterms:W3CDTF">2022-10-23T08:32:23Z</dcterms:created>
  <dcterms:modified xsi:type="dcterms:W3CDTF">2022-11-09T13:30:54Z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0x0101009B3A64DBFD2A7E4A98A3CF97F2F7A0CC</vt:lpwstr>
  </property>
</Properties>
</file>