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2" r:id="rId4"/>
    <p:sldId id="279" r:id="rId5"/>
    <p:sldId id="258" r:id="rId6"/>
    <p:sldId id="26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0F0"/>
    <a:srgbClr val="DAD9FF"/>
    <a:srgbClr val="CDB9FC"/>
    <a:srgbClr val="9359EF"/>
    <a:srgbClr val="CFFF1F"/>
    <a:srgbClr val="FF6202"/>
    <a:srgbClr val="FFF5EE"/>
    <a:srgbClr val="2F0B63"/>
    <a:srgbClr val="FFCCED"/>
    <a:srgbClr val="FFE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4664"/>
  </p:normalViewPr>
  <p:slideViewPr>
    <p:cSldViewPr snapToGrid="0">
      <p:cViewPr varScale="1">
        <p:scale>
          <a:sx n="90" d="100"/>
          <a:sy n="90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E624B-C187-EA47-94C3-B4BEC13DC356}" type="datetimeFigureOut">
              <a:rPr lang="nb-NO" smtClean="0"/>
              <a:t>17.04.2023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52FAB-9413-FF4D-86A4-497DA7A6D11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080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52FAB-9413-FF4D-86A4-497DA7A6D11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337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52FAB-9413-FF4D-86A4-497DA7A6D11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568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AC4044-815E-EAA2-D24B-E1291D64E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32491A2-7F74-161E-6D83-4132B2B79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71895A-1EBD-D021-B84E-18C11BA3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77FA4-3B63-5F45-945F-85FD74DABEC0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2AAB06-31D9-4B4B-E133-52E203D6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B5E8CA-C11E-10E2-B50B-33C72A95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833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FB9F16-4F32-56DB-408E-AD11AE863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26D0C16-4293-C9DD-96A4-0BB654067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C5B30F-F152-BEC7-8708-84D099D5C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7044-3611-9643-9C6B-7CCCD01D1A33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3B07F0-4FC2-3B09-F0F2-50575A28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300728-19F6-5830-1FB6-5C45DC48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25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930D834-83F2-F512-8EC4-F4033A00C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6491744-AEBF-205E-EA6A-505165480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E2C4F6-2347-EE68-E468-9BFEF9A20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F48D-EE42-484B-B00A-F1345A0047FF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B2609-0731-C6EC-2BD9-353C72BD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44CCC7-4CDB-CFFD-AF99-32C6D80EC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77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8551EC-1F0F-BC83-16D9-0A835C4E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9C0652-CF89-99AC-8481-C72429EAC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88795A-66AD-B7B1-86F0-01C8F132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C1A8-0CC6-B041-8AD5-A812F8CB3A51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8E89AB-FC38-6AB3-4121-B0FD7106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79BD18-D763-B882-FC01-4C51A1A5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129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1CE28F-07B2-44D9-A2E6-738284861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E0ED747-44BB-176D-D9FD-204413B4B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074702-8458-4A2E-E7C4-E5A6DE06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85C0-F428-A44F-AAC0-108436591315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4432C2-ACC8-1308-56D9-370257C0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FFA3D2-82E1-A44C-88D8-406EE551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0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231E55-6903-128E-2D19-CD51DD06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16F560-895A-F5E8-570C-7F8B4D859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6B54088-8F32-8CE4-4091-4DD95248D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6AEF05-A7C7-BDA4-A7A8-AE91D249B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1D3E-1535-464A-81F2-9CAFA366F58A}" type="datetime1">
              <a:rPr lang="nb-NO" smtClean="0"/>
              <a:t>17.04.2023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2E119-C180-F6D1-92F6-D48AB415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96C3902-D0BC-7B28-11BA-A3FEB84F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7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3E00D2-68DA-DE29-9F8A-94AED953D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B095B7-D2C3-28DD-F6F7-BB6B6820A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957ED1-B9F7-027D-D044-07CC160AE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D85D94E-FFE2-62F5-930F-D245986DE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1A11CF4-C721-AB9D-F813-AD5455B4F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48EF1D6-BD44-915C-E955-094A3857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9D47C-E364-244F-89F1-1CAD2B021227}" type="datetime1">
              <a:rPr lang="nb-NO" smtClean="0"/>
              <a:t>17.04.2023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378310F-D4E0-164E-3E9F-782578918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12073D8-CA0A-018A-DF69-50668B1B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2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5027F4-4293-5033-795D-9CA26ABD4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C436392-5C9D-3080-A233-D4FAA1A6A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D4BE-4706-B647-B298-8F7316EF4681}" type="datetime1">
              <a:rPr lang="nb-NO" smtClean="0"/>
              <a:t>17.04.2023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BC0CAE-2A8E-D982-7D57-251C4DDD2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457CE53-6760-2355-F951-0D7FB02F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9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A273E7D-FF65-F8B7-A5A3-30886C72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25AE-D005-B74A-940E-B1D49C9146A3}" type="datetime1">
              <a:rPr lang="nb-NO" smtClean="0"/>
              <a:t>17.04.2023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ABA9678-A15C-F461-A896-8DBA88E98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CE145C1-B302-AF8B-2E53-D86A4450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41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E6FC8A-3050-957B-8814-E0E05503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430865-41AC-C03D-1676-74956A9A3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183CDD8-9726-B1F1-81C5-2A24BD50D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9C58A5-3208-6772-862C-E708166D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71FB-EF34-1D41-9AE1-7CA744024FE8}" type="datetime1">
              <a:rPr lang="nb-NO" smtClean="0"/>
              <a:t>17.04.2023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F723CA-FA47-4965-C12F-948BEC89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2EE785B-66F3-4209-0EC4-6BBFFB7B0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5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5438F2-98EA-4971-4923-4BC3697B0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0FDB7CE-9E4B-738A-CD59-A4CA50101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E9D104-54D4-EBC7-79BC-96BDF759C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F6E92C0-C170-A343-251A-BB9883C2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5C6E-5DCA-804B-8D3F-6ACED9FBA9BF}" type="datetime1">
              <a:rPr lang="nb-NO" smtClean="0"/>
              <a:t>17.04.2023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106200-D890-17C4-AC2B-85BF3A04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Fakultet for helse- og sosialvitenskap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35C7D3-DAF0-18BF-C168-7C42EB786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962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14FBAC2-6B06-8073-3A8F-245E702C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B5B28E5-DD70-F1FB-CC0A-87D453EC5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C77645-800E-C85A-144B-0BFE601FE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DB9F-77F5-0344-8CA8-A9BC11A74FBD}" type="datetime1">
              <a:rPr lang="nb-NO" smtClean="0"/>
              <a:t>17.04.2023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541849-1AF4-FD4A-DEF3-06F562BB5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Fakultet for helse- og sosialvitenskap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29D433-CB9D-A278-491A-CDA89E563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D21F6-8867-C746-A0A3-175200718C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292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D5F1014F-556D-6BB1-3BA9-292FFFFAC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E51589B-824B-A023-CEBD-401C30746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816" y="4894823"/>
            <a:ext cx="9144000" cy="1838818"/>
          </a:xfrm>
        </p:spPr>
        <p:txBody>
          <a:bodyPr>
            <a:normAutofit/>
          </a:bodyPr>
          <a:lstStyle/>
          <a:p>
            <a:pPr algn="l"/>
            <a:r>
              <a:rPr lang="nb-NO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Pia C. Bing-Jonsson, Dekan</a:t>
            </a:r>
            <a:br>
              <a:rPr lang="nb-NO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</a:br>
            <a:r>
              <a:rPr lang="nb-NO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Fakultet for helse- og sosialvitenskap</a:t>
            </a:r>
          </a:p>
        </p:txBody>
      </p:sp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D828C778-F35F-C1BE-4522-30C3DA23D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16" y="375845"/>
            <a:ext cx="2629117" cy="605743"/>
          </a:xfrm>
          <a:prstGeom prst="rect">
            <a:avLst/>
          </a:prstGeom>
        </p:spPr>
      </p:pic>
      <p:sp>
        <p:nvSpPr>
          <p:cNvPr id="4" name="Tittel 1">
            <a:extLst>
              <a:ext uri="{FF2B5EF4-FFF2-40B4-BE49-F238E27FC236}">
                <a16:creationId xmlns:a16="http://schemas.microsoft.com/office/drawing/2014/main" id="{E9F30A1F-9993-9362-DC6A-FC78CE18BC7B}"/>
              </a:ext>
            </a:extLst>
          </p:cNvPr>
          <p:cNvSpPr txBox="1">
            <a:spLocks/>
          </p:cNvSpPr>
          <p:nvPr/>
        </p:nvSpPr>
        <p:spPr>
          <a:xfrm>
            <a:off x="1392025" y="152011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900" dirty="0">
                <a:solidFill>
                  <a:schemeClr val="bg1"/>
                </a:solidFill>
                <a:latin typeface="Georgia" panose="02040502050405020303" pitchFamily="18" charset="0"/>
              </a:rPr>
              <a:t>Tverrprofesjonell fagdag om seksuelle overgrep og vold i nære relasjoner</a:t>
            </a:r>
          </a:p>
        </p:txBody>
      </p:sp>
    </p:spTree>
    <p:extLst>
      <p:ext uri="{BB962C8B-B14F-4D97-AF65-F5344CB8AC3E}">
        <p14:creationId xmlns:p14="http://schemas.microsoft.com/office/powerpoint/2010/main" val="401789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0B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Et bilde som inneholder tekst&#10;&#10;Automatisk generert beskrivelse">
            <a:extLst>
              <a:ext uri="{FF2B5EF4-FFF2-40B4-BE49-F238E27FC236}">
                <a16:creationId xmlns:a16="http://schemas.microsoft.com/office/drawing/2014/main" id="{C0C5F68C-B842-6E21-6B60-9D66CAB50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288" y="6060983"/>
            <a:ext cx="1867035" cy="430161"/>
          </a:xfrm>
          <a:prstGeom prst="rect">
            <a:avLst/>
          </a:prstGeom>
        </p:spPr>
      </p:pic>
      <p:sp>
        <p:nvSpPr>
          <p:cNvPr id="3" name="Tittel 1">
            <a:extLst>
              <a:ext uri="{FF2B5EF4-FFF2-40B4-BE49-F238E27FC236}">
                <a16:creationId xmlns:a16="http://schemas.microsoft.com/office/drawing/2014/main" id="{4F8D0B97-89AD-8AC8-F7C7-59D013ED5F2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78627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>
                <a:solidFill>
                  <a:srgbClr val="FFD9B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Manglende samordning som problem</a:t>
            </a:r>
          </a:p>
        </p:txBody>
      </p:sp>
      <p:pic>
        <p:nvPicPr>
          <p:cNvPr id="8" name="Picture 8" descr="https://www.fafo.no/media/zoo/images/20737_0a549a5e2636c909fc2372e2c66d7f94.jpg">
            <a:extLst>
              <a:ext uri="{FF2B5EF4-FFF2-40B4-BE49-F238E27FC236}">
                <a16:creationId xmlns:a16="http://schemas.microsoft.com/office/drawing/2014/main" id="{F61D4054-AAC7-EFFA-C325-C7CA9C798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656" y="1471333"/>
            <a:ext cx="308219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EC705C20-6694-BCFD-A54C-DA1B4398BF05}"/>
              </a:ext>
            </a:extLst>
          </p:cNvPr>
          <p:cNvSpPr txBox="1"/>
          <p:nvPr/>
        </p:nvSpPr>
        <p:spPr>
          <a:xfrm>
            <a:off x="901030" y="1886113"/>
            <a:ext cx="60716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ct val="90000"/>
              </a:lnSpc>
              <a:spcBef>
                <a:spcPct val="0"/>
              </a:spcBef>
            </a:pPr>
            <a:endParaRPr lang="nb-NO" sz="2000" dirty="0">
              <a:solidFill>
                <a:srgbClr val="FFD9B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Sektorisering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Hver profesjon sin tilnærmingsmåte og løsning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Ulike institusjonelle logikker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Ansvar skyves mellom tjenester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Manglende samarbeid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Ingen har ansvar for helheten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Informasjon glipper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Sammensatte problemer </a:t>
            </a:r>
          </a:p>
          <a:p>
            <a:pPr marL="0" lvl="1">
              <a:lnSpc>
                <a:spcPct val="150000"/>
              </a:lnSpc>
              <a:spcBef>
                <a:spcPct val="0"/>
              </a:spcBef>
            </a:pPr>
            <a:r>
              <a:rPr lang="nb-NO" sz="2000" dirty="0">
                <a:solidFill>
                  <a:srgbClr val="FFD9B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Manglende samhandling </a:t>
            </a:r>
          </a:p>
          <a:p>
            <a:endParaRPr lang="nb-NO" dirty="0">
              <a:solidFill>
                <a:srgbClr val="15151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2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Et bilde som inneholder tekst&#10;&#10;Automatisk generert beskrivelse">
            <a:extLst>
              <a:ext uri="{FF2B5EF4-FFF2-40B4-BE49-F238E27FC236}">
                <a16:creationId xmlns:a16="http://schemas.microsoft.com/office/drawing/2014/main" id="{C0C5F68C-B842-6E21-6B60-9D66CAB50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4288" y="6060983"/>
            <a:ext cx="1867035" cy="430161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31AF321D-81AD-3A37-400E-83A6BBD6A1B3}"/>
              </a:ext>
            </a:extLst>
          </p:cNvPr>
          <p:cNvSpPr txBox="1">
            <a:spLocks/>
          </p:cNvSpPr>
          <p:nvPr/>
        </p:nvSpPr>
        <p:spPr>
          <a:xfrm>
            <a:off x="838200" y="610645"/>
            <a:ext cx="662137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>
                <a:solidFill>
                  <a:srgbClr val="DAD9FF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Hvordan lykkes med tverrsektorielt samarbeid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BDFCE50F-C973-D2BB-05F5-02F3D8D5AE33}"/>
              </a:ext>
            </a:extLst>
          </p:cNvPr>
          <p:cNvSpPr txBox="1"/>
          <p:nvPr/>
        </p:nvSpPr>
        <p:spPr>
          <a:xfrm>
            <a:off x="838200" y="2133600"/>
            <a:ext cx="6222476" cy="3447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54483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640">
                <a:latin typeface="Inter-Regular"/>
                <a:ea typeface="Inter-Regular"/>
                <a:cs typeface="Inter-Regular"/>
                <a:sym typeface="Inter-Regular"/>
              </a:defRPr>
            </a:pPr>
            <a:r>
              <a:rPr lang="nb-NO" dirty="0">
                <a:solidFill>
                  <a:srgbClr val="DAD9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Utvikle felles problemforståelse</a:t>
            </a:r>
          </a:p>
          <a:p>
            <a:pPr marL="285750" indent="-285750" defTabSz="54483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640">
                <a:latin typeface="Inter-Regular"/>
                <a:ea typeface="Inter-Regular"/>
                <a:cs typeface="Inter-Regular"/>
                <a:sym typeface="Inter-Regular"/>
              </a:defRPr>
            </a:pPr>
            <a:r>
              <a:rPr lang="nb-NO" dirty="0">
                <a:solidFill>
                  <a:srgbClr val="DAD9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Sette felles mål</a:t>
            </a:r>
          </a:p>
          <a:p>
            <a:pPr marL="285750" indent="-285750" defTabSz="54483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640">
                <a:latin typeface="Inter-Regular"/>
                <a:ea typeface="Inter-Regular"/>
                <a:cs typeface="Inter-Regular"/>
                <a:sym typeface="Inter-Regular"/>
              </a:defRPr>
            </a:pPr>
            <a:r>
              <a:rPr lang="nb-NO" dirty="0">
                <a:solidFill>
                  <a:srgbClr val="DAD9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Arbeide sammen</a:t>
            </a:r>
          </a:p>
          <a:p>
            <a:pPr marL="285750" indent="-285750" defTabSz="54483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640">
                <a:latin typeface="Inter-Regular"/>
                <a:ea typeface="Inter-Regular"/>
                <a:cs typeface="Inter-Regular"/>
                <a:sym typeface="Inter-Regular"/>
              </a:defRPr>
            </a:pPr>
            <a:r>
              <a:rPr lang="nb-NO" dirty="0">
                <a:solidFill>
                  <a:srgbClr val="DAD9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Utvikle et sett felles «briller»</a:t>
            </a:r>
          </a:p>
        </p:txBody>
      </p:sp>
      <p:pic>
        <p:nvPicPr>
          <p:cNvPr id="3" name="Bilde 2" descr="Et bilde som inneholder tekst, person, innendørs, vegg">
            <a:extLst>
              <a:ext uri="{FF2B5EF4-FFF2-40B4-BE49-F238E27FC236}">
                <a16:creationId xmlns:a16="http://schemas.microsoft.com/office/drawing/2014/main" id="{633CC9D0-7F9A-B9EE-CDE2-7C8581375F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990" r="24859"/>
          <a:stretch/>
        </p:blipFill>
        <p:spPr>
          <a:xfrm>
            <a:off x="8148725" y="2628"/>
            <a:ext cx="4043275" cy="685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e 19" descr="Et bilde som inneholder person, innendørs, stående&#10;&#10;Automatisk generert beskrivelse">
            <a:extLst>
              <a:ext uri="{FF2B5EF4-FFF2-40B4-BE49-F238E27FC236}">
                <a16:creationId xmlns:a16="http://schemas.microsoft.com/office/drawing/2014/main" id="{CFBA5024-BDE1-B55C-DE8E-76C89C6ECC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55" b="4755"/>
          <a:stretch/>
        </p:blipFill>
        <p:spPr>
          <a:xfrm>
            <a:off x="-1" y="-1"/>
            <a:ext cx="12201351" cy="6858001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E5F58AE1-8E15-7B80-4DE2-8F0A817AAF85}"/>
              </a:ext>
            </a:extLst>
          </p:cNvPr>
          <p:cNvSpPr/>
          <p:nvPr/>
        </p:nvSpPr>
        <p:spPr>
          <a:xfrm>
            <a:off x="838199" y="3970420"/>
            <a:ext cx="8582687" cy="1912879"/>
          </a:xfrm>
          <a:prstGeom prst="rect">
            <a:avLst/>
          </a:prstGeom>
          <a:solidFill>
            <a:srgbClr val="DAD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7BFE058-CD83-2F38-4F42-3697B944B668}"/>
              </a:ext>
            </a:extLst>
          </p:cNvPr>
          <p:cNvSpPr txBox="1"/>
          <p:nvPr/>
        </p:nvSpPr>
        <p:spPr>
          <a:xfrm>
            <a:off x="1002690" y="4133164"/>
            <a:ext cx="8065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Koordinering</a:t>
            </a:r>
          </a:p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Relasjonell kunnskap og kompetanse</a:t>
            </a:r>
          </a:p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Samarbeidskultur og samarbeidspraksis</a:t>
            </a:r>
          </a:p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Brukerorientering gir helhet og samordning</a:t>
            </a:r>
          </a:p>
          <a:p>
            <a:r>
              <a:rPr lang="nb-NO" sz="2000" b="1" dirty="0">
                <a:latin typeface="Arial" panose="020B0604020202020204" pitchFamily="34" charset="0"/>
                <a:cs typeface="Arial" panose="020B0604020202020204" pitchFamily="34" charset="0"/>
              </a:rPr>
              <a:t>Delingskultur</a:t>
            </a:r>
          </a:p>
          <a:p>
            <a:pPr defTabSz="544830">
              <a:defRPr sz="2640">
                <a:latin typeface="Inter-Regular"/>
                <a:ea typeface="Inter-Regular"/>
                <a:cs typeface="Inter-Regular"/>
                <a:sym typeface="Inter-Regular"/>
              </a:defRPr>
            </a:pPr>
            <a:endParaRPr lang="nb-NO" sz="2000" b="1" dirty="0">
              <a:solidFill>
                <a:srgbClr val="780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8EB354D-22D6-ECA2-2F24-64728EC01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373305" cy="1325563"/>
          </a:xfrm>
        </p:spPr>
        <p:txBody>
          <a:bodyPr>
            <a:normAutofit/>
          </a:bodyPr>
          <a:lstStyle/>
          <a:p>
            <a:r>
              <a:rPr lang="nb-NO" sz="3600" dirty="0">
                <a:latin typeface="Arial" panose="020B0604020202020204" pitchFamily="34" charset="0"/>
                <a:cs typeface="Arial" panose="020B0604020202020204" pitchFamily="34" charset="0"/>
              </a:rPr>
              <a:t>Innovasjon og utviklingsarbeid for mer helhetlige tjenester</a:t>
            </a:r>
          </a:p>
        </p:txBody>
      </p:sp>
    </p:spTree>
    <p:extLst>
      <p:ext uri="{BB962C8B-B14F-4D97-AF65-F5344CB8AC3E}">
        <p14:creationId xmlns:p14="http://schemas.microsoft.com/office/powerpoint/2010/main" val="415698594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62FDABBD-130E-5FF1-5B9C-D9F5214C01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4288" y="6060983"/>
            <a:ext cx="1867035" cy="431892"/>
          </a:xfr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B7F6C62D-7DD4-2B81-1674-6476F65F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880835" cy="1325563"/>
          </a:xfrm>
        </p:spPr>
        <p:txBody>
          <a:bodyPr>
            <a:normAutofit/>
          </a:bodyPr>
          <a:lstStyle/>
          <a:p>
            <a:r>
              <a:rPr lang="nb-NO" sz="3600" dirty="0">
                <a:latin typeface="Arial" panose="020B0604020202020204" pitchFamily="34" charset="0"/>
                <a:cs typeface="Arial" panose="020B0604020202020204" pitchFamily="34" charset="0"/>
              </a:rPr>
              <a:t>Regjeringens opptrappingsplan mot vold og overgrep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C845C707-C95B-1D4F-4D81-166111C0EB1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Samarbeid og samordning mellom tjenestene </a:t>
            </a:r>
          </a:p>
          <a:p>
            <a:pPr>
              <a:lnSpc>
                <a:spcPct val="150000"/>
              </a:lnSpc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Satsing på kompetanseheving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1800" dirty="0">
                <a:latin typeface="Arial" panose="020B0604020202020204" pitchFamily="34" charset="0"/>
                <a:cs typeface="Arial" panose="020B0604020202020204" pitchFamily="34" charset="0"/>
              </a:rPr>
              <a:t>SAMOT: felles undervisning, felles forståelse, bedre samarbeid og samordning</a:t>
            </a:r>
          </a:p>
          <a:p>
            <a:pPr>
              <a:lnSpc>
                <a:spcPct val="150000"/>
              </a:lnSpc>
            </a:pPr>
            <a:endParaRPr lang="nb-NO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8" descr="Prop. 12 S">
            <a:extLst>
              <a:ext uri="{FF2B5EF4-FFF2-40B4-BE49-F238E27FC236}">
                <a16:creationId xmlns:a16="http://schemas.microsoft.com/office/drawing/2014/main" id="{EE984A5E-8673-A4F6-9CFB-6413F1E13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253331"/>
            <a:ext cx="307228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9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D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24F5537B-0D0F-E4FC-68C6-13B99319866D}"/>
              </a:ext>
            </a:extLst>
          </p:cNvPr>
          <p:cNvSpPr txBox="1">
            <a:spLocks/>
          </p:cNvSpPr>
          <p:nvPr/>
        </p:nvSpPr>
        <p:spPr>
          <a:xfrm>
            <a:off x="1524000" y="2965586"/>
            <a:ext cx="9144000" cy="92682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4800" dirty="0">
                <a:solidFill>
                  <a:srgbClr val="7800F0"/>
                </a:solidFill>
                <a:latin typeface="Georgia" panose="02040502050405020303" pitchFamily="18" charset="0"/>
              </a:rPr>
              <a:t>Takk for oppmerksomheten!</a:t>
            </a:r>
          </a:p>
        </p:txBody>
      </p:sp>
    </p:spTree>
    <p:extLst>
      <p:ext uri="{BB962C8B-B14F-4D97-AF65-F5344CB8AC3E}">
        <p14:creationId xmlns:p14="http://schemas.microsoft.com/office/powerpoint/2010/main" val="374009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 2013 –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 2013 –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126</Words>
  <Application>Microsoft Office PowerPoint</Application>
  <PresentationFormat>Widescreen</PresentationFormat>
  <Paragraphs>33</Paragraphs>
  <Slides>6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Office-tema 2013 – 2022</vt:lpstr>
      <vt:lpstr>Pia C. Bing-Jonsson, Dekan Fakultet for helse- og sosialvitenskap</vt:lpstr>
      <vt:lpstr>PowerPoint-presentasjon</vt:lpstr>
      <vt:lpstr>PowerPoint-presentasjon</vt:lpstr>
      <vt:lpstr>Innovasjon og utviklingsarbeid for mer helhetlige tjenester</vt:lpstr>
      <vt:lpstr>Regjeringens opptrappingsplan mot vold og overgrep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for helse-  og sosialvitenskap</dc:title>
  <dc:creator>Anna Ducros</dc:creator>
  <cp:lastModifiedBy>Sveinung Grande</cp:lastModifiedBy>
  <cp:revision>24</cp:revision>
  <dcterms:created xsi:type="dcterms:W3CDTF">2022-12-20T07:09:40Z</dcterms:created>
  <dcterms:modified xsi:type="dcterms:W3CDTF">2023-04-17T07:30:44Z</dcterms:modified>
</cp:coreProperties>
</file>