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1874" r:id="rId2"/>
    <p:sldId id="1876" r:id="rId3"/>
    <p:sldId id="1872" r:id="rId4"/>
    <p:sldId id="1879" r:id="rId5"/>
    <p:sldId id="382" r:id="rId6"/>
    <p:sldId id="257" r:id="rId7"/>
    <p:sldId id="1880" r:id="rId8"/>
    <p:sldId id="1881" r:id="rId9"/>
    <p:sldId id="677"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6" d="100"/>
          <a:sy n="156" d="100"/>
        </p:scale>
        <p:origin x="2419" y="10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525a93f61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525a93f61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525a93f61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525a93f61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60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4B89B-E7E8-4E47-B959-29B0BAC195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D09B02-6635-4458-B8FE-21AFFCDFC8A9}" type="slidenum">
              <a:rPr lang="en-GB" smtClean="0"/>
              <a:pPr/>
              <a:t>‹#›</a:t>
            </a:fld>
            <a:endParaRPr lang="en-GB"/>
          </a:p>
        </p:txBody>
      </p:sp>
      <p:pic>
        <p:nvPicPr>
          <p:cNvPr id="8" name="Picture 7">
            <a:extLst>
              <a:ext uri="{FF2B5EF4-FFF2-40B4-BE49-F238E27FC236}">
                <a16:creationId xmlns:a16="http://schemas.microsoft.com/office/drawing/2014/main" id="{D377DD24-1393-B517-9EA3-6274E34652F8}"/>
              </a:ext>
            </a:extLst>
          </p:cNvPr>
          <p:cNvPicPr>
            <a:picLocks noChangeAspect="1"/>
          </p:cNvPicPr>
          <p:nvPr userDrawn="1"/>
        </p:nvPicPr>
        <p:blipFill>
          <a:blip r:embed="rId2"/>
          <a:stretch>
            <a:fillRect/>
          </a:stretch>
        </p:blipFill>
        <p:spPr>
          <a:xfrm>
            <a:off x="8182958" y="4698475"/>
            <a:ext cx="838200" cy="295275"/>
          </a:xfrm>
          <a:prstGeom prst="rect">
            <a:avLst/>
          </a:prstGeom>
        </p:spPr>
      </p:pic>
    </p:spTree>
    <p:extLst>
      <p:ext uri="{BB962C8B-B14F-4D97-AF65-F5344CB8AC3E}">
        <p14:creationId xmlns:p14="http://schemas.microsoft.com/office/powerpoint/2010/main" val="1885560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 name="Picture 4">
            <a:extLst>
              <a:ext uri="{FF2B5EF4-FFF2-40B4-BE49-F238E27FC236}">
                <a16:creationId xmlns:a16="http://schemas.microsoft.com/office/drawing/2014/main" id="{51B58CAB-0115-7D03-97A4-D81D5F601009}"/>
              </a:ext>
            </a:extLst>
          </p:cNvPr>
          <p:cNvPicPr>
            <a:picLocks noChangeAspect="1"/>
          </p:cNvPicPr>
          <p:nvPr userDrawn="1"/>
        </p:nvPicPr>
        <p:blipFill>
          <a:blip r:embed="rId2"/>
          <a:stretch>
            <a:fillRect/>
          </a:stretch>
        </p:blipFill>
        <p:spPr>
          <a:xfrm>
            <a:off x="372356" y="4698475"/>
            <a:ext cx="838200" cy="2952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hyperlink" Target="https://www.usn.no/forskning/prosjekter/andre-prosjekter/cross-disciplinary-research-on-latin-america-cla/" TargetMode="External"/><Relationship Id="rId4" Type="http://schemas.openxmlformats.org/officeDocument/2006/relationships/hyperlink" Target="https://www.usn.no/research/our-research/humanities/human-rights-and-diversit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Asne.Handlykken-luz@usn.no"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050" name="Picture 2" descr="Image result for USN campus drammen bridge">
            <a:extLst>
              <a:ext uri="{FF2B5EF4-FFF2-40B4-BE49-F238E27FC236}">
                <a16:creationId xmlns:a16="http://schemas.microsoft.com/office/drawing/2014/main" id="{C19D0280-9E0A-6682-2C07-2202EC3BBE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17782" y="736934"/>
            <a:ext cx="285408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USN campus drammen bridge">
            <a:extLst>
              <a:ext uri="{FF2B5EF4-FFF2-40B4-BE49-F238E27FC236}">
                <a16:creationId xmlns:a16="http://schemas.microsoft.com/office/drawing/2014/main" id="{AA16C8A5-EACF-2513-AC65-90244EA592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68092" y="723900"/>
            <a:ext cx="2771701" cy="1545224"/>
          </a:xfrm>
          <a:prstGeom prst="rect">
            <a:avLst/>
          </a:prstGeom>
          <a:solidFill>
            <a:srgbClr val="002060"/>
          </a:solidFill>
        </p:spPr>
      </p:pic>
      <p:pic>
        <p:nvPicPr>
          <p:cNvPr id="3" name="Picture 6" descr="Back to schoolMange er tilbake i studiehverdagen igjen og klar for et nytt semester! Studenter på @viskom.usn har vært en tur på campus Drammen  Takk...">
            <a:extLst>
              <a:ext uri="{FF2B5EF4-FFF2-40B4-BE49-F238E27FC236}">
                <a16:creationId xmlns:a16="http://schemas.microsoft.com/office/drawing/2014/main" id="{0638334B-C899-B2B5-A8D4-7658D183B8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41" r="19605" b="-2"/>
          <a:stretch/>
        </p:blipFill>
        <p:spPr bwMode="auto">
          <a:xfrm>
            <a:off x="1165365" y="2877050"/>
            <a:ext cx="2771700" cy="15452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B3D3A71A-4656-624D-28DD-C5210F19FB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7986" y="2735262"/>
            <a:ext cx="2733675"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EAD7F0B5-2ED4-5B43-C270-759D1F8EC181}"/>
              </a:ext>
            </a:extLst>
          </p:cNvPr>
          <p:cNvSpPr>
            <a:spLocks noGrp="1"/>
          </p:cNvSpPr>
          <p:nvPr>
            <p:ph type="body" idx="1"/>
          </p:nvPr>
        </p:nvSpPr>
        <p:spPr>
          <a:xfrm>
            <a:off x="268942" y="268942"/>
            <a:ext cx="8636854" cy="4572000"/>
          </a:xfrm>
          <a:ln>
            <a:solidFill>
              <a:schemeClr val="bg1"/>
            </a:solidFill>
          </a:ln>
        </p:spPr>
        <p:txBody>
          <a:bodyPr/>
          <a:lstStyle/>
          <a:p>
            <a:pPr marL="114300" indent="0">
              <a:buNone/>
            </a:pPr>
            <a:endParaRPr lang="en-US" dirty="0"/>
          </a:p>
        </p:txBody>
      </p:sp>
      <p:pic>
        <p:nvPicPr>
          <p:cNvPr id="7" name="Picture 6">
            <a:extLst>
              <a:ext uri="{FF2B5EF4-FFF2-40B4-BE49-F238E27FC236}">
                <a16:creationId xmlns:a16="http://schemas.microsoft.com/office/drawing/2014/main" id="{4E798164-F6D9-4626-7929-CA01E7DB29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165365" y="2185010"/>
            <a:ext cx="2771700" cy="1100503"/>
          </a:xfrm>
          <a:prstGeom prst="rect">
            <a:avLst/>
          </a:prstGeom>
          <a:solidFill>
            <a:schemeClr val="bg1"/>
          </a:solidFill>
        </p:spPr>
      </p:pic>
    </p:spTree>
    <p:extLst>
      <p:ext uri="{BB962C8B-B14F-4D97-AF65-F5344CB8AC3E}">
        <p14:creationId xmlns:p14="http://schemas.microsoft.com/office/powerpoint/2010/main" val="420103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028" name="Picture 4" descr="Back to schoolMange er tilbake i studiehverdagen igjen og klar for et nytt semester! Studenter på @viskom.usn har vært en tur på campus Drammen  Takk...">
            <a:extLst>
              <a:ext uri="{FF2B5EF4-FFF2-40B4-BE49-F238E27FC236}">
                <a16:creationId xmlns:a16="http://schemas.microsoft.com/office/drawing/2014/main" id="{903BAEC6-0A9F-EF38-0792-E2D072659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57" b="34506"/>
          <a:stretch/>
        </p:blipFill>
        <p:spPr bwMode="auto">
          <a:xfrm>
            <a:off x="241298" y="241299"/>
            <a:ext cx="4256173" cy="22630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SN campus drammen bridge">
            <a:extLst>
              <a:ext uri="{FF2B5EF4-FFF2-40B4-BE49-F238E27FC236}">
                <a16:creationId xmlns:a16="http://schemas.microsoft.com/office/drawing/2014/main" id="{D89C82E8-F939-CD0E-1A7D-2ABA2ED684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18" r="1" b="22288"/>
          <a:stretch/>
        </p:blipFill>
        <p:spPr bwMode="auto">
          <a:xfrm>
            <a:off x="241298" y="2633140"/>
            <a:ext cx="4256173" cy="20924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mpus Drammen ligger midt i byen, og her er det god plass til både studenter og lokalbefolkningen. Se dette knippet av fine studieplasser du kan nyte...">
            <a:extLst>
              <a:ext uri="{FF2B5EF4-FFF2-40B4-BE49-F238E27FC236}">
                <a16:creationId xmlns:a16="http://schemas.microsoft.com/office/drawing/2014/main" id="{19616237-2910-E8C2-F889-9F1E8DDE28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45" b="10467"/>
          <a:stretch/>
        </p:blipFill>
        <p:spPr bwMode="auto">
          <a:xfrm>
            <a:off x="4646530" y="241300"/>
            <a:ext cx="4256173" cy="4484306"/>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62;p14">
            <a:extLst>
              <a:ext uri="{FF2B5EF4-FFF2-40B4-BE49-F238E27FC236}">
                <a16:creationId xmlns:a16="http://schemas.microsoft.com/office/drawing/2014/main" id="{969DEA9E-5EF9-E8D3-70B1-A87B3BB5D631}"/>
              </a:ext>
            </a:extLst>
          </p:cNvPr>
          <p:cNvPicPr preferRelativeResize="0"/>
          <p:nvPr/>
        </p:nvPicPr>
        <p:blipFill>
          <a:blip r:embed="rId5">
            <a:alphaModFix/>
          </a:blip>
          <a:stretch>
            <a:fillRect/>
          </a:stretch>
        </p:blipFill>
        <p:spPr>
          <a:xfrm>
            <a:off x="6646688" y="4799545"/>
            <a:ext cx="1995125" cy="264910"/>
          </a:xfrm>
          <a:prstGeom prst="rect">
            <a:avLst/>
          </a:prstGeom>
          <a:solidFill>
            <a:srgbClr val="002060"/>
          </a:solidFill>
          <a:ln>
            <a:noFill/>
          </a:ln>
        </p:spPr>
      </p:pic>
    </p:spTree>
    <p:extLst>
      <p:ext uri="{BB962C8B-B14F-4D97-AF65-F5344CB8AC3E}">
        <p14:creationId xmlns:p14="http://schemas.microsoft.com/office/powerpoint/2010/main" val="41345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0CB2D6-8898-0EA0-B798-EC9770122360}"/>
              </a:ext>
            </a:extLst>
          </p:cNvPr>
          <p:cNvPicPr>
            <a:picLocks noChangeAspect="1"/>
          </p:cNvPicPr>
          <p:nvPr/>
        </p:nvPicPr>
        <p:blipFill rotWithShape="1">
          <a:blip r:embed="rId2"/>
          <a:srcRect l="1395" r="2587"/>
          <a:stretch/>
        </p:blipFill>
        <p:spPr>
          <a:xfrm>
            <a:off x="457200" y="260011"/>
            <a:ext cx="8229600" cy="4399533"/>
          </a:xfrm>
          <a:prstGeom prst="rect">
            <a:avLst/>
          </a:prstGeom>
        </p:spPr>
      </p:pic>
      <p:pic>
        <p:nvPicPr>
          <p:cNvPr id="2" name="Google Shape;62;p14">
            <a:extLst>
              <a:ext uri="{FF2B5EF4-FFF2-40B4-BE49-F238E27FC236}">
                <a16:creationId xmlns:a16="http://schemas.microsoft.com/office/drawing/2014/main" id="{93C199E7-1E70-0F13-DD86-AABA658923F6}"/>
              </a:ext>
            </a:extLst>
          </p:cNvPr>
          <p:cNvPicPr preferRelativeResize="0"/>
          <p:nvPr/>
        </p:nvPicPr>
        <p:blipFill>
          <a:blip r:embed="rId3">
            <a:alphaModFix/>
          </a:blip>
          <a:stretch>
            <a:fillRect/>
          </a:stretch>
        </p:blipFill>
        <p:spPr>
          <a:xfrm>
            <a:off x="6646688" y="4799545"/>
            <a:ext cx="1995125" cy="264910"/>
          </a:xfrm>
          <a:prstGeom prst="rect">
            <a:avLst/>
          </a:prstGeom>
          <a:solidFill>
            <a:srgbClr val="002060"/>
          </a:solidFill>
          <a:ln>
            <a:noFill/>
          </a:ln>
        </p:spPr>
      </p:pic>
    </p:spTree>
    <p:extLst>
      <p:ext uri="{BB962C8B-B14F-4D97-AF65-F5344CB8AC3E}">
        <p14:creationId xmlns:p14="http://schemas.microsoft.com/office/powerpoint/2010/main" val="686497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descr="A close-up of hands holding a piece of paper with text&#10;&#10;Description automatically generated with medium confidence">
            <a:extLst>
              <a:ext uri="{FF2B5EF4-FFF2-40B4-BE49-F238E27FC236}">
                <a16:creationId xmlns:a16="http://schemas.microsoft.com/office/drawing/2014/main" id="{EC7C06E7-51DB-8DA3-8B82-DDC8F6CAF41E}"/>
              </a:ext>
            </a:extLst>
          </p:cNvPr>
          <p:cNvPicPr>
            <a:picLocks noChangeAspect="1"/>
          </p:cNvPicPr>
          <p:nvPr/>
        </p:nvPicPr>
        <p:blipFill rotWithShape="1">
          <a:blip r:embed="rId2"/>
          <a:srcRect t="1344" b="3049"/>
          <a:stretch/>
        </p:blipFill>
        <p:spPr>
          <a:xfrm>
            <a:off x="4" y="8"/>
            <a:ext cx="4571996" cy="3147203"/>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7" name="Picture 6" descr="A screenshot of a website&#10;&#10;Description automatically generated with medium confidence">
            <a:extLst>
              <a:ext uri="{FF2B5EF4-FFF2-40B4-BE49-F238E27FC236}">
                <a16:creationId xmlns:a16="http://schemas.microsoft.com/office/drawing/2014/main" id="{9807085D-6630-0930-CE74-DED330DD7153}"/>
              </a:ext>
            </a:extLst>
          </p:cNvPr>
          <p:cNvPicPr>
            <a:picLocks noChangeAspect="1"/>
          </p:cNvPicPr>
          <p:nvPr/>
        </p:nvPicPr>
        <p:blipFill rotWithShape="1">
          <a:blip r:embed="rId3"/>
          <a:srcRect l="8250"/>
          <a:stretch/>
        </p:blipFill>
        <p:spPr>
          <a:xfrm>
            <a:off x="4514851" y="7"/>
            <a:ext cx="4629146" cy="3140747"/>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5" name="TextBox 4">
            <a:extLst>
              <a:ext uri="{FF2B5EF4-FFF2-40B4-BE49-F238E27FC236}">
                <a16:creationId xmlns:a16="http://schemas.microsoft.com/office/drawing/2014/main" id="{6279C340-8E7E-CD44-582D-55FD9B7EC98B}"/>
              </a:ext>
            </a:extLst>
          </p:cNvPr>
          <p:cNvSpPr txBox="1"/>
          <p:nvPr/>
        </p:nvSpPr>
        <p:spPr>
          <a:xfrm>
            <a:off x="30738" y="3234978"/>
            <a:ext cx="9082524" cy="1802252"/>
          </a:xfrm>
          <a:prstGeom prst="rect">
            <a:avLst/>
          </a:prstGeom>
        </p:spPr>
        <p:txBody>
          <a:bodyPr vert="horz" lIns="68580" tIns="34290" rIns="68580" bIns="34290" rtlCol="0" anchor="ctr">
            <a:normAutofit/>
          </a:bodyPr>
          <a:lstStyle/>
          <a:p>
            <a:pPr>
              <a:lnSpc>
                <a:spcPct val="90000"/>
              </a:lnSpc>
              <a:spcAft>
                <a:spcPts val="450"/>
              </a:spcAft>
            </a:pPr>
            <a:r>
              <a:rPr lang="en-US" sz="1650" dirty="0">
                <a:solidFill>
                  <a:schemeClr val="bg2">
                    <a:lumMod val="40000"/>
                    <a:lumOff val="60000"/>
                  </a:schemeClr>
                </a:solidFill>
                <a:latin typeface="+mn-lt"/>
                <a:hlinkClick r:id="rId4">
                  <a:extLst>
                    <a:ext uri="{A12FA001-AC4F-418D-AE19-62706E023703}">
                      <ahyp:hlinkClr xmlns:ahyp="http://schemas.microsoft.com/office/drawing/2018/hyperlinkcolor" val="tx"/>
                    </a:ext>
                  </a:extLst>
                </a:hlinkClick>
              </a:rPr>
              <a:t>Human Rights and Diversities - </a:t>
            </a:r>
            <a:r>
              <a:rPr lang="en-US" sz="1650" dirty="0" err="1">
                <a:solidFill>
                  <a:schemeClr val="bg2">
                    <a:lumMod val="40000"/>
                    <a:lumOff val="60000"/>
                  </a:schemeClr>
                </a:solidFill>
                <a:latin typeface="+mn-lt"/>
                <a:hlinkClick r:id="rId4">
                  <a:extLst>
                    <a:ext uri="{A12FA001-AC4F-418D-AE19-62706E023703}">
                      <ahyp:hlinkClr xmlns:ahyp="http://schemas.microsoft.com/office/drawing/2018/hyperlinkcolor" val="tx"/>
                    </a:ext>
                  </a:extLst>
                </a:hlinkClick>
              </a:rPr>
              <a:t>Universitetet</a:t>
            </a:r>
            <a:r>
              <a:rPr lang="en-US" sz="1650" dirty="0">
                <a:solidFill>
                  <a:schemeClr val="bg2">
                    <a:lumMod val="40000"/>
                    <a:lumOff val="60000"/>
                  </a:schemeClr>
                </a:solidFill>
                <a:latin typeface="+mn-lt"/>
                <a:hlinkClick r:id="rId4">
                  <a:extLst>
                    <a:ext uri="{A12FA001-AC4F-418D-AE19-62706E023703}">
                      <ahyp:hlinkClr xmlns:ahyp="http://schemas.microsoft.com/office/drawing/2018/hyperlinkcolor" val="tx"/>
                    </a:ext>
                  </a:extLst>
                </a:hlinkClick>
              </a:rPr>
              <a:t> i </a:t>
            </a:r>
            <a:r>
              <a:rPr lang="en-US" sz="1650" dirty="0" err="1">
                <a:solidFill>
                  <a:schemeClr val="bg2">
                    <a:lumMod val="40000"/>
                    <a:lumOff val="60000"/>
                  </a:schemeClr>
                </a:solidFill>
                <a:latin typeface="+mn-lt"/>
                <a:hlinkClick r:id="rId4">
                  <a:extLst>
                    <a:ext uri="{A12FA001-AC4F-418D-AE19-62706E023703}">
                      <ahyp:hlinkClr xmlns:ahyp="http://schemas.microsoft.com/office/drawing/2018/hyperlinkcolor" val="tx"/>
                    </a:ext>
                  </a:extLst>
                </a:hlinkClick>
              </a:rPr>
              <a:t>Sørøst</a:t>
            </a:r>
            <a:r>
              <a:rPr lang="en-US" sz="1650" dirty="0">
                <a:solidFill>
                  <a:schemeClr val="bg2">
                    <a:lumMod val="40000"/>
                    <a:lumOff val="60000"/>
                  </a:schemeClr>
                </a:solidFill>
                <a:latin typeface="+mn-lt"/>
                <a:hlinkClick r:id="rId4">
                  <a:extLst>
                    <a:ext uri="{A12FA001-AC4F-418D-AE19-62706E023703}">
                      <ahyp:hlinkClr xmlns:ahyp="http://schemas.microsoft.com/office/drawing/2018/hyperlinkcolor" val="tx"/>
                    </a:ext>
                  </a:extLst>
                </a:hlinkClick>
              </a:rPr>
              <a:t>-Norge (usn.no)</a:t>
            </a:r>
            <a:endParaRPr lang="en-US" sz="1650" dirty="0">
              <a:solidFill>
                <a:schemeClr val="bg2">
                  <a:lumMod val="40000"/>
                  <a:lumOff val="60000"/>
                </a:schemeClr>
              </a:solidFill>
              <a:latin typeface="+mn-lt"/>
            </a:endParaRPr>
          </a:p>
          <a:p>
            <a:pPr>
              <a:lnSpc>
                <a:spcPct val="90000"/>
              </a:lnSpc>
              <a:spcAft>
                <a:spcPts val="450"/>
              </a:spcAft>
            </a:pPr>
            <a:r>
              <a:rPr lang="en-US" sz="1650" dirty="0">
                <a:solidFill>
                  <a:schemeClr val="bg2">
                    <a:lumMod val="40000"/>
                    <a:lumOff val="60000"/>
                  </a:schemeClr>
                </a:solidFill>
                <a:latin typeface="+mn-lt"/>
                <a:hlinkClick r:id="rId5">
                  <a:extLst>
                    <a:ext uri="{A12FA001-AC4F-418D-AE19-62706E023703}">
                      <ahyp:hlinkClr xmlns:ahyp="http://schemas.microsoft.com/office/drawing/2018/hyperlinkcolor" val="tx"/>
                    </a:ext>
                  </a:extLst>
                </a:hlinkClick>
              </a:rPr>
              <a:t>Cross-disciplinary Research on Latin America (CLA) - University of Southeast Norway (usn.no)</a:t>
            </a:r>
            <a:endParaRPr lang="en-US" sz="1650" dirty="0">
              <a:solidFill>
                <a:schemeClr val="bg2">
                  <a:lumMod val="40000"/>
                  <a:lumOff val="60000"/>
                </a:schemeClr>
              </a:solidFill>
              <a:latin typeface="+mn-lt"/>
            </a:endParaRPr>
          </a:p>
          <a:p>
            <a:pPr>
              <a:lnSpc>
                <a:spcPct val="90000"/>
              </a:lnSpc>
              <a:spcAft>
                <a:spcPts val="450"/>
              </a:spcAft>
            </a:pPr>
            <a:endParaRPr lang="en-US" sz="1650" dirty="0">
              <a:latin typeface="+mn-lt"/>
            </a:endParaRPr>
          </a:p>
          <a:p>
            <a:pPr indent="-171450">
              <a:lnSpc>
                <a:spcPct val="90000"/>
              </a:lnSpc>
              <a:spcAft>
                <a:spcPts val="450"/>
              </a:spcAft>
              <a:buFont typeface="Arial" panose="020B0604020202020204" pitchFamily="34" charset="0"/>
              <a:buChar char="•"/>
            </a:pPr>
            <a:endParaRPr lang="en-US" sz="1650" dirty="0">
              <a:latin typeface="+mn-lt"/>
            </a:endParaRPr>
          </a:p>
        </p:txBody>
      </p:sp>
      <p:pic>
        <p:nvPicPr>
          <p:cNvPr id="2" name="Google Shape;62;p14">
            <a:extLst>
              <a:ext uri="{FF2B5EF4-FFF2-40B4-BE49-F238E27FC236}">
                <a16:creationId xmlns:a16="http://schemas.microsoft.com/office/drawing/2014/main" id="{9805B4C5-AFFB-38D1-1239-D9C159B37E78}"/>
              </a:ext>
            </a:extLst>
          </p:cNvPr>
          <p:cNvPicPr preferRelativeResize="0"/>
          <p:nvPr/>
        </p:nvPicPr>
        <p:blipFill>
          <a:blip r:embed="rId6">
            <a:alphaModFix/>
          </a:blip>
          <a:stretch>
            <a:fillRect/>
          </a:stretch>
        </p:blipFill>
        <p:spPr>
          <a:xfrm>
            <a:off x="6954050" y="4772320"/>
            <a:ext cx="1995125" cy="264910"/>
          </a:xfrm>
          <a:prstGeom prst="rect">
            <a:avLst/>
          </a:prstGeom>
          <a:solidFill>
            <a:srgbClr val="002060"/>
          </a:solidFill>
          <a:ln>
            <a:noFill/>
          </a:ln>
        </p:spPr>
      </p:pic>
    </p:spTree>
    <p:extLst>
      <p:ext uri="{BB962C8B-B14F-4D97-AF65-F5344CB8AC3E}">
        <p14:creationId xmlns:p14="http://schemas.microsoft.com/office/powerpoint/2010/main" val="912587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92A8EB5E-FDD7-859F-0991-B235E791256C}"/>
              </a:ext>
            </a:extLst>
          </p:cNvPr>
          <p:cNvPicPr>
            <a:picLocks noChangeAspect="1"/>
          </p:cNvPicPr>
          <p:nvPr/>
        </p:nvPicPr>
        <p:blipFill>
          <a:blip r:embed="rId2"/>
          <a:stretch>
            <a:fillRect/>
          </a:stretch>
        </p:blipFill>
        <p:spPr>
          <a:xfrm>
            <a:off x="253572" y="183231"/>
            <a:ext cx="8452437" cy="4579578"/>
          </a:xfrm>
          <a:prstGeom prst="rect">
            <a:avLst/>
          </a:prstGeom>
        </p:spPr>
      </p:pic>
      <p:pic>
        <p:nvPicPr>
          <p:cNvPr id="2" name="Google Shape;62;p14">
            <a:extLst>
              <a:ext uri="{FF2B5EF4-FFF2-40B4-BE49-F238E27FC236}">
                <a16:creationId xmlns:a16="http://schemas.microsoft.com/office/drawing/2014/main" id="{ACBB601A-F883-350A-67C5-2B813BEDA77B}"/>
              </a:ext>
            </a:extLst>
          </p:cNvPr>
          <p:cNvPicPr preferRelativeResize="0"/>
          <p:nvPr/>
        </p:nvPicPr>
        <p:blipFill>
          <a:blip r:embed="rId3">
            <a:alphaModFix/>
          </a:blip>
          <a:stretch>
            <a:fillRect/>
          </a:stretch>
        </p:blipFill>
        <p:spPr>
          <a:xfrm>
            <a:off x="7024486" y="4878590"/>
            <a:ext cx="1995125" cy="264910"/>
          </a:xfrm>
          <a:prstGeom prst="rect">
            <a:avLst/>
          </a:prstGeom>
          <a:solidFill>
            <a:srgbClr val="002060"/>
          </a:solidFill>
          <a:ln>
            <a:noFill/>
          </a:ln>
        </p:spPr>
      </p:pic>
    </p:spTree>
    <p:extLst>
      <p:ext uri="{BB962C8B-B14F-4D97-AF65-F5344CB8AC3E}">
        <p14:creationId xmlns:p14="http://schemas.microsoft.com/office/powerpoint/2010/main" val="3560880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7023206" y="4817399"/>
            <a:ext cx="1995125" cy="264910"/>
          </a:xfrm>
          <a:prstGeom prst="rect">
            <a:avLst/>
          </a:prstGeom>
          <a:noFill/>
          <a:ln>
            <a:noFill/>
          </a:ln>
        </p:spPr>
      </p:pic>
      <p:sp>
        <p:nvSpPr>
          <p:cNvPr id="63" name="Google Shape;63;p14"/>
          <p:cNvSpPr/>
          <p:nvPr/>
        </p:nvSpPr>
        <p:spPr>
          <a:xfrm>
            <a:off x="245889" y="233958"/>
            <a:ext cx="8652222" cy="4553863"/>
          </a:xfrm>
          <a:prstGeom prst="rect">
            <a:avLst/>
          </a:prstGeom>
          <a:solidFill>
            <a:srgbClr val="002060"/>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txBox="1"/>
          <p:nvPr/>
        </p:nvSpPr>
        <p:spPr>
          <a:xfrm>
            <a:off x="345782" y="301665"/>
            <a:ext cx="8268020" cy="4278064"/>
          </a:xfrm>
          <a:prstGeom prst="rect">
            <a:avLst/>
          </a:prstGeom>
          <a:solidFill>
            <a:srgbClr val="002060"/>
          </a:solidFill>
          <a:ln>
            <a:noFill/>
          </a:ln>
        </p:spPr>
        <p:txBody>
          <a:bodyPr spcFirstLastPara="1" wrap="square" lIns="91425" tIns="91425" rIns="91425" bIns="91425" anchor="t" anchorCtr="0">
            <a:spAutoFit/>
          </a:bodyPr>
          <a:lstStyle/>
          <a:p>
            <a:r>
              <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rPr>
              <a:t>MHRMC – Theses -  June 2023</a:t>
            </a:r>
          </a:p>
          <a:p>
            <a:r>
              <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rPr>
              <a:t>1</a:t>
            </a:r>
            <a:r>
              <a:rPr lang="en-US" i="1" dirty="0">
                <a:solidFill>
                  <a:schemeClr val="lt1"/>
                </a:solidFill>
                <a:latin typeface="Abadi Extra Light" panose="020B0204020104020204" pitchFamily="34" charset="0"/>
                <a:ea typeface="Yu Mincho Light" panose="020B0400000000000000" pitchFamily="18" charset="-128"/>
                <a:cs typeface="Times New Roman"/>
                <a:sym typeface="Times New Roman"/>
              </a:rPr>
              <a:t>) The role of refugee and migrant-led organizations in Greece: A critical analysis based on migrants’ and refugees’ perceptions on integration and participatory parity. Eleni Kelaraki</a:t>
            </a:r>
          </a:p>
          <a:p>
            <a:endParaRPr lang="en-US" i="1" dirty="0">
              <a:solidFill>
                <a:schemeClr val="lt1"/>
              </a:solidFill>
              <a:latin typeface="Abadi Extra Light" panose="020B0204020104020204" pitchFamily="34" charset="0"/>
              <a:ea typeface="Yu Mincho Light" panose="020B0400000000000000" pitchFamily="18" charset="-128"/>
              <a:cs typeface="Times New Roman"/>
              <a:sym typeface="Times New Roman"/>
            </a:endParaRPr>
          </a:p>
          <a:p>
            <a:r>
              <a:rPr lang="en-US" i="1" dirty="0">
                <a:solidFill>
                  <a:schemeClr val="lt1"/>
                </a:solidFill>
                <a:latin typeface="Abadi Extra Light" panose="020B0204020104020204" pitchFamily="34" charset="0"/>
                <a:ea typeface="Yu Mincho Light" panose="020B0400000000000000" pitchFamily="18" charset="-128"/>
                <a:cs typeface="Times New Roman"/>
                <a:sym typeface="Times New Roman"/>
              </a:rPr>
              <a:t>2)Migration, technology, and control: A critical discourse analysis concerning data gathering and information sharing of third-country nationals</a:t>
            </a:r>
            <a:r>
              <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rPr>
              <a:t>. Vilde B. Winge</a:t>
            </a:r>
          </a:p>
          <a:p>
            <a:endPar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endParaRPr>
          </a:p>
          <a:p>
            <a:r>
              <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rPr>
              <a:t>3) </a:t>
            </a:r>
            <a:r>
              <a:rPr lang="en-US" i="1" dirty="0">
                <a:solidFill>
                  <a:schemeClr val="lt1"/>
                </a:solidFill>
                <a:latin typeface="Abadi Extra Light" panose="020B0204020104020204" pitchFamily="34" charset="0"/>
                <a:ea typeface="Yu Mincho Light" panose="020B0400000000000000" pitchFamily="18" charset="-128"/>
                <a:cs typeface="Times New Roman"/>
                <a:sym typeface="Times New Roman"/>
              </a:rPr>
              <a:t>Towards </a:t>
            </a:r>
            <a:r>
              <a:rPr lang="en-US" i="1" dirty="0" err="1">
                <a:solidFill>
                  <a:schemeClr val="lt1"/>
                </a:solidFill>
                <a:latin typeface="Abadi Extra Light" panose="020B0204020104020204" pitchFamily="34" charset="0"/>
                <a:ea typeface="Yu Mincho Light" panose="020B0400000000000000" pitchFamily="18" charset="-128"/>
                <a:cs typeface="Times New Roman"/>
                <a:sym typeface="Times New Roman"/>
              </a:rPr>
              <a:t>Pluriversal</a:t>
            </a:r>
            <a:r>
              <a:rPr lang="en-US" i="1" dirty="0">
                <a:solidFill>
                  <a:schemeClr val="lt1"/>
                </a:solidFill>
                <a:latin typeface="Abadi Extra Light" panose="020B0204020104020204" pitchFamily="34" charset="0"/>
                <a:ea typeface="Yu Mincho Light" panose="020B0400000000000000" pitchFamily="18" charset="-128"/>
                <a:cs typeface="Times New Roman"/>
                <a:sym typeface="Times New Roman"/>
              </a:rPr>
              <a:t> Approaches to Rights of Nature and the Human Right to a Healthy Environment? A Critical Discourse Analysis of Selected Judicial Decisions from Ecuador, Kenya and India.</a:t>
            </a:r>
            <a:r>
              <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rPr>
              <a:t> Piyumani Panchali Ranasinghe Arachchige</a:t>
            </a:r>
          </a:p>
          <a:p>
            <a:endPar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endParaRPr>
          </a:p>
          <a:p>
            <a:r>
              <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rPr>
              <a:t>4) </a:t>
            </a:r>
            <a:r>
              <a:rPr lang="en-US" i="1" dirty="0">
                <a:solidFill>
                  <a:schemeClr val="lt1"/>
                </a:solidFill>
                <a:latin typeface="Abadi Extra Light" panose="020B0204020104020204" pitchFamily="34" charset="0"/>
                <a:ea typeface="Yu Mincho Light" panose="020B0400000000000000" pitchFamily="18" charset="-128"/>
                <a:cs typeface="Times New Roman"/>
                <a:sym typeface="Times New Roman"/>
              </a:rPr>
              <a:t>Resistance, Navigations and Negotiations A decolonial reading of narratives and counter-narratives from Norwegian Roma and Romani.. </a:t>
            </a:r>
            <a:r>
              <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rPr>
              <a:t>Vilde </a:t>
            </a:r>
            <a:r>
              <a:rPr lang="en-US" dirty="0" err="1">
                <a:solidFill>
                  <a:schemeClr val="lt1"/>
                </a:solidFill>
                <a:latin typeface="Abadi Extra Light" panose="020B0204020104020204" pitchFamily="34" charset="0"/>
                <a:ea typeface="Yu Mincho Light" panose="020B0400000000000000" pitchFamily="18" charset="-128"/>
                <a:cs typeface="Times New Roman"/>
                <a:sym typeface="Times New Roman"/>
              </a:rPr>
              <a:t>Hoel</a:t>
            </a:r>
            <a:r>
              <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rPr>
              <a:t> Martinsen</a:t>
            </a:r>
          </a:p>
          <a:p>
            <a:endPar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endParaRPr>
          </a:p>
          <a:p>
            <a:r>
              <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rPr>
              <a:t>5)  </a:t>
            </a:r>
            <a:r>
              <a:rPr lang="en-US" i="1" dirty="0">
                <a:solidFill>
                  <a:schemeClr val="lt1"/>
                </a:solidFill>
                <a:latin typeface="Abadi Extra Light" panose="020B0204020104020204" pitchFamily="34" charset="0"/>
                <a:ea typeface="Yu Mincho Light" panose="020B0400000000000000" pitchFamily="18" charset="-128"/>
                <a:cs typeface="Times New Roman"/>
                <a:sym typeface="Times New Roman"/>
              </a:rPr>
              <a:t>Power Imbalances in the Use of Technology Combating Forced </a:t>
            </a:r>
            <a:r>
              <a:rPr lang="en-US" i="1" dirty="0" err="1">
                <a:solidFill>
                  <a:schemeClr val="lt1"/>
                </a:solidFill>
                <a:latin typeface="Abadi Extra Light" panose="020B0204020104020204" pitchFamily="34" charset="0"/>
                <a:ea typeface="Yu Mincho Light" panose="020B0400000000000000" pitchFamily="18" charset="-128"/>
                <a:cs typeface="Times New Roman"/>
                <a:sym typeface="Times New Roman"/>
              </a:rPr>
              <a:t>Labour</a:t>
            </a:r>
            <a:r>
              <a:rPr lang="en-US" i="1" dirty="0">
                <a:solidFill>
                  <a:schemeClr val="lt1"/>
                </a:solidFill>
                <a:latin typeface="Abadi Extra Light" panose="020B0204020104020204" pitchFamily="34" charset="0"/>
                <a:ea typeface="Yu Mincho Light" panose="020B0400000000000000" pitchFamily="18" charset="-128"/>
                <a:cs typeface="Times New Roman"/>
                <a:sym typeface="Times New Roman"/>
              </a:rPr>
              <a:t> in the Context of Trafficking in Human Beings in the European Union: A Critical Discourse Analysis</a:t>
            </a:r>
            <a:r>
              <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rPr>
              <a:t>. Eliane Janine</a:t>
            </a:r>
          </a:p>
          <a:p>
            <a:endPar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endParaRPr>
          </a:p>
          <a:p>
            <a:r>
              <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rPr>
              <a:t>6) </a:t>
            </a:r>
            <a:r>
              <a:rPr lang="en-US" i="1" dirty="0">
                <a:solidFill>
                  <a:schemeClr val="lt1"/>
                </a:solidFill>
                <a:latin typeface="Abadi Extra Light" panose="020B0204020104020204" pitchFamily="34" charset="0"/>
                <a:ea typeface="Yu Mincho Light" panose="020B0400000000000000" pitchFamily="18" charset="-128"/>
                <a:cs typeface="Times New Roman"/>
                <a:sym typeface="Times New Roman"/>
              </a:rPr>
              <a:t>Identity, Belonging and Political Activism: A Study on Young Adults Among the Kurdish Diaspora in Norway</a:t>
            </a:r>
            <a:r>
              <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rPr>
              <a:t>. Tania Jonaid Saleh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6646688" y="4877440"/>
            <a:ext cx="1995125" cy="264910"/>
          </a:xfrm>
          <a:prstGeom prst="rect">
            <a:avLst/>
          </a:prstGeom>
          <a:solidFill>
            <a:srgbClr val="002060"/>
          </a:solidFill>
          <a:ln>
            <a:noFill/>
          </a:ln>
        </p:spPr>
      </p:pic>
      <p:sp>
        <p:nvSpPr>
          <p:cNvPr id="63" name="Google Shape;63;p14"/>
          <p:cNvSpPr/>
          <p:nvPr/>
        </p:nvSpPr>
        <p:spPr>
          <a:xfrm>
            <a:off x="212550" y="130127"/>
            <a:ext cx="8718900" cy="4691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txBox="1"/>
          <p:nvPr/>
        </p:nvSpPr>
        <p:spPr>
          <a:xfrm>
            <a:off x="320005" y="211500"/>
            <a:ext cx="8321808" cy="4062620"/>
          </a:xfrm>
          <a:prstGeom prst="rect">
            <a:avLst/>
          </a:prstGeom>
          <a:solidFill>
            <a:srgbClr val="002060"/>
          </a:solidFill>
          <a:ln>
            <a:noFill/>
          </a:ln>
        </p:spPr>
        <p:txBody>
          <a:bodyPr spcFirstLastPara="1" wrap="square" lIns="91425" tIns="91425" rIns="91425" bIns="91425" anchor="t" anchorCtr="0">
            <a:spAutoFit/>
          </a:bodyPr>
          <a:lstStyle/>
          <a:p>
            <a:r>
              <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rPr>
              <a:t>7)  </a:t>
            </a:r>
            <a:r>
              <a:rPr lang="en-US" i="1" dirty="0">
                <a:solidFill>
                  <a:schemeClr val="lt1"/>
                </a:solidFill>
                <a:latin typeface="Abadi Extra Light" panose="020B0204020104020204" pitchFamily="34" charset="0"/>
                <a:ea typeface="Yu Mincho Light" panose="020B0400000000000000" pitchFamily="18" charset="-128"/>
                <a:cs typeface="Times New Roman"/>
                <a:sym typeface="Times New Roman"/>
              </a:rPr>
              <a:t>The Role of Information and Communication Technologies in Sexual Exploitation. Perspectives of Professionals Working in Italian Anti-Trafficking </a:t>
            </a:r>
            <a:r>
              <a:rPr lang="en-US" i="1" dirty="0" err="1">
                <a:solidFill>
                  <a:schemeClr val="lt1"/>
                </a:solidFill>
                <a:latin typeface="Abadi Extra Light" panose="020B0204020104020204" pitchFamily="34" charset="0"/>
                <a:ea typeface="Yu Mincho Light" panose="020B0400000000000000" pitchFamily="18" charset="-128"/>
                <a:cs typeface="Times New Roman"/>
                <a:sym typeface="Times New Roman"/>
              </a:rPr>
              <a:t>Organisations</a:t>
            </a:r>
            <a:r>
              <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rPr>
              <a:t>. Federica Malconi</a:t>
            </a:r>
          </a:p>
          <a:p>
            <a:endParaRPr lang="en-US" dirty="0">
              <a:solidFill>
                <a:schemeClr val="lt1"/>
              </a:solidFill>
              <a:latin typeface="Abadi Extra Light" panose="020B0204020104020204" pitchFamily="34" charset="0"/>
              <a:ea typeface="Yu Mincho Light" panose="020B0400000000000000" pitchFamily="18" charset="-128"/>
              <a:cs typeface="Times New Roman"/>
              <a:sym typeface="Times New Roman"/>
            </a:endParaRPr>
          </a:p>
          <a:p>
            <a:r>
              <a:rPr lang="en-US" dirty="0">
                <a:solidFill>
                  <a:schemeClr val="lt1"/>
                </a:solidFill>
                <a:latin typeface="Abadi Extra Light" panose="020B0204020104020204" pitchFamily="34" charset="0"/>
                <a:ea typeface="Times New Roman"/>
                <a:cs typeface="Times New Roman"/>
                <a:sym typeface="Times New Roman"/>
              </a:rPr>
              <a:t>8) </a:t>
            </a:r>
            <a:r>
              <a:rPr lang="en-US" i="1" dirty="0">
                <a:solidFill>
                  <a:schemeClr val="lt1"/>
                </a:solidFill>
                <a:latin typeface="Abadi Extra Light" panose="020B0204020104020204" pitchFamily="34" charset="0"/>
                <a:ea typeface="Times New Roman"/>
                <a:cs typeface="Times New Roman"/>
                <a:sym typeface="Times New Roman"/>
              </a:rPr>
              <a:t>Understanding Conflict-Related Sexual Violence: A Comparative Analysis of FARC and PKK`s Repertoires of Violence</a:t>
            </a:r>
            <a:r>
              <a:rPr lang="en-US" dirty="0">
                <a:solidFill>
                  <a:schemeClr val="lt1"/>
                </a:solidFill>
                <a:latin typeface="Abadi Extra Light" panose="020B0204020104020204" pitchFamily="34" charset="0"/>
                <a:ea typeface="Times New Roman"/>
                <a:cs typeface="Times New Roman"/>
                <a:sym typeface="Times New Roman"/>
              </a:rPr>
              <a:t>. Mari Rolfsdatter Aspen.</a:t>
            </a:r>
          </a:p>
          <a:p>
            <a:endParaRPr lang="en-US" dirty="0">
              <a:solidFill>
                <a:schemeClr val="lt1"/>
              </a:solidFill>
              <a:latin typeface="Abadi Extra Light" panose="020B0204020104020204" pitchFamily="34" charset="0"/>
              <a:ea typeface="Times New Roman"/>
              <a:cs typeface="Times New Roman"/>
              <a:sym typeface="Times New Roman"/>
            </a:endParaRPr>
          </a:p>
          <a:p>
            <a:r>
              <a:rPr lang="en-US" dirty="0">
                <a:solidFill>
                  <a:schemeClr val="lt1"/>
                </a:solidFill>
                <a:latin typeface="Abadi Extra Light" panose="020B0204020104020204" pitchFamily="34" charset="0"/>
                <a:ea typeface="Times New Roman"/>
                <a:cs typeface="Times New Roman"/>
                <a:sym typeface="Times New Roman"/>
              </a:rPr>
              <a:t>9) </a:t>
            </a:r>
            <a:r>
              <a:rPr lang="en-US" i="1" dirty="0">
                <a:solidFill>
                  <a:schemeClr val="lt1"/>
                </a:solidFill>
                <a:latin typeface="Abadi Extra Light" panose="020B0204020104020204" pitchFamily="34" charset="0"/>
                <a:ea typeface="Times New Roman"/>
                <a:cs typeface="Times New Roman"/>
                <a:sym typeface="Times New Roman"/>
              </a:rPr>
              <a:t>Child Labor in the Waste Industry in Tehran: Human Rights Violations, Vulnerability, and the Precarious Lives of Children in Iran.</a:t>
            </a:r>
            <a:r>
              <a:rPr lang="en-US" dirty="0">
                <a:solidFill>
                  <a:schemeClr val="lt1"/>
                </a:solidFill>
                <a:latin typeface="Abadi Extra Light" panose="020B0204020104020204" pitchFamily="34" charset="0"/>
                <a:ea typeface="Times New Roman"/>
                <a:cs typeface="Times New Roman"/>
                <a:sym typeface="Times New Roman"/>
              </a:rPr>
              <a:t> Yeganeh Nazem</a:t>
            </a:r>
          </a:p>
          <a:p>
            <a:endParaRPr lang="en-US" dirty="0">
              <a:solidFill>
                <a:schemeClr val="lt1"/>
              </a:solidFill>
              <a:latin typeface="Abadi Extra Light" panose="020B0204020104020204" pitchFamily="34" charset="0"/>
              <a:ea typeface="Times New Roman"/>
              <a:cs typeface="Times New Roman"/>
              <a:sym typeface="Times New Roman"/>
            </a:endParaRPr>
          </a:p>
          <a:p>
            <a:r>
              <a:rPr lang="en-US" dirty="0">
                <a:solidFill>
                  <a:schemeClr val="lt1"/>
                </a:solidFill>
                <a:latin typeface="Abadi Extra Light" panose="020B0204020104020204" pitchFamily="34" charset="0"/>
                <a:ea typeface="Times New Roman"/>
                <a:cs typeface="Times New Roman"/>
                <a:sym typeface="Times New Roman"/>
              </a:rPr>
              <a:t>10) </a:t>
            </a:r>
            <a:r>
              <a:rPr lang="en-US" i="1" dirty="0">
                <a:solidFill>
                  <a:schemeClr val="lt1"/>
                </a:solidFill>
                <a:latin typeface="Abadi Extra Light" panose="020B0204020104020204" pitchFamily="34" charset="0"/>
                <a:ea typeface="Times New Roman"/>
                <a:cs typeface="Times New Roman"/>
                <a:sym typeface="Times New Roman"/>
              </a:rPr>
              <a:t>Femicide of a Kazakh woman’s personality after getting married</a:t>
            </a:r>
            <a:r>
              <a:rPr lang="en-US" dirty="0">
                <a:solidFill>
                  <a:schemeClr val="lt1"/>
                </a:solidFill>
                <a:latin typeface="Abadi Extra Light" panose="020B0204020104020204" pitchFamily="34" charset="0"/>
                <a:ea typeface="Times New Roman"/>
                <a:cs typeface="Times New Roman"/>
                <a:sym typeface="Times New Roman"/>
              </a:rPr>
              <a:t>. Yekaterina Li</a:t>
            </a:r>
          </a:p>
          <a:p>
            <a:endParaRPr lang="en-US" dirty="0">
              <a:solidFill>
                <a:schemeClr val="lt1"/>
              </a:solidFill>
              <a:latin typeface="Abadi Extra Light" panose="020B0204020104020204" pitchFamily="34" charset="0"/>
              <a:ea typeface="Times New Roman"/>
              <a:cs typeface="Times New Roman"/>
              <a:sym typeface="Times New Roman"/>
            </a:endParaRPr>
          </a:p>
          <a:p>
            <a:r>
              <a:rPr lang="en-US" dirty="0">
                <a:solidFill>
                  <a:schemeClr val="lt1"/>
                </a:solidFill>
                <a:latin typeface="Abadi Extra Light" panose="020B0204020104020204" pitchFamily="34" charset="0"/>
                <a:ea typeface="Times New Roman"/>
                <a:cs typeface="Times New Roman"/>
                <a:sym typeface="Times New Roman"/>
              </a:rPr>
              <a:t>11) </a:t>
            </a:r>
            <a:r>
              <a:rPr lang="en-US" i="1" dirty="0">
                <a:solidFill>
                  <a:schemeClr val="lt1"/>
                </a:solidFill>
                <a:latin typeface="Abadi Extra Light" panose="020B0204020104020204" pitchFamily="34" charset="0"/>
                <a:ea typeface="Times New Roman"/>
                <a:cs typeface="Times New Roman"/>
                <a:sym typeface="Times New Roman"/>
              </a:rPr>
              <a:t>The World inside the Classroom- </a:t>
            </a:r>
            <a:r>
              <a:rPr lang="en-US" dirty="0">
                <a:solidFill>
                  <a:schemeClr val="lt1"/>
                </a:solidFill>
                <a:latin typeface="Abadi Extra Light" panose="020B0204020104020204" pitchFamily="34" charset="0"/>
                <a:ea typeface="Times New Roman"/>
                <a:cs typeface="Times New Roman"/>
                <a:sym typeface="Times New Roman"/>
              </a:rPr>
              <a:t>Anne-Marte Jakobsen</a:t>
            </a:r>
          </a:p>
          <a:p>
            <a:endParaRPr lang="en-US" dirty="0">
              <a:solidFill>
                <a:schemeClr val="lt1"/>
              </a:solidFill>
              <a:latin typeface="Abadi Extra Light" panose="020B0204020104020204" pitchFamily="34" charset="0"/>
              <a:ea typeface="Times New Roman"/>
              <a:cs typeface="Times New Roman"/>
              <a:sym typeface="Times New Roman"/>
            </a:endParaRPr>
          </a:p>
          <a:p>
            <a:r>
              <a:rPr lang="en-US" dirty="0">
                <a:solidFill>
                  <a:schemeClr val="lt1"/>
                </a:solidFill>
                <a:latin typeface="Abadi Extra Light" panose="020B0204020104020204" pitchFamily="34" charset="0"/>
                <a:ea typeface="Times New Roman"/>
                <a:cs typeface="Times New Roman"/>
                <a:sym typeface="Times New Roman"/>
              </a:rPr>
              <a:t>12) </a:t>
            </a:r>
            <a:r>
              <a:rPr lang="en-US" i="1" dirty="0">
                <a:solidFill>
                  <a:schemeClr val="lt1"/>
                </a:solidFill>
                <a:latin typeface="Abadi Extra Light" panose="020B0204020104020204" pitchFamily="34" charset="0"/>
                <a:ea typeface="Times New Roman"/>
                <a:cs typeface="Times New Roman"/>
                <a:sym typeface="Times New Roman"/>
              </a:rPr>
              <a:t>Do development projects in Sri Lanka promote the implementation of human rights protection? The effect of the Uma Oya Multipurpose Development Project on village communities’ economic, social and cultural rights in the Badulla District, Sri Lanka</a:t>
            </a:r>
            <a:r>
              <a:rPr lang="en-US" dirty="0">
                <a:solidFill>
                  <a:schemeClr val="lt1"/>
                </a:solidFill>
                <a:latin typeface="Abadi Extra Light" panose="020B0204020104020204" pitchFamily="34" charset="0"/>
                <a:ea typeface="Times New Roman"/>
                <a:cs typeface="Times New Roman"/>
                <a:sym typeface="Times New Roman"/>
              </a:rPr>
              <a:t>. Herath Mudiyansele Nipuni K </a:t>
            </a:r>
            <a:r>
              <a:rPr lang="en-US" dirty="0" err="1">
                <a:solidFill>
                  <a:schemeClr val="lt1"/>
                </a:solidFill>
                <a:latin typeface="Abadi Extra Light" panose="020B0204020104020204" pitchFamily="34" charset="0"/>
                <a:ea typeface="Times New Roman"/>
                <a:cs typeface="Times New Roman"/>
                <a:sym typeface="Times New Roman"/>
              </a:rPr>
              <a:t>K</a:t>
            </a:r>
            <a:r>
              <a:rPr lang="en-US" dirty="0">
                <a:solidFill>
                  <a:schemeClr val="lt1"/>
                </a:solidFill>
                <a:latin typeface="Abadi Extra Light" panose="020B0204020104020204" pitchFamily="34" charset="0"/>
                <a:ea typeface="Times New Roman"/>
                <a:cs typeface="Times New Roman"/>
                <a:sym typeface="Times New Roman"/>
              </a:rPr>
              <a:t> Dissanayake</a:t>
            </a:r>
          </a:p>
          <a:p>
            <a:endParaRPr lang="en-US" dirty="0">
              <a:solidFill>
                <a:schemeClr val="lt1"/>
              </a:solidFill>
              <a:latin typeface="Abadi Extra Light" panose="020B0204020104020204" pitchFamily="34" charset="0"/>
              <a:ea typeface="Times New Roman"/>
              <a:cs typeface="Times New Roman"/>
              <a:sym typeface="Times New Roman"/>
            </a:endParaRPr>
          </a:p>
          <a:p>
            <a:endParaRPr lang="en-US" sz="1600" dirty="0">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1225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09ABD-9A75-5747-D596-00A71A998936}"/>
              </a:ext>
            </a:extLst>
          </p:cNvPr>
          <p:cNvSpPr>
            <a:spLocks noGrp="1"/>
          </p:cNvSpPr>
          <p:nvPr>
            <p:ph type="title"/>
          </p:nvPr>
        </p:nvSpPr>
        <p:spPr>
          <a:xfrm>
            <a:off x="176732" y="161366"/>
            <a:ext cx="8655567" cy="4817888"/>
          </a:xfrm>
          <a:solidFill>
            <a:srgbClr val="002060"/>
          </a:solidFill>
          <a:ln>
            <a:solidFill>
              <a:schemeClr val="bg1"/>
            </a:solidFill>
          </a:ln>
        </p:spPr>
        <p:txBody>
          <a:bodyPr>
            <a:normAutofit/>
          </a:bodyPr>
          <a:lstStyle/>
          <a:p>
            <a:r>
              <a:rPr lang="nb-NO" dirty="0">
                <a:solidFill>
                  <a:schemeClr val="bg2">
                    <a:lumMod val="40000"/>
                    <a:lumOff val="60000"/>
                  </a:schemeClr>
                </a:solidFill>
                <a:latin typeface="Abadi Extra Light" panose="020B0204020104020204" pitchFamily="34" charset="0"/>
              </a:rPr>
              <a:t> Geneva</a:t>
            </a:r>
            <a:endParaRPr lang="en-US" dirty="0">
              <a:solidFill>
                <a:schemeClr val="bg2">
                  <a:lumMod val="40000"/>
                  <a:lumOff val="60000"/>
                </a:schemeClr>
              </a:solidFill>
              <a:latin typeface="Abadi Extra Light" panose="020B0204020104020204" pitchFamily="34" charset="0"/>
            </a:endParaRPr>
          </a:p>
        </p:txBody>
      </p:sp>
      <p:sp>
        <p:nvSpPr>
          <p:cNvPr id="3" name="Text Placeholder 2">
            <a:extLst>
              <a:ext uri="{FF2B5EF4-FFF2-40B4-BE49-F238E27FC236}">
                <a16:creationId xmlns:a16="http://schemas.microsoft.com/office/drawing/2014/main" id="{67AA95CD-ECAC-3681-46E8-4FE9C13E94D3}"/>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74D7B2EA-EF10-3C05-E180-2D8EF6E350D2}"/>
              </a:ext>
            </a:extLst>
          </p:cNvPr>
          <p:cNvPicPr>
            <a:picLocks noChangeAspect="1"/>
          </p:cNvPicPr>
          <p:nvPr/>
        </p:nvPicPr>
        <p:blipFill rotWithShape="1">
          <a:blip r:embed="rId2"/>
          <a:srcRect t="8799"/>
          <a:stretch/>
        </p:blipFill>
        <p:spPr>
          <a:xfrm>
            <a:off x="380856" y="1252498"/>
            <a:ext cx="5059441" cy="3234978"/>
          </a:xfrm>
          <a:prstGeom prst="rect">
            <a:avLst/>
          </a:prstGeom>
        </p:spPr>
      </p:pic>
      <p:pic>
        <p:nvPicPr>
          <p:cNvPr id="6" name="Google Shape;62;p14">
            <a:extLst>
              <a:ext uri="{FF2B5EF4-FFF2-40B4-BE49-F238E27FC236}">
                <a16:creationId xmlns:a16="http://schemas.microsoft.com/office/drawing/2014/main" id="{00908598-BCED-557C-0E34-9B81474F115D}"/>
              </a:ext>
            </a:extLst>
          </p:cNvPr>
          <p:cNvPicPr preferRelativeResize="0"/>
          <p:nvPr/>
        </p:nvPicPr>
        <p:blipFill>
          <a:blip r:embed="rId3">
            <a:alphaModFix/>
          </a:blip>
          <a:stretch>
            <a:fillRect/>
          </a:stretch>
        </p:blipFill>
        <p:spPr>
          <a:xfrm>
            <a:off x="6646689" y="4649437"/>
            <a:ext cx="1995125" cy="264910"/>
          </a:xfrm>
          <a:prstGeom prst="rect">
            <a:avLst/>
          </a:prstGeom>
          <a:solidFill>
            <a:srgbClr val="002060"/>
          </a:solidFill>
          <a:ln>
            <a:noFill/>
          </a:ln>
        </p:spPr>
      </p:pic>
    </p:spTree>
    <p:extLst>
      <p:ext uri="{BB962C8B-B14F-4D97-AF65-F5344CB8AC3E}">
        <p14:creationId xmlns:p14="http://schemas.microsoft.com/office/powerpoint/2010/main" val="279233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9305-815F-6496-6629-452230A3EDB3}"/>
              </a:ext>
            </a:extLst>
          </p:cNvPr>
          <p:cNvSpPr>
            <a:spLocks noGrp="1"/>
          </p:cNvSpPr>
          <p:nvPr>
            <p:ph type="title"/>
          </p:nvPr>
        </p:nvSpPr>
        <p:spPr>
          <a:xfrm>
            <a:off x="445273" y="1709529"/>
            <a:ext cx="8301161" cy="2759371"/>
          </a:xfrm>
        </p:spPr>
        <p:txBody>
          <a:bodyPr spcFirstLastPara="1" vert="horz" wrap="square" lIns="68580" tIns="34290" rIns="68580" bIns="34290" rtlCol="0" anchor="ctr" anchorCtr="0">
            <a:normAutofit fontScale="90000"/>
          </a:bodyPr>
          <a:lstStyle/>
          <a:p>
            <a:pPr algn="l"/>
            <a:r>
              <a:rPr lang="en-US" sz="3375" dirty="0">
                <a:solidFill>
                  <a:schemeClr val="bg1"/>
                </a:solidFill>
              </a:rPr>
              <a:t>Thank you! </a:t>
            </a:r>
            <a:r>
              <a:rPr lang="en-US" sz="3375" dirty="0" err="1">
                <a:solidFill>
                  <a:schemeClr val="bg1"/>
                </a:solidFill>
              </a:rPr>
              <a:t>Tusen</a:t>
            </a:r>
            <a:r>
              <a:rPr lang="en-US" sz="3375" dirty="0">
                <a:solidFill>
                  <a:schemeClr val="bg1"/>
                </a:solidFill>
              </a:rPr>
              <a:t> </a:t>
            </a:r>
            <a:r>
              <a:rPr lang="en-US" sz="3375" dirty="0" err="1">
                <a:solidFill>
                  <a:schemeClr val="bg1"/>
                </a:solidFill>
              </a:rPr>
              <a:t>takk</a:t>
            </a:r>
            <a:r>
              <a:rPr lang="en-US" sz="3375" dirty="0">
                <a:solidFill>
                  <a:schemeClr val="bg1"/>
                </a:solidFill>
              </a:rPr>
              <a:t>! </a:t>
            </a:r>
            <a:br>
              <a:rPr lang="en-US" sz="3375" dirty="0">
                <a:solidFill>
                  <a:schemeClr val="bg1"/>
                </a:solidFill>
              </a:rPr>
            </a:br>
            <a:r>
              <a:rPr lang="en-US" sz="1600" dirty="0">
                <a:solidFill>
                  <a:schemeClr val="bg1"/>
                </a:solidFill>
              </a:rPr>
              <a:t>Gabriela Mezzanotti. Associate Professor at USN - University of South-Eastern Norway – </a:t>
            </a:r>
            <a:br>
              <a:rPr lang="en-US" sz="1600" dirty="0">
                <a:solidFill>
                  <a:schemeClr val="bg1"/>
                </a:solidFill>
              </a:rPr>
            </a:br>
            <a:r>
              <a:rPr lang="en-US" sz="1600" dirty="0">
                <a:solidFill>
                  <a:schemeClr val="bg1"/>
                </a:solidFill>
              </a:rPr>
              <a:t>MSc in Human Rights and Multiculturalism www.usn.no</a:t>
            </a:r>
            <a:br>
              <a:rPr lang="en-US" sz="3375" dirty="0">
                <a:solidFill>
                  <a:schemeClr val="bg1"/>
                </a:solidFill>
              </a:rPr>
            </a:br>
            <a:r>
              <a:rPr lang="en-US" sz="1300" dirty="0">
                <a:solidFill>
                  <a:schemeClr val="bg1"/>
                </a:solidFill>
              </a:rPr>
              <a:t>Co-leader of the research group in Human Rights and Diversities </a:t>
            </a:r>
            <a:br>
              <a:rPr lang="en-US" sz="1300" dirty="0">
                <a:solidFill>
                  <a:schemeClr val="bg1"/>
                </a:solidFill>
              </a:rPr>
            </a:br>
            <a:r>
              <a:rPr lang="en-US" sz="1300" dirty="0">
                <a:solidFill>
                  <a:schemeClr val="bg1"/>
                </a:solidFill>
              </a:rPr>
              <a:t>Department of Culture, Religion and Social Sciences</a:t>
            </a:r>
            <a:br>
              <a:rPr lang="en-US" sz="1300" dirty="0">
                <a:solidFill>
                  <a:schemeClr val="bg1"/>
                </a:solidFill>
              </a:rPr>
            </a:br>
            <a:r>
              <a:rPr lang="en-US" sz="1300" dirty="0">
                <a:solidFill>
                  <a:schemeClr val="bg1"/>
                </a:solidFill>
              </a:rPr>
              <a:t>gabriela.mezzanotti@usn.no +47 41 31 25 07</a:t>
            </a:r>
            <a:br>
              <a:rPr lang="en-US" sz="1300" dirty="0">
                <a:solidFill>
                  <a:schemeClr val="bg1"/>
                </a:solidFill>
              </a:rPr>
            </a:br>
            <a:r>
              <a:rPr lang="en-US" sz="1300" dirty="0">
                <a:solidFill>
                  <a:schemeClr val="bg1"/>
                </a:solidFill>
              </a:rPr>
              <a:t>https://www.usn.no/english/about/contact-us/employees/gabriela-mezzanotti</a:t>
            </a:r>
            <a:br>
              <a:rPr lang="en-US" sz="1300" dirty="0">
                <a:solidFill>
                  <a:schemeClr val="bg1"/>
                </a:solidFill>
              </a:rPr>
            </a:br>
            <a:br>
              <a:rPr lang="en-US" sz="3375" dirty="0">
                <a:solidFill>
                  <a:schemeClr val="bg1"/>
                </a:solidFill>
              </a:rPr>
            </a:br>
            <a:r>
              <a:rPr lang="en-US" sz="3375" dirty="0">
                <a:solidFill>
                  <a:schemeClr val="bg1"/>
                </a:solidFill>
              </a:rPr>
              <a:t>Program coordinator: Åsne Håndlykken-Luz </a:t>
            </a:r>
            <a:r>
              <a:rPr lang="en-US" sz="3375" dirty="0">
                <a:solidFill>
                  <a:schemeClr val="bg1"/>
                </a:solidFill>
                <a:hlinkClick r:id="rId2"/>
              </a:rPr>
              <a:t>Asne.Handlykken-luz@usn.no</a:t>
            </a:r>
            <a:br>
              <a:rPr lang="en-US" sz="3375" dirty="0">
                <a:solidFill>
                  <a:schemeClr val="bg1"/>
                </a:solidFill>
              </a:rPr>
            </a:br>
            <a:br>
              <a:rPr lang="en-US" sz="3375" dirty="0">
                <a:solidFill>
                  <a:schemeClr val="bg1"/>
                </a:solidFill>
              </a:rPr>
            </a:br>
            <a:r>
              <a:rPr lang="en-US" sz="6600" dirty="0">
                <a:latin typeface="Segoe UI Emoji" panose="020B0502040204020203" pitchFamily="34" charset="0"/>
                <a:ea typeface="Segoe UI Emoji" panose="020B0502040204020203" pitchFamily="34" charset="0"/>
                <a:cs typeface="Segoe UI Emoji" panose="020B0502040204020203" pitchFamily="34" charset="0"/>
              </a:rPr>
              <a:t>😊</a:t>
            </a:r>
            <a:br>
              <a:rPr lang="en-US" sz="1350" dirty="0">
                <a:latin typeface="Calibri" panose="020F0502020204030204" pitchFamily="34" charset="0"/>
                <a:ea typeface="Calibri" panose="020F0502020204030204" pitchFamily="34" charset="0"/>
                <a:cs typeface="Times New Roman" panose="02020603050405020304" pitchFamily="18" charset="0"/>
              </a:rPr>
            </a:br>
            <a:endParaRPr lang="en-US" sz="3375" dirty="0"/>
          </a:p>
        </p:txBody>
      </p:sp>
    </p:spTree>
    <p:extLst>
      <p:ext uri="{BB962C8B-B14F-4D97-AF65-F5344CB8AC3E}">
        <p14:creationId xmlns:p14="http://schemas.microsoft.com/office/powerpoint/2010/main" val="244341363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2639</TotalTime>
  <Words>463</Words>
  <Application>Microsoft Office PowerPoint</Application>
  <PresentationFormat>Skjermfremvisning (16:9)</PresentationFormat>
  <Paragraphs>27</Paragraphs>
  <Slides>9</Slides>
  <Notes>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9</vt:i4>
      </vt:variant>
    </vt:vector>
  </HeadingPairs>
  <TitlesOfParts>
    <vt:vector size="15" baseType="lpstr">
      <vt:lpstr>Abadi Extra Light</vt:lpstr>
      <vt:lpstr>Arial</vt:lpstr>
      <vt:lpstr>Calibri</vt:lpstr>
      <vt:lpstr>Segoe UI Emoji</vt:lpstr>
      <vt:lpstr>Times New Roman</vt:lpstr>
      <vt:lpstr>Simple Light</vt:lpstr>
      <vt:lpstr>PowerPoint-presentasjon</vt:lpstr>
      <vt:lpstr>PowerPoint-presentasjon</vt:lpstr>
      <vt:lpstr>PowerPoint-presentasjon</vt:lpstr>
      <vt:lpstr>PowerPoint-presentasjon</vt:lpstr>
      <vt:lpstr>PowerPoint-presentasjon</vt:lpstr>
      <vt:lpstr>PowerPoint-presentasjon</vt:lpstr>
      <vt:lpstr>PowerPoint-presentasjon</vt:lpstr>
      <vt:lpstr> Geneva</vt:lpstr>
      <vt:lpstr>Thank you! Tusen takk!  Gabriela Mezzanotti. Associate Professor at USN - University of South-Eastern Norway –  MSc in Human Rights and Multiculturalism www.usn.no Co-leader of the research group in Human Rights and Diversities  Department of Culture, Religion and Social Sciences gabriela.mezzanotti@usn.no +47 41 31 25 07 https://www.usn.no/english/about/contact-us/employees/gabriela-mezzanotti  Program coordinator: Åsne Håndlykken-Luz Asne.Handlykken-luz@usn.no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Mezzanotti</dc:creator>
  <cp:lastModifiedBy>Siri Gro Bjørnstad</cp:lastModifiedBy>
  <cp:revision>10</cp:revision>
  <dcterms:modified xsi:type="dcterms:W3CDTF">2023-11-09T08:04:21Z</dcterms:modified>
</cp:coreProperties>
</file>