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handoutMasterIdLst>
    <p:handoutMasterId r:id="rId40"/>
  </p:handoutMasterIdLst>
  <p:sldIdLst>
    <p:sldId id="256" r:id="rId5"/>
    <p:sldId id="286" r:id="rId6"/>
    <p:sldId id="287" r:id="rId7"/>
    <p:sldId id="316" r:id="rId8"/>
    <p:sldId id="296" r:id="rId9"/>
    <p:sldId id="297" r:id="rId10"/>
    <p:sldId id="298" r:id="rId11"/>
    <p:sldId id="317" r:id="rId12"/>
    <p:sldId id="299" r:id="rId13"/>
    <p:sldId id="300" r:id="rId14"/>
    <p:sldId id="301" r:id="rId15"/>
    <p:sldId id="302" r:id="rId16"/>
    <p:sldId id="318" r:id="rId17"/>
    <p:sldId id="319" r:id="rId18"/>
    <p:sldId id="303" r:id="rId19"/>
    <p:sldId id="288" r:id="rId20"/>
    <p:sldId id="289" r:id="rId21"/>
    <p:sldId id="304" r:id="rId22"/>
    <p:sldId id="305" r:id="rId23"/>
    <p:sldId id="320" r:id="rId24"/>
    <p:sldId id="306" r:id="rId25"/>
    <p:sldId id="307" r:id="rId26"/>
    <p:sldId id="308" r:id="rId27"/>
    <p:sldId id="309" r:id="rId28"/>
    <p:sldId id="310" r:id="rId29"/>
    <p:sldId id="311" r:id="rId30"/>
    <p:sldId id="312" r:id="rId31"/>
    <p:sldId id="313" r:id="rId32"/>
    <p:sldId id="322" r:id="rId33"/>
    <p:sldId id="314" r:id="rId34"/>
    <p:sldId id="315" r:id="rId35"/>
    <p:sldId id="321" r:id="rId36"/>
    <p:sldId id="290" r:id="rId37"/>
    <p:sldId id="263" r:id="rId38"/>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FF"/>
    <a:srgbClr val="3399FF"/>
    <a:srgbClr val="21468C"/>
    <a:srgbClr val="001431"/>
    <a:srgbClr val="142F5C"/>
    <a:srgbClr val="149F2F"/>
    <a:srgbClr val="D14C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howGuides="1">
      <p:cViewPr varScale="1">
        <p:scale>
          <a:sx n="22" d="100"/>
          <a:sy n="22" d="100"/>
        </p:scale>
        <p:origin x="3446" y="2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8508412-C702-48D6-A485-9E3F48E9270C}" type="datetime1">
              <a:rPr lang="en-GB" smtClean="0"/>
              <a:t>08/01/2024</a:t>
            </a:fld>
            <a:endParaRPr lang="en-GB"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D432166-D667-4383-B839-F1433620BE4D}" type="slidenum">
              <a:rPr lang="en-GB" smtClean="0"/>
              <a:t>‹#›</a:t>
            </a:fld>
            <a:endParaRPr lang="en-GB"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06A15-2481-4E66-917C-551C926382B7}" type="datetime1">
              <a:rPr lang="en-GB" smtClean="0"/>
              <a:pPr/>
              <a:t>08/01/2024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4B48B0-85B2-40C4-A05A-571C99C8AB57}" type="slidenum">
              <a:rPr lang="en-GB" noProof="0" smtClean="0"/>
              <a:t>‹#›</a:t>
            </a:fld>
            <a:endParaRPr lang="en-GB" noProof="0"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1</a:t>
            </a:fld>
            <a:endParaRPr lang="en-GB" dirty="0"/>
          </a:p>
        </p:txBody>
      </p:sp>
    </p:spTree>
    <p:extLst>
      <p:ext uri="{BB962C8B-B14F-4D97-AF65-F5344CB8AC3E}">
        <p14:creationId xmlns:p14="http://schemas.microsoft.com/office/powerpoint/2010/main" val="368008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A34B48B0-85B2-40C4-A05A-571C99C8AB57}" type="slidenum">
              <a:rPr lang="en-GB" smtClean="0"/>
              <a:t>34</a:t>
            </a:fld>
            <a:endParaRPr lang="en-GB" dirty="0"/>
          </a:p>
        </p:txBody>
      </p:sp>
    </p:spTree>
    <p:extLst>
      <p:ext uri="{BB962C8B-B14F-4D97-AF65-F5344CB8AC3E}">
        <p14:creationId xmlns:p14="http://schemas.microsoft.com/office/powerpoint/2010/main" val="2873132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en-GB" noProof="0" dirty="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12" name="Picture Placeholder 11">
            <a:extLst>
              <a:ext uri="{FF2B5EF4-FFF2-40B4-BE49-F238E27FC236}">
                <a16:creationId xmlns:a16="http://schemas.microsoft.com/office/drawing/2014/main" id="{D828D1A9-3D67-4106-B288-BC23A7CC5AF6}"/>
              </a:ext>
            </a:extLst>
          </p:cNvPr>
          <p:cNvSpPr>
            <a:spLocks noGrp="1"/>
          </p:cNvSpPr>
          <p:nvPr>
            <p:ph type="pic" sz="quarter" idx="13"/>
          </p:nvPr>
        </p:nvSpPr>
        <p:spPr>
          <a:xfrm>
            <a:off x="4902708" y="1721890"/>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A38C0A23-6967-4A67-AE2F-92D04DDF4891}"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rtlCol="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rtlCol="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rtlCol="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D9E9821-77E5-4D4A-848A-7DE07E7D6463}"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rtlCol="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rtlCol="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rtlCol="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6EEB90E9-CEA5-4F91-B14B-ED7C72F643D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rtlCol="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0" y="1528174"/>
            <a:ext cx="12192000" cy="532982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D0298BE-3648-4D6C-B9A4-B00856595700}"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8965413" y="1975905"/>
            <a:ext cx="2386584" cy="484632"/>
          </a:xfrm>
          <a:prstGeom prst="roundRect">
            <a:avLst/>
          </a:prstGeom>
          <a:noFill/>
          <a:ln>
            <a:noFill/>
          </a:ln>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
        <p:nvSpPr>
          <p:cNvPr id="14" name="Picture Placeholder 11" descr="Competitors’ logos quadrant">
            <a:extLst>
              <a:ext uri="{FF2B5EF4-FFF2-40B4-BE49-F238E27FC236}">
                <a16:creationId xmlns:a16="http://schemas.microsoft.com/office/drawing/2014/main" id="{B02B30B1-85C9-4BFB-89EF-F61F699F9CB9}"/>
              </a:ext>
            </a:extLst>
          </p:cNvPr>
          <p:cNvSpPr>
            <a:spLocks noGrp="1"/>
          </p:cNvSpPr>
          <p:nvPr>
            <p:ph type="pic" sz="quarter" idx="39" hasCustomPrompt="1"/>
          </p:nvPr>
        </p:nvSpPr>
        <p:spPr>
          <a:xfrm>
            <a:off x="3479892" y="250360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2</a:t>
            </a:r>
          </a:p>
          <a:p>
            <a:pPr rtl="0"/>
            <a:r>
              <a:rPr lang="en-GB" noProof="0" dirty="0"/>
              <a:t>Logo</a:t>
            </a:r>
          </a:p>
        </p:txBody>
      </p:sp>
      <p:sp>
        <p:nvSpPr>
          <p:cNvPr id="17" name="Picture Placeholder 11" descr="Competitors’ logos quadrant">
            <a:extLst>
              <a:ext uri="{FF2B5EF4-FFF2-40B4-BE49-F238E27FC236}">
                <a16:creationId xmlns:a16="http://schemas.microsoft.com/office/drawing/2014/main" id="{BB248D0D-569D-4CE5-B4A5-1CB766D4BC25}"/>
              </a:ext>
            </a:extLst>
          </p:cNvPr>
          <p:cNvSpPr>
            <a:spLocks noGrp="1"/>
          </p:cNvSpPr>
          <p:nvPr>
            <p:ph type="pic" sz="quarter" idx="40" hasCustomPrompt="1"/>
          </p:nvPr>
        </p:nvSpPr>
        <p:spPr>
          <a:xfrm>
            <a:off x="1341365" y="2069258"/>
            <a:ext cx="1655064"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1</a:t>
            </a:r>
          </a:p>
          <a:p>
            <a:pPr rtl="0"/>
            <a:r>
              <a:rPr lang="en-GB" noProof="0" dirty="0"/>
              <a:t>Logo</a:t>
            </a:r>
          </a:p>
        </p:txBody>
      </p:sp>
      <p:sp>
        <p:nvSpPr>
          <p:cNvPr id="18" name="Picture Placeholder 11" descr="Competitors’ logos quadrant">
            <a:extLst>
              <a:ext uri="{FF2B5EF4-FFF2-40B4-BE49-F238E27FC236}">
                <a16:creationId xmlns:a16="http://schemas.microsoft.com/office/drawing/2014/main" id="{63441834-C0B7-467E-BB8A-077BFB4CC64D}"/>
              </a:ext>
            </a:extLst>
          </p:cNvPr>
          <p:cNvSpPr>
            <a:spLocks noGrp="1"/>
          </p:cNvSpPr>
          <p:nvPr>
            <p:ph type="pic" sz="quarter" idx="41" hasCustomPrompt="1"/>
          </p:nvPr>
        </p:nvSpPr>
        <p:spPr>
          <a:xfrm>
            <a:off x="2209800" y="4684388"/>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3</a:t>
            </a:r>
          </a:p>
          <a:p>
            <a:pPr rtl="0"/>
            <a:r>
              <a:rPr lang="en-GB" noProof="0" dirty="0"/>
              <a:t>Logo</a:t>
            </a:r>
          </a:p>
        </p:txBody>
      </p:sp>
      <p:sp>
        <p:nvSpPr>
          <p:cNvPr id="20" name="Picture Placeholder 11" descr="Competitors’ logos quadrant">
            <a:extLst>
              <a:ext uri="{FF2B5EF4-FFF2-40B4-BE49-F238E27FC236}">
                <a16:creationId xmlns:a16="http://schemas.microsoft.com/office/drawing/2014/main" id="{4845EF5C-F9AE-4C81-B40A-0EF51B853911}"/>
              </a:ext>
            </a:extLst>
          </p:cNvPr>
          <p:cNvSpPr>
            <a:spLocks noGrp="1"/>
          </p:cNvSpPr>
          <p:nvPr>
            <p:ph type="pic" sz="quarter" idx="42" hasCustomPrompt="1"/>
          </p:nvPr>
        </p:nvSpPr>
        <p:spPr>
          <a:xfrm>
            <a:off x="6654710" y="2594867"/>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4</a:t>
            </a:r>
          </a:p>
          <a:p>
            <a:pPr rtl="0"/>
            <a:r>
              <a:rPr lang="en-GB" noProof="0" dirty="0"/>
              <a:t>Logo</a:t>
            </a:r>
          </a:p>
        </p:txBody>
      </p:sp>
      <p:sp>
        <p:nvSpPr>
          <p:cNvPr id="21" name="Picture Placeholder 11" descr="Competitors’ logos quadrant">
            <a:extLst>
              <a:ext uri="{FF2B5EF4-FFF2-40B4-BE49-F238E27FC236}">
                <a16:creationId xmlns:a16="http://schemas.microsoft.com/office/drawing/2014/main" id="{75396269-14C7-4297-BE40-EB61A04CF4C8}"/>
              </a:ext>
            </a:extLst>
          </p:cNvPr>
          <p:cNvSpPr>
            <a:spLocks noGrp="1"/>
          </p:cNvSpPr>
          <p:nvPr>
            <p:ph type="pic" sz="quarter" idx="43" hasCustomPrompt="1"/>
          </p:nvPr>
        </p:nvSpPr>
        <p:spPr>
          <a:xfrm>
            <a:off x="6455537" y="485370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5</a:t>
            </a:r>
          </a:p>
          <a:p>
            <a:pPr rtl="0"/>
            <a:r>
              <a:rPr lang="en-GB" noProof="0" dirty="0"/>
              <a:t>Logo</a:t>
            </a:r>
          </a:p>
        </p:txBody>
      </p:sp>
      <p:sp>
        <p:nvSpPr>
          <p:cNvPr id="22" name="Picture Placeholder 11" descr="Competitors’ logos quadrant">
            <a:extLst>
              <a:ext uri="{FF2B5EF4-FFF2-40B4-BE49-F238E27FC236}">
                <a16:creationId xmlns:a16="http://schemas.microsoft.com/office/drawing/2014/main" id="{A9EC32D0-3CC5-4D03-90E1-35DD544F353D}"/>
              </a:ext>
            </a:extLst>
          </p:cNvPr>
          <p:cNvSpPr>
            <a:spLocks noGrp="1"/>
          </p:cNvSpPr>
          <p:nvPr>
            <p:ph type="pic" sz="quarter" idx="44" hasCustomPrompt="1"/>
          </p:nvPr>
        </p:nvSpPr>
        <p:spPr>
          <a:xfrm>
            <a:off x="8965413" y="4121940"/>
            <a:ext cx="1772153" cy="777240"/>
          </a:xfrm>
          <a:prstGeom prst="roundRect">
            <a:avLst/>
          </a:prstGeom>
          <a:solidFill>
            <a:schemeClr val="accent3">
              <a:alpha val="50000"/>
            </a:schemeClr>
          </a:solidFill>
          <a:ln>
            <a:solidFill>
              <a:schemeClr val="tx2"/>
            </a:solidFill>
          </a:ln>
        </p:spPr>
        <p:txBody>
          <a:bodyPr rtlCol="0" anchor="ctr" anchorCtr="0">
            <a:noAutofit/>
          </a:bodyPr>
          <a:lstStyle>
            <a:lvl1pPr marL="0" indent="0" algn="ctr">
              <a:buNone/>
              <a:defRPr sz="1400" i="1">
                <a:solidFill>
                  <a:schemeClr val="bg1"/>
                </a:solidFill>
              </a:defRPr>
            </a:lvl1pPr>
          </a:lstStyle>
          <a:p>
            <a:pPr rtl="0"/>
            <a:r>
              <a:rPr lang="en-GB" noProof="0" dirty="0"/>
              <a:t>Competitor 6</a:t>
            </a:r>
          </a:p>
          <a:p>
            <a:pPr rtl="0"/>
            <a:r>
              <a:rPr lang="en-GB" noProof="0" dirty="0"/>
              <a:t>Logo</a:t>
            </a:r>
          </a:p>
        </p:txBody>
      </p:sp>
      <p:sp>
        <p:nvSpPr>
          <p:cNvPr id="23" name="Text Placeholder 7">
            <a:extLst>
              <a:ext uri="{FF2B5EF4-FFF2-40B4-BE49-F238E27FC236}">
                <a16:creationId xmlns:a16="http://schemas.microsoft.com/office/drawing/2014/main" id="{C9793465-C4F7-40FC-AEF8-5F868E36ECA3}"/>
              </a:ext>
            </a:extLst>
          </p:cNvPr>
          <p:cNvSpPr>
            <a:spLocks noGrp="1"/>
          </p:cNvSpPr>
          <p:nvPr>
            <p:ph type="body" sz="quarter" idx="46" hasCustomPrompt="1"/>
          </p:nvPr>
        </p:nvSpPr>
        <p:spPr>
          <a:xfrm>
            <a:off x="788628" y="3574970"/>
            <a:ext cx="2741612" cy="248888"/>
          </a:xfrm>
        </p:spPr>
        <p:txBody>
          <a:bodyPr rtlCol="0">
            <a:noAutofit/>
          </a:bodyPr>
          <a:lstStyle>
            <a:lvl1pPr marL="0" indent="0">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More expensive</a:t>
            </a:r>
          </a:p>
        </p:txBody>
      </p:sp>
      <p:sp>
        <p:nvSpPr>
          <p:cNvPr id="24" name="Text Placeholder 7">
            <a:extLst>
              <a:ext uri="{FF2B5EF4-FFF2-40B4-BE49-F238E27FC236}">
                <a16:creationId xmlns:a16="http://schemas.microsoft.com/office/drawing/2014/main" id="{9E34E738-15BA-4311-BA02-5FDA3723F49F}"/>
              </a:ext>
            </a:extLst>
          </p:cNvPr>
          <p:cNvSpPr>
            <a:spLocks noGrp="1"/>
          </p:cNvSpPr>
          <p:nvPr>
            <p:ph type="body" sz="quarter" idx="47" hasCustomPrompt="1"/>
          </p:nvPr>
        </p:nvSpPr>
        <p:spPr>
          <a:xfrm>
            <a:off x="8730592" y="3574970"/>
            <a:ext cx="2741612" cy="248888"/>
          </a:xfrm>
        </p:spPr>
        <p:txBody>
          <a:bodyPr rtlCol="0">
            <a:noAutofit/>
          </a:bodyPr>
          <a:lstStyle>
            <a:lvl1pPr marL="0" indent="0" algn="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Less expensive</a:t>
            </a:r>
          </a:p>
        </p:txBody>
      </p:sp>
      <p:sp>
        <p:nvSpPr>
          <p:cNvPr id="27" name="Text Placeholder 7">
            <a:extLst>
              <a:ext uri="{FF2B5EF4-FFF2-40B4-BE49-F238E27FC236}">
                <a16:creationId xmlns:a16="http://schemas.microsoft.com/office/drawing/2014/main" id="{43026573-79FA-414F-85CC-BB2AFC84C272}"/>
              </a:ext>
            </a:extLst>
          </p:cNvPr>
          <p:cNvSpPr>
            <a:spLocks noGrp="1"/>
          </p:cNvSpPr>
          <p:nvPr>
            <p:ph type="body" sz="quarter" idx="48" hasCustomPrompt="1"/>
          </p:nvPr>
        </p:nvSpPr>
        <p:spPr>
          <a:xfrm>
            <a:off x="4641450" y="6142762"/>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Less convenient</a:t>
            </a:r>
          </a:p>
        </p:txBody>
      </p:sp>
      <p:sp>
        <p:nvSpPr>
          <p:cNvPr id="28" name="Text Placeholder 7">
            <a:extLst>
              <a:ext uri="{FF2B5EF4-FFF2-40B4-BE49-F238E27FC236}">
                <a16:creationId xmlns:a16="http://schemas.microsoft.com/office/drawing/2014/main" id="{354AC58C-2EFE-42E3-B1C3-3A3F7161FC04}"/>
              </a:ext>
            </a:extLst>
          </p:cNvPr>
          <p:cNvSpPr>
            <a:spLocks noGrp="1"/>
          </p:cNvSpPr>
          <p:nvPr>
            <p:ph type="body" sz="quarter" idx="49" hasCustomPrompt="1"/>
          </p:nvPr>
        </p:nvSpPr>
        <p:spPr>
          <a:xfrm>
            <a:off x="4641450" y="1764281"/>
            <a:ext cx="2741612" cy="248888"/>
          </a:xfrm>
        </p:spPr>
        <p:txBody>
          <a:bodyPr rtlCol="0">
            <a:noAutofit/>
          </a:bodyPr>
          <a:lstStyle>
            <a:lvl1pPr marL="0" indent="0" algn="ctr">
              <a:buNone/>
              <a:defRPr sz="1400" b="0">
                <a:solidFill>
                  <a:schemeClr val="tx2"/>
                </a:solidFill>
              </a:defRPr>
            </a:lvl1pPr>
            <a:lvl2pPr marL="457200" indent="0">
              <a:buNone/>
              <a:defRPr sz="1200" b="1"/>
            </a:lvl2pPr>
            <a:lvl3pPr>
              <a:defRPr sz="1200" b="1"/>
            </a:lvl3pPr>
            <a:lvl4pPr>
              <a:defRPr sz="1200" b="1"/>
            </a:lvl4pPr>
            <a:lvl5pPr>
              <a:defRPr sz="1200" b="1"/>
            </a:lvl5pPr>
          </a:lstStyle>
          <a:p>
            <a:pPr lvl="0" rtl="0"/>
            <a:r>
              <a:rPr lang="en-GB" noProof="0" dirty="0"/>
              <a:t>More convenient</a:t>
            </a:r>
          </a:p>
        </p:txBody>
      </p:sp>
      <p:cxnSp>
        <p:nvCxnSpPr>
          <p:cNvPr id="9" name="Straight Arrow Connector 8">
            <a:extLst>
              <a:ext uri="{FF2B5EF4-FFF2-40B4-BE49-F238E27FC236}">
                <a16:creationId xmlns:a16="http://schemas.microsoft.com/office/drawing/2014/main" id="{E3842B13-E900-4B2B-AB93-A64B64227466}"/>
              </a:ext>
            </a:extLst>
          </p:cNvPr>
          <p:cNvCxnSpPr/>
          <p:nvPr userDrawn="1"/>
        </p:nvCxnSpPr>
        <p:spPr>
          <a:xfrm>
            <a:off x="872933" y="3548268"/>
            <a:ext cx="1047037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45D1A3-05DF-4B1E-9C02-6D8A69BE2011}"/>
              </a:ext>
            </a:extLst>
          </p:cNvPr>
          <p:cNvCxnSpPr>
            <a:cxnSpLocks/>
          </p:cNvCxnSpPr>
          <p:nvPr userDrawn="1"/>
        </p:nvCxnSpPr>
        <p:spPr>
          <a:xfrm rot="16200000">
            <a:off x="4098036" y="4142692"/>
            <a:ext cx="3995928"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Picture Placeholder 11">
            <a:extLst>
              <a:ext uri="{FF2B5EF4-FFF2-40B4-BE49-F238E27FC236}">
                <a16:creationId xmlns:a16="http://schemas.microsoft.com/office/drawing/2014/main" id="{CC01BAE8-6C4C-4DBC-AFB4-6B3BCF8D0714}"/>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44B4F49-92DA-40A2-8350-3533265B49EC}"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rtlCol="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rtlCol="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rtlCol="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A87A146-CB6B-4DF1-95E9-09E9378ABF2A}"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B6E3050F-93FC-4B70-9063-66124832755B}"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rtlCol="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rtlCol="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rtlCol="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B13CB914-C5A3-480F-AC6D-52BB3E11D2B7}"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rtlCol="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rtlCol="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B8FD4D8-A432-4EC9-B90A-A467D8770C45}"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rtlCol="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rtlCol="0" anchor="ctr" anchorCtr="0">
            <a:norm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en-GB" noProof="0" dirty="0"/>
              <a:t>Presentation title</a:t>
            </a:r>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Subtitle Here</a:t>
            </a:r>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F9AEF7F1-EA6C-45CA-A313-CBD5ED13B3B0}"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rtlCol="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rtlCol="0" anchor="ctr" anchorCtr="0">
            <a:normAutofit/>
          </a:bodyPr>
          <a:lstStyle>
            <a:lvl1pPr marL="0" indent="0" algn="ctr">
              <a:buNone/>
              <a:defRPr sz="1400"/>
            </a:lvl1pPr>
          </a:lstStyle>
          <a:p>
            <a:pPr rtl="0"/>
            <a:r>
              <a:rPr lang="en-US" noProof="0"/>
              <a:t>Click icon to add chart</a:t>
            </a:r>
            <a:endParaRPr lang="en-GB" noProof="0"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2ED69A3C-404C-42A0-9277-77E13BBF3448}" type="datetime1">
              <a:rPr lang="en-GB" noProof="0" smtClean="0"/>
              <a:t>08/01/2024</a:t>
            </a:fld>
            <a:endParaRPr lang="en-GB"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n-GB"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rtlCol="0"/>
          <a:lstStyle>
            <a:lvl1pPr>
              <a:defRPr b="1"/>
            </a:lvl1pPr>
          </a:lstStyle>
          <a:p>
            <a:pPr rtl="0"/>
            <a:r>
              <a:rPr lang="en-US" noProof="0"/>
              <a:t>Click to edit Master title style</a:t>
            </a:r>
            <a:endParaRPr lang="en-GB" noProof="0" dirty="0"/>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rtlCol="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rtlCol="0" anchor="b" anchorCtr="0">
            <a:noAutofit/>
          </a:bodyPr>
          <a:lstStyle>
            <a:lvl1pPr>
              <a:defRPr sz="5500"/>
            </a:lvl1pPr>
          </a:lstStyle>
          <a:p>
            <a:pPr rtl="0"/>
            <a:r>
              <a:rPr lang="en-GB" noProof="0" dirty="0"/>
              <a:t>Thank you!</a:t>
            </a:r>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1DCE0BE2-91A0-4D12-BAB2-7D48DE5F2326}" type="datetime1">
              <a:rPr lang="en-GB" noProof="0" smtClean="0"/>
              <a:t>08/01/2024</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rtlCol="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Allan </a:t>
            </a:r>
            <a:r>
              <a:rPr lang="en-GB" noProof="0" dirty="0" err="1"/>
              <a:t>Mattsson</a:t>
            </a:r>
            <a:endParaRPr lang="en-GB" noProof="0" dirty="0"/>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Phone number:</a:t>
            </a:r>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2085550183</a:t>
            </a:r>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Email address:</a:t>
            </a:r>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alaan@fineartschool.net</a:t>
            </a:r>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rtlCol="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Website:</a:t>
            </a:r>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rtlCol="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rtl="0"/>
            <a:r>
              <a:rPr lang="en-GB" noProof="0" dirty="0"/>
              <a:t>www.fineartschool.net</a:t>
            </a:r>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rtlCol="0"/>
          <a:lstStyle>
            <a:lvl1pPr algn="ctr">
              <a:defRPr b="1"/>
            </a:lvl1pPr>
          </a:lstStyle>
          <a:p>
            <a:pPr rtl="0"/>
            <a:r>
              <a:rPr lang="en-US" noProof="0"/>
              <a:t>Click to edit Master title style</a:t>
            </a:r>
            <a:endParaRPr lang="en-GB"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C7CE7625-35D1-45C7-BA15-98B74631BF8B}" type="datetime1">
              <a:rPr lang="en-GB" noProof="0" smtClean="0"/>
              <a:t>08/01/2024</a:t>
            </a:fld>
            <a:endParaRPr lang="en-GB"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n-GB"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CD9B0E51-7711-412D-9683-BF86B29B554A}"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rtlCol="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39F1232-9583-471E-AACE-18D4EE3C62C5}"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rtlCol="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0CF6EF56-B2D0-4A70-935A-C9910209EE6E}"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GB" noProof="0" dirty="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rtlCol="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GB" noProof="0" dirty="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rtlCol="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noProof="0"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rtlCol="0" anchor="ctr" anchorCtr="0">
            <a:normAutofit/>
          </a:bodyPr>
          <a:lstStyle>
            <a:lvl1pPr marL="0" indent="0" algn="ctr">
              <a:buNone/>
              <a:defRPr sz="1400"/>
            </a:lvl1pPr>
          </a:lstStyle>
          <a:p>
            <a:pPr rtl="0"/>
            <a:r>
              <a:rPr lang="en-US" noProof="0"/>
              <a:t>Click icon to add picture</a:t>
            </a:r>
            <a:endParaRPr lang="en-GB" noProof="0"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rtlCol="0" anchor="b">
            <a:normAutofit/>
          </a:bodyPr>
          <a:lstStyle>
            <a:lvl1pPr algn="ctr">
              <a:lnSpc>
                <a:spcPct val="85000"/>
              </a:lnSpc>
              <a:defRPr sz="5500" b="1">
                <a:solidFill>
                  <a:schemeClr val="bg1"/>
                </a:solidFill>
              </a:defRPr>
            </a:lvl1pPr>
          </a:lstStyle>
          <a:p>
            <a:pPr rtl="0"/>
            <a:r>
              <a:rPr lang="en-GB" noProof="0" dirty="0"/>
              <a:t>Presentation title</a:t>
            </a:r>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rtlCol="0">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rtlCol="0" anchor="b" anchorCtr="0">
            <a:noAutofit/>
          </a:bodyPr>
          <a:lstStyle>
            <a:lvl1pPr algn="r">
              <a:defRPr sz="5500" b="1"/>
            </a:lvl1pPr>
          </a:lstStyle>
          <a:p>
            <a:pPr rtl="0"/>
            <a:r>
              <a:rPr lang="en-GB" noProof="0" dirty="0"/>
              <a:t>Presentation title</a:t>
            </a:r>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rtlCol="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dirty="0"/>
              <a:t>Subtitle Here</a:t>
            </a:r>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8CCC7986-8467-4919-8B29-1A8D47B98740}"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rtlCol="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rtlCol="0"/>
          <a:lstStyle>
            <a:lvl1pPr>
              <a:defRPr b="1"/>
            </a:lvl1pPr>
          </a:lstStyle>
          <a:p>
            <a:pPr rtl="0"/>
            <a:r>
              <a:rPr lang="en-US" noProof="0"/>
              <a:t>Click to edit Master title style</a:t>
            </a:r>
            <a:endParaRPr lang="en-GB" noProof="0"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rtlCol="0"/>
          <a:lstStyle/>
          <a:p>
            <a:pPr rtl="0"/>
            <a:fld id="{ACD5134B-D1A0-48D1-AB9A-2AC6AA5FAE33}" type="datetime1">
              <a:rPr lang="en-GB" noProof="0" smtClean="0"/>
              <a:t>08/01/2024</a:t>
            </a:fld>
            <a:endParaRPr lang="en-GB" noProof="0"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rtlCol="0"/>
          <a:lstStyle/>
          <a:p>
            <a:pPr rtl="0"/>
            <a:r>
              <a:rPr lang="en-GB" noProof="0" dirty="0"/>
              <a:t>ADD A FOOTER</a:t>
            </a:r>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FF850059-8D6D-4372-BF03-586B82C77D45}" type="datetime1">
              <a:rPr lang="en-GB" noProof="0" smtClean="0"/>
              <a:t>08/01/2024</a:t>
            </a:fld>
            <a:endParaRPr lang="en-GB"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en-GB"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en-GB" noProof="0" smtClean="0"/>
              <a:pPr/>
              <a:t>‹#›</a:t>
            </a:fld>
            <a:endParaRPr lang="en-GB"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99CEDBC-8098-44A7-A208-6CC91A55276C}"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rtlCol="0"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rtlCol="0">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6457CEF9-2948-4B16-A184-024EFACBC141}" type="datetime1">
              <a:rPr lang="en-GB" noProof="0" smtClean="0"/>
              <a:t>08/01/2024</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dirty="0"/>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rtlCol="0">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B6005E78-8FE0-4B52-85F8-2D2415906031}" type="datetime1">
              <a:rPr lang="en-GB" noProof="0" smtClean="0"/>
              <a:t>08/01/2024</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dirty="0"/>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rtlCol="0"/>
          <a:lstStyle/>
          <a:p>
            <a:pPr rtl="0"/>
            <a:fld id="{0E22EBA6-BA14-45E7-A7E9-62B7B97449CC}" type="datetime1">
              <a:rPr lang="en-GB" noProof="0" smtClean="0"/>
              <a:t>08/01/2024</a:t>
            </a:fld>
            <a:endParaRPr lang="en-GB" noProof="0"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rtlCol="0"/>
          <a:lstStyle/>
          <a:p>
            <a:pPr rtl="0"/>
            <a:r>
              <a:rPr lang="en-GB" noProof="0" dirty="0"/>
              <a:t>ADD A FOOTER</a:t>
            </a:r>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rtlCol="0"/>
          <a:lstStyle/>
          <a:p>
            <a:pPr rtl="0"/>
            <a:fld id="{4950F5D8-22E1-4015-8661-E5B1FD28C2DE}" type="slidenum">
              <a:rPr lang="en-GB" noProof="0" smtClean="0"/>
              <a:pPr/>
              <a:t>‹#›</a:t>
            </a:fld>
            <a:endParaRPr lang="en-GB" noProof="0"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rtlCol="0" anchor="b" anchorCtr="0"/>
          <a:lstStyle/>
          <a:p>
            <a:pPr rtl="0"/>
            <a:r>
              <a:rPr lang="en-US" noProof="0"/>
              <a:t>Click to edit Master title style</a:t>
            </a:r>
            <a:endParaRPr lang="en-GB" noProof="0"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9810D8F2-8D2A-4C9E-B365-5226BD243E7E}"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rtlCol="0"/>
          <a:lstStyle/>
          <a:p>
            <a:pPr rtl="0"/>
            <a:fld id="{B68F281D-F8AC-4FE4-B771-C2CD6270501C}" type="datetime1">
              <a:rPr lang="en-GB" noProof="0" smtClean="0"/>
              <a:t>08/01/2024</a:t>
            </a:fld>
            <a:endParaRPr lang="en-GB" noProof="0"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rtlCol="0"/>
          <a:lstStyle/>
          <a:p>
            <a:pPr rtl="0"/>
            <a:r>
              <a:rPr lang="en-GB" noProof="0" dirty="0"/>
              <a:t>ADD A FOOTER</a:t>
            </a:r>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rtlCol="0"/>
          <a:lstStyle/>
          <a:p>
            <a:pPr rtl="0"/>
            <a:fld id="{D9BB3731-526F-4638-85F8-715D717FFC12}" type="slidenum">
              <a:rPr lang="en-GB" noProof="0" smtClean="0"/>
              <a:t>‹#›</a:t>
            </a:fld>
            <a:endParaRPr lang="en-GB" noProof="0"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rtlCol="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rtlCol="0" anchor="ctr" anchorCtr="0">
            <a:noAutofit/>
          </a:bodyPr>
          <a:lstStyle>
            <a:lvl1pPr marL="0" indent="0" algn="ctr">
              <a:buNone/>
              <a:defRPr sz="1400">
                <a:solidFill>
                  <a:schemeClr val="tx1"/>
                </a:solidFill>
              </a:defRPr>
            </a:lvl1pPr>
          </a:lstStyle>
          <a:p>
            <a:pPr rtl="0"/>
            <a:r>
              <a:rPr lang="en-US" noProof="0"/>
              <a:t>Click icon to add picture</a:t>
            </a:r>
            <a:endParaRPr lang="en-GB"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rtlCol="0" anchor="ctr" anchorCtr="0">
            <a:noAutofit/>
          </a:bodyPr>
          <a:lstStyle>
            <a:lvl1pPr marL="0" indent="0" algn="ctr">
              <a:buNone/>
              <a:defRPr sz="1400">
                <a:solidFill>
                  <a:schemeClr val="tx1"/>
                </a:solidFill>
              </a:defRPr>
            </a:lvl1pPr>
          </a:lstStyle>
          <a:p>
            <a:pPr rtl="0"/>
            <a:r>
              <a:rPr lang="en-US" noProof="0"/>
              <a:t>Click icon to add picture</a:t>
            </a:r>
            <a:endParaRPr lang="en-GB"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rtlCol="0" anchor="ctr" anchorCtr="0">
            <a:noAutofit/>
          </a:bodyPr>
          <a:lstStyle>
            <a:lvl1pPr marL="0" indent="0" algn="ctr">
              <a:buNone/>
              <a:defRPr sz="1400">
                <a:solidFill>
                  <a:schemeClr val="tx1"/>
                </a:solidFill>
              </a:defRPr>
            </a:lvl1pPr>
          </a:lstStyle>
          <a:p>
            <a:pPr rtl="0"/>
            <a:r>
              <a:rPr lang="en-US" noProof="0"/>
              <a:t>Click icon to add picture</a:t>
            </a:r>
            <a:endParaRPr lang="en-GB"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rtlCol="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rtlCol="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dirty="0"/>
              <a:t>Master text</a:t>
            </a:r>
            <a:br>
              <a:rPr lang="en-GB" noProof="0" dirty="0"/>
            </a:br>
            <a:r>
              <a:rPr lang="en-GB" noProof="0"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rtlCol="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rtlCol="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rtl="0"/>
            <a:r>
              <a:rPr lang="en-GB" noProof="0" dirty="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rtlCol="0" anchor="ctr" anchorCtr="0">
            <a:no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rtlCol="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rtlCol="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pPr rtl="0"/>
            <a:r>
              <a:rPr lang="en-GB" noProof="0" dirty="0"/>
              <a:t>CLICK TO EDIT</a:t>
            </a:r>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rtlCol="0" anchor="b" anchorCtr="0"/>
          <a:lstStyle/>
          <a:p>
            <a:pPr rtl="0"/>
            <a:r>
              <a:rPr lang="en-US" noProof="0"/>
              <a:t>Click to edit Master title style</a:t>
            </a:r>
            <a:endParaRPr lang="en-GB" noProof="0"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rtlCol="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3C199B59-7A51-4563-9360-5E0E86E5BE2E}" type="datetime1">
              <a:rPr lang="en-GB" noProof="0" smtClean="0"/>
              <a:t>08/01/2024</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rtlCol="0" anchor="b" anchorCtr="0"/>
          <a:lstStyle/>
          <a:p>
            <a:pPr rtl="0"/>
            <a:r>
              <a:rPr lang="en-US" noProof="0"/>
              <a:t>Click to edit Master title style</a:t>
            </a:r>
            <a:endParaRPr lang="en-GB" noProof="0"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rtlCol="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rtlCol="0"/>
          <a:lstStyle/>
          <a:p>
            <a:pPr rtl="0"/>
            <a:fld id="{F0FD3D95-CB70-49B0-94B7-C4E3CF11EAC0}" type="datetime1">
              <a:rPr lang="en-GB" noProof="0" smtClean="0"/>
              <a:t>08/01/2024</a:t>
            </a:fld>
            <a:endParaRPr lang="en-GB" noProof="0"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rtlCol="0"/>
          <a:lstStyle/>
          <a:p>
            <a:pPr rtl="0"/>
            <a:r>
              <a:rPr lang="en-GB" noProof="0" dirty="0"/>
              <a:t>ADD A FOOTER</a:t>
            </a:r>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547279CD-4069-4C07-B978-495F1D3265F8}"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rtlCol="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rtlCol="0" anchor="ctr" anchorCtr="0">
            <a:noAutofit/>
          </a:bodyPr>
          <a:lstStyle>
            <a:lvl1pPr marL="0" indent="0" algn="ctr">
              <a:buNone/>
              <a:defRPr sz="1400"/>
            </a:lvl1pPr>
          </a:lstStyle>
          <a:p>
            <a:pPr rtl="0"/>
            <a:r>
              <a:rPr lang="en-US" noProof="0"/>
              <a:t>Click icon to add picture</a:t>
            </a:r>
            <a:endParaRPr lang="en-GB" noProof="0"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7D3ED31D-5229-49F0-A180-A633892A28E4}"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rtlCol="0" anchor="ctr" anchorCtr="0">
            <a:no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rtlCol="0" anchor="ctr" anchorCtr="0">
            <a:noAutofit/>
          </a:bodyPr>
          <a:lstStyle>
            <a:lvl1pPr marL="0" indent="0" algn="ctr">
              <a:buNone/>
              <a:defRPr sz="1400">
                <a:solidFill>
                  <a:schemeClr val="bg1"/>
                </a:solidFill>
              </a:defRPr>
            </a:lvl1pPr>
          </a:lstStyle>
          <a:p>
            <a:pPr rtl="0"/>
            <a:r>
              <a:rPr lang="en-US" noProof="0"/>
              <a:t>Click icon to add picture</a:t>
            </a:r>
            <a:endParaRPr lang="en-GB" noProof="0"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rtlCol="0" anchor="ctr" anchorCtr="0">
            <a:normAutofit/>
          </a:bodyPr>
          <a:lstStyle>
            <a:lvl1pPr marL="0" indent="0" algn="ctr">
              <a:buNone/>
              <a:defRPr sz="1400">
                <a:solidFill>
                  <a:schemeClr val="tx2"/>
                </a:solidFill>
              </a:defRPr>
            </a:lvl1pPr>
          </a:lstStyle>
          <a:p>
            <a:pPr rtl="0"/>
            <a:r>
              <a:rPr lang="en-US" noProof="0"/>
              <a:t>Click icon to add picture</a:t>
            </a:r>
            <a:endParaRPr lang="en-GB" noProof="0"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rtlCol="0" anchor="b" anchorCtr="0"/>
          <a:lstStyle>
            <a:lvl1pPr algn="ctr">
              <a:defRPr/>
            </a:lvl1pPr>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DCA1EBC2-F3B7-4B52-A76D-39B81DAD2AB9}"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rtlCol="0" anchor="b" anchorCtr="0"/>
          <a:lstStyle/>
          <a:p>
            <a:pPr rtl="0"/>
            <a:r>
              <a:rPr lang="en-US" noProof="0"/>
              <a:t>Click to edit Master title style</a:t>
            </a:r>
            <a:endParaRPr lang="en-GB" noProof="0"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rtlCol="0"/>
          <a:lstStyle/>
          <a:p>
            <a:pPr rtl="0"/>
            <a:fld id="{098512DC-4E54-4112-9CB3-585DF25B02A6}"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rtlCol="0"/>
          <a:lstStyle/>
          <a:p>
            <a:pPr rtl="0"/>
            <a:r>
              <a:rPr lang="en-GB" noProof="0" dirty="0"/>
              <a:t>ADD A FOOTER</a:t>
            </a:r>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rtlCol="0"/>
          <a:lstStyle/>
          <a:p>
            <a:pPr rtl="0"/>
            <a:fld id="{4950F5D8-22E1-4015-8661-E5B1FD28C2DE}" type="slidenum">
              <a:rPr lang="en-GB" noProof="0" smtClean="0"/>
              <a:t>‹#›</a:t>
            </a:fld>
            <a:endParaRPr lang="en-GB" noProof="0"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rtlCol="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rtlCol="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dirty="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rtlCol="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rtl="0"/>
            <a:r>
              <a:rPr lang="en-US" noProof="0"/>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rtlCol="0" anchor="ctr" anchorCtr="0">
            <a:normAutofit/>
          </a:bodyPr>
          <a:lstStyle>
            <a:lvl1pPr marL="0" indent="0" algn="ctr">
              <a:buNone/>
              <a:defRPr sz="1600">
                <a:solidFill>
                  <a:schemeClr val="bg1"/>
                </a:solidFill>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pPr rtl="0"/>
            <a:fld id="{B94B20DF-A541-4651-AF97-FC925C1459D5}" type="datetime1">
              <a:rPr lang="en-GB" noProof="0" smtClean="0"/>
              <a:t>08/01/2024</a:t>
            </a:fld>
            <a:endParaRPr lang="en-GB" noProof="0"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pPr rtl="0"/>
            <a:r>
              <a:rPr lang="en-GB" noProof="0" dirty="0"/>
              <a:t>ADD A FOOTER</a:t>
            </a:r>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pPr rtl="0"/>
            <a:fld id="{4950F5D8-22E1-4015-8661-E5B1FD28C2DE}" type="slidenum">
              <a:rPr lang="en-GB" noProof="0" smtClean="0"/>
              <a:pPr/>
              <a:t>‹#›</a:t>
            </a:fld>
            <a:endParaRPr lang="en-GB" noProof="0"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p:txBody>
          <a:bodyPr rtlCol="0">
            <a:normAutofit/>
          </a:bodyPr>
          <a:lstStyle/>
          <a:p>
            <a:pPr rtl="0"/>
            <a:r>
              <a:rPr lang="en-GB" sz="4000" dirty="0">
                <a:solidFill>
                  <a:srgbClr val="3366FF"/>
                </a:solidFill>
                <a:latin typeface="Arial Narrow" panose="020B0606020202030204" pitchFamily="34" charset="0"/>
              </a:rPr>
              <a:t>“En </a:t>
            </a:r>
            <a:r>
              <a:rPr lang="en-GB" sz="4000" dirty="0" err="1">
                <a:solidFill>
                  <a:srgbClr val="3366FF"/>
                </a:solidFill>
                <a:latin typeface="Arial Narrow" panose="020B0606020202030204" pitchFamily="34" charset="0"/>
              </a:rPr>
              <a:t>ulykke</a:t>
            </a:r>
            <a:r>
              <a:rPr lang="en-GB" sz="4000" dirty="0">
                <a:solidFill>
                  <a:srgbClr val="3366FF"/>
                </a:solidFill>
                <a:latin typeface="Arial Narrow" panose="020B0606020202030204" pitchFamily="34" charset="0"/>
              </a:rPr>
              <a:t> </a:t>
            </a:r>
            <a:r>
              <a:rPr lang="en-GB" sz="4000" dirty="0" err="1">
                <a:solidFill>
                  <a:srgbClr val="3366FF"/>
                </a:solidFill>
                <a:latin typeface="Arial Narrow" panose="020B0606020202030204" pitchFamily="34" charset="0"/>
              </a:rPr>
              <a:t>kommer</a:t>
            </a:r>
            <a:r>
              <a:rPr lang="en-GB" sz="4000" dirty="0">
                <a:solidFill>
                  <a:srgbClr val="3366FF"/>
                </a:solidFill>
                <a:latin typeface="Arial Narrow" panose="020B0606020202030204" pitchFamily="34" charset="0"/>
              </a:rPr>
              <a:t> </a:t>
            </a:r>
            <a:r>
              <a:rPr lang="en-GB" sz="4000" dirty="0" err="1">
                <a:solidFill>
                  <a:srgbClr val="3366FF"/>
                </a:solidFill>
                <a:latin typeface="Arial Narrow" panose="020B0606020202030204" pitchFamily="34" charset="0"/>
              </a:rPr>
              <a:t>sjelden</a:t>
            </a:r>
            <a:r>
              <a:rPr lang="en-GB" sz="4000" dirty="0">
                <a:solidFill>
                  <a:srgbClr val="3366FF"/>
                </a:solidFill>
                <a:latin typeface="Arial Narrow" panose="020B0606020202030204" pitchFamily="34" charset="0"/>
              </a:rPr>
              <a:t> </a:t>
            </a:r>
            <a:r>
              <a:rPr lang="en-GB" sz="4000" dirty="0" err="1">
                <a:solidFill>
                  <a:srgbClr val="3366FF"/>
                </a:solidFill>
                <a:latin typeface="Arial Narrow" panose="020B0606020202030204" pitchFamily="34" charset="0"/>
              </a:rPr>
              <a:t>alene</a:t>
            </a:r>
            <a:r>
              <a:rPr lang="en-GB" sz="4000" dirty="0">
                <a:solidFill>
                  <a:srgbClr val="3366FF"/>
                </a:solidFill>
                <a:latin typeface="Arial Narrow" panose="020B0606020202030204" pitchFamily="34" charset="0"/>
              </a:rPr>
              <a:t> …”</a:t>
            </a:r>
            <a:br>
              <a:rPr lang="en-GB" sz="3600" dirty="0"/>
            </a:br>
            <a:endParaRPr lang="en-GB" sz="3600" dirty="0"/>
          </a:p>
        </p:txBody>
      </p:sp>
      <p:sp>
        <p:nvSpPr>
          <p:cNvPr id="3" name="Subtitle 2">
            <a:extLst>
              <a:ext uri="{FF2B5EF4-FFF2-40B4-BE49-F238E27FC236}">
                <a16:creationId xmlns:a16="http://schemas.microsoft.com/office/drawing/2014/main" id="{977C4633-7458-4F99-83F4-CB5107BC263B}"/>
              </a:ext>
            </a:extLst>
          </p:cNvPr>
          <p:cNvSpPr>
            <a:spLocks noGrp="1"/>
          </p:cNvSpPr>
          <p:nvPr>
            <p:ph type="subTitle" idx="1"/>
          </p:nvPr>
        </p:nvSpPr>
        <p:spPr>
          <a:xfrm>
            <a:off x="3581400" y="4381501"/>
            <a:ext cx="5027613" cy="1099142"/>
          </a:xfrm>
        </p:spPr>
        <p:txBody>
          <a:bodyPr rtlCol="0">
            <a:normAutofit fontScale="77500" lnSpcReduction="20000"/>
          </a:bodyPr>
          <a:lstStyle/>
          <a:p>
            <a:pPr rtl="0"/>
            <a:r>
              <a:rPr lang="en-GB" dirty="0">
                <a:latin typeface="Arial Narrow" panose="020B0606020202030204" pitchFamily="34" charset="0"/>
              </a:rPr>
              <a:t>USN, 04.01.2024</a:t>
            </a:r>
          </a:p>
          <a:p>
            <a:pPr rtl="0"/>
            <a:r>
              <a:rPr lang="en-GB" dirty="0" err="1">
                <a:latin typeface="Arial Narrow" panose="020B0606020202030204" pitchFamily="34" charset="0"/>
              </a:rPr>
              <a:t>Øyvind</a:t>
            </a:r>
            <a:r>
              <a:rPr lang="en-GB" dirty="0">
                <a:latin typeface="Arial Narrow" panose="020B0606020202030204" pitchFamily="34" charset="0"/>
              </a:rPr>
              <a:t> </a:t>
            </a:r>
            <a:r>
              <a:rPr lang="en-GB" dirty="0" err="1">
                <a:latin typeface="Arial Narrow" panose="020B0606020202030204" pitchFamily="34" charset="0"/>
              </a:rPr>
              <a:t>Kvello</a:t>
            </a:r>
            <a:endParaRPr lang="en-GB" dirty="0">
              <a:latin typeface="Arial Narrow" panose="020B0606020202030204" pitchFamily="34" charset="0"/>
            </a:endParaRPr>
          </a:p>
          <a:p>
            <a:pPr rtl="0"/>
            <a:r>
              <a:rPr lang="en-GB" dirty="0">
                <a:latin typeface="Arial Narrow" panose="020B0606020202030204" pitchFamily="34" charset="0"/>
              </a:rPr>
              <a:t>Professor II</a:t>
            </a:r>
          </a:p>
        </p:txBody>
      </p:sp>
      <p:sp>
        <p:nvSpPr>
          <p:cNvPr id="5" name="Picture Placeholder 4">
            <a:extLst>
              <a:ext uri="{FF2B5EF4-FFF2-40B4-BE49-F238E27FC236}">
                <a16:creationId xmlns:a16="http://schemas.microsoft.com/office/drawing/2014/main" id="{26FB5DD6-46B0-1B06-560D-F083E5348A6D}"/>
              </a:ext>
            </a:extLst>
          </p:cNvPr>
          <p:cNvSpPr>
            <a:spLocks noGrp="1"/>
          </p:cNvSpPr>
          <p:nvPr>
            <p:ph type="pic" sz="quarter" idx="13"/>
          </p:nvPr>
        </p:nvSpPr>
        <p:spPr>
          <a:xfrm>
            <a:off x="4902708" y="508958"/>
            <a:ext cx="2386800" cy="785004"/>
          </a:xfrm>
        </p:spPr>
        <p:txBody>
          <a:bodyPr>
            <a:normAutofit/>
          </a:bodyPr>
          <a:lstStyle/>
          <a:p>
            <a:r>
              <a:rPr lang="nb-NO" sz="2400" b="1" dirty="0">
                <a:solidFill>
                  <a:srgbClr val="3399FF"/>
                </a:solidFill>
                <a:latin typeface="Arial Narrow" panose="020B0606020202030204" pitchFamily="34" charset="0"/>
              </a:rPr>
              <a:t>SAMOT</a:t>
            </a:r>
            <a:endParaRPr lang="en-GB" sz="2400" b="1" dirty="0">
              <a:solidFill>
                <a:srgbClr val="3399FF"/>
              </a:solidFill>
              <a:latin typeface="Arial Narrow" panose="020B0606020202030204" pitchFamily="34" charset="0"/>
            </a:endParaRPr>
          </a:p>
        </p:txBody>
      </p:sp>
    </p:spTree>
    <p:extLst>
      <p:ext uri="{BB962C8B-B14F-4D97-AF65-F5344CB8AC3E}">
        <p14:creationId xmlns:p14="http://schemas.microsoft.com/office/powerpoint/2010/main" val="99226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05EF-0568-A90F-1951-0A551B74B8E3}"/>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2584BF09-70A1-9CD4-048C-9A5D19760136}"/>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CC6A9538-D209-B8B6-F01A-2EA90C4207A9}"/>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4146D203-8B64-7181-67E2-0ABD67C3356C}"/>
              </a:ext>
            </a:extLst>
          </p:cNvPr>
          <p:cNvSpPr>
            <a:spLocks noGrp="1"/>
          </p:cNvSpPr>
          <p:nvPr>
            <p:ph type="sldNum" sz="quarter" idx="12"/>
          </p:nvPr>
        </p:nvSpPr>
        <p:spPr/>
        <p:txBody>
          <a:bodyPr/>
          <a:lstStyle/>
          <a:p>
            <a:pPr rtl="0"/>
            <a:fld id="{4950F5D8-22E1-4015-8661-E5B1FD28C2DE}" type="slidenum">
              <a:rPr lang="en-GB" noProof="0" smtClean="0"/>
              <a:t>10</a:t>
            </a:fld>
            <a:endParaRPr lang="en-GB" noProof="0" dirty="0"/>
          </a:p>
        </p:txBody>
      </p:sp>
      <p:sp>
        <p:nvSpPr>
          <p:cNvPr id="6" name="Content Placeholder 5">
            <a:extLst>
              <a:ext uri="{FF2B5EF4-FFF2-40B4-BE49-F238E27FC236}">
                <a16:creationId xmlns:a16="http://schemas.microsoft.com/office/drawing/2014/main" id="{7AF4419B-1E79-28BE-7D58-BE833378DF0E}"/>
              </a:ext>
            </a:extLst>
          </p:cNvPr>
          <p:cNvSpPr>
            <a:spLocks noGrp="1"/>
          </p:cNvSpPr>
          <p:nvPr>
            <p:ph sz="quarter" idx="53"/>
          </p:nvPr>
        </p:nvSpPr>
        <p:spPr>
          <a:xfrm>
            <a:off x="839787" y="1943099"/>
            <a:ext cx="11152188" cy="4562476"/>
          </a:xfrm>
        </p:spPr>
        <p:txBody>
          <a:bodyPr>
            <a:normAutofit/>
          </a:bodyPr>
          <a:lstStyle/>
          <a:p>
            <a:pPr marL="648900" indent="-342900">
              <a:lnSpc>
                <a:spcPct val="107000"/>
              </a:lnSpc>
            </a:pPr>
            <a:r>
              <a:rPr lang="nb-NO" sz="2600" dirty="0">
                <a:latin typeface="Arial Narrow" panose="020B0606020202030204" pitchFamily="34" charset="0"/>
              </a:rPr>
              <a:t>Forklaringen på at barn med funksjonsnedsettelser er mer utsatt for omsorgssvikt handler i hovedsak om: </a:t>
            </a:r>
          </a:p>
          <a:p>
            <a:pPr marL="972900" lvl="1" indent="-342900">
              <a:lnSpc>
                <a:spcPct val="107000"/>
              </a:lnSpc>
            </a:pPr>
            <a:r>
              <a:rPr lang="nb-NO" sz="2400" dirty="0">
                <a:latin typeface="Arial Narrow" panose="020B0606020202030204" pitchFamily="34" charset="0"/>
              </a:rPr>
              <a:t>Denne gruppen av barn stiller større krav til foreldrenes omsorgsferdigheter enn øvrige barn, slik at det lettere kan oppstå et kompetansegap mellom det som barnet har av behov for og den omsorgen som foreldrene makter å gi barnet.</a:t>
            </a:r>
          </a:p>
          <a:p>
            <a:pPr marL="2242900" lvl="5" indent="-342900">
              <a:lnSpc>
                <a:spcPct val="107000"/>
              </a:lnSpc>
            </a:pPr>
            <a:r>
              <a:rPr lang="nb-NO" sz="1900" dirty="0">
                <a:solidFill>
                  <a:schemeClr val="bg1"/>
                </a:solidFill>
                <a:latin typeface="Arial Narrow" panose="020B0606020202030204" pitchFamily="34" charset="0"/>
              </a:rPr>
              <a:t>Ref.: </a:t>
            </a:r>
            <a:r>
              <a:rPr lang="nb-NO" sz="1900" dirty="0" err="1">
                <a:solidFill>
                  <a:schemeClr val="bg1"/>
                </a:solidFill>
                <a:latin typeface="Arial Narrow" panose="020B0606020202030204" pitchFamily="34" charset="0"/>
              </a:rPr>
              <a:t>Goudie</a:t>
            </a:r>
            <a:r>
              <a:rPr lang="nb-NO" sz="1900" dirty="0">
                <a:solidFill>
                  <a:schemeClr val="bg1"/>
                </a:solidFill>
                <a:latin typeface="Arial Narrow" panose="020B0606020202030204" pitchFamily="34" charset="0"/>
              </a:rPr>
              <a:t> et al., 2014; Peer &amp; Hillman, 2014; </a:t>
            </a:r>
            <a:r>
              <a:rPr lang="nb-NO" sz="1900" dirty="0" err="1">
                <a:solidFill>
                  <a:schemeClr val="bg1"/>
                </a:solidFill>
                <a:latin typeface="Arial Narrow" panose="020B0606020202030204" pitchFamily="34" charset="0"/>
              </a:rPr>
              <a:t>Romley</a:t>
            </a:r>
            <a:r>
              <a:rPr lang="nb-NO" sz="1900" dirty="0">
                <a:solidFill>
                  <a:schemeClr val="bg1"/>
                </a:solidFill>
                <a:latin typeface="Arial Narrow" panose="020B0606020202030204" pitchFamily="34" charset="0"/>
              </a:rPr>
              <a:t> et al., 2017 </a:t>
            </a:r>
          </a:p>
          <a:p>
            <a:pPr marL="972900" lvl="1" indent="-342900">
              <a:lnSpc>
                <a:spcPct val="107000"/>
              </a:lnSpc>
            </a:pPr>
            <a:r>
              <a:rPr lang="nb-NO" sz="2400" dirty="0">
                <a:latin typeface="Arial Narrow" panose="020B0606020202030204" pitchFamily="34" charset="0"/>
              </a:rPr>
              <a:t>Det er en økt risiko for at foreldrene ikke makter å følge opp de medisinske vanskene som barnet har ut fra mangel på kunnskap eller tid.</a:t>
            </a:r>
          </a:p>
          <a:p>
            <a:pPr marL="2242900" lvl="5" indent="-342900">
              <a:lnSpc>
                <a:spcPct val="107000"/>
              </a:lnSpc>
            </a:pPr>
            <a:r>
              <a:rPr lang="nb-NO" sz="1900" dirty="0">
                <a:solidFill>
                  <a:schemeClr val="bg1"/>
                </a:solidFill>
                <a:latin typeface="Arial Narrow" panose="020B0606020202030204" pitchFamily="34" charset="0"/>
              </a:rPr>
              <a:t>Ref.: Baker et al., 2020; Van Horne et al., 2015</a:t>
            </a:r>
          </a:p>
          <a:p>
            <a:pPr marL="2242900" lvl="5" indent="-342900">
              <a:lnSpc>
                <a:spcPct val="107000"/>
              </a:lnSpc>
            </a:pPr>
            <a:endParaRPr lang="nb-NO" sz="1900" dirty="0">
              <a:solidFill>
                <a:schemeClr val="bg1"/>
              </a:solidFill>
              <a:latin typeface="Arial Narrow" panose="020B0606020202030204" pitchFamily="34" charset="0"/>
            </a:endParaRPr>
          </a:p>
          <a:p>
            <a:pPr marL="0" indent="0">
              <a:buNone/>
            </a:pPr>
            <a:endParaRPr lang="nb-NO" dirty="0"/>
          </a:p>
        </p:txBody>
      </p:sp>
    </p:spTree>
    <p:extLst>
      <p:ext uri="{BB962C8B-B14F-4D97-AF65-F5344CB8AC3E}">
        <p14:creationId xmlns:p14="http://schemas.microsoft.com/office/powerpoint/2010/main" val="2570540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741C-920F-551D-E97B-DC59223ACF7C}"/>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EE424EE8-A3EA-7AF3-BCB5-347DBED8384A}"/>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1576C270-8F19-8953-CC88-60B103E9C551}"/>
              </a:ext>
            </a:extLst>
          </p:cNvPr>
          <p:cNvSpPr>
            <a:spLocks noGrp="1"/>
          </p:cNvSpPr>
          <p:nvPr>
            <p:ph type="ftr" sz="quarter" idx="11"/>
          </p:nvPr>
        </p:nvSpPr>
        <p:spPr>
          <a:xfrm>
            <a:off x="7237413" y="6215729"/>
            <a:ext cx="4114800" cy="190327"/>
          </a:xfrm>
        </p:spPr>
        <p:txBody>
          <a:bodyPr/>
          <a:lstStyle/>
          <a:p>
            <a:pPr rtl="0"/>
            <a:endParaRPr lang="en-GB" noProof="0" dirty="0"/>
          </a:p>
        </p:txBody>
      </p:sp>
      <p:sp>
        <p:nvSpPr>
          <p:cNvPr id="5" name="Slide Number Placeholder 4">
            <a:extLst>
              <a:ext uri="{FF2B5EF4-FFF2-40B4-BE49-F238E27FC236}">
                <a16:creationId xmlns:a16="http://schemas.microsoft.com/office/drawing/2014/main" id="{7A516CE8-63F8-8466-DA25-9ABFFF41C2AB}"/>
              </a:ext>
            </a:extLst>
          </p:cNvPr>
          <p:cNvSpPr>
            <a:spLocks noGrp="1"/>
          </p:cNvSpPr>
          <p:nvPr>
            <p:ph type="sldNum" sz="quarter" idx="12"/>
          </p:nvPr>
        </p:nvSpPr>
        <p:spPr/>
        <p:txBody>
          <a:bodyPr/>
          <a:lstStyle/>
          <a:p>
            <a:pPr rtl="0"/>
            <a:fld id="{4950F5D8-22E1-4015-8661-E5B1FD28C2DE}" type="slidenum">
              <a:rPr lang="en-GB" noProof="0" smtClean="0"/>
              <a:t>11</a:t>
            </a:fld>
            <a:endParaRPr lang="en-GB" noProof="0" dirty="0"/>
          </a:p>
        </p:txBody>
      </p:sp>
      <p:sp>
        <p:nvSpPr>
          <p:cNvPr id="6" name="Content Placeholder 5">
            <a:extLst>
              <a:ext uri="{FF2B5EF4-FFF2-40B4-BE49-F238E27FC236}">
                <a16:creationId xmlns:a16="http://schemas.microsoft.com/office/drawing/2014/main" id="{861C6384-788C-3EA1-B7E4-6ED4CDABC3A0}"/>
              </a:ext>
            </a:extLst>
          </p:cNvPr>
          <p:cNvSpPr>
            <a:spLocks noGrp="1"/>
          </p:cNvSpPr>
          <p:nvPr>
            <p:ph sz="quarter" idx="53"/>
          </p:nvPr>
        </p:nvSpPr>
        <p:spPr>
          <a:xfrm>
            <a:off x="839787" y="1943099"/>
            <a:ext cx="11104563" cy="4397069"/>
          </a:xfrm>
        </p:spPr>
        <p:txBody>
          <a:bodyPr>
            <a:normAutofit lnSpcReduction="10000"/>
          </a:bodyPr>
          <a:lstStyle/>
          <a:p>
            <a:pPr lvl="2">
              <a:buClr>
                <a:srgbClr val="C00000"/>
              </a:buClr>
            </a:pPr>
            <a:endParaRPr lang="nb-NO" sz="2000" dirty="0">
              <a:latin typeface="Arial Narrow" panose="020B0606020202030204" pitchFamily="34" charset="0"/>
            </a:endParaRPr>
          </a:p>
          <a:p>
            <a:pPr lvl="2">
              <a:buClr>
                <a:srgbClr val="C00000"/>
              </a:buClr>
            </a:pPr>
            <a:r>
              <a:rPr lang="nb-NO" sz="2000" dirty="0">
                <a:latin typeface="Arial Narrow" panose="020B0606020202030204" pitchFamily="34" charset="0"/>
              </a:rPr>
              <a:t>Barn med funksjonsnedsettelser kan være vanskelig å fortolke/forstå, og at foreldre derfor ikke dekker barnas behov fordi de ikke vet om dem.</a:t>
            </a:r>
          </a:p>
          <a:p>
            <a:pPr lvl="5">
              <a:buClr>
                <a:srgbClr val="C00000"/>
              </a:buClr>
            </a:pPr>
            <a:r>
              <a:rPr lang="nb-NO" sz="2000" dirty="0">
                <a:solidFill>
                  <a:schemeClr val="bg1"/>
                </a:solidFill>
                <a:latin typeface="Arial Narrow" panose="020B0606020202030204" pitchFamily="34" charset="0"/>
              </a:rPr>
              <a:t>Ref.: Van Horne et al., 2015</a:t>
            </a:r>
          </a:p>
          <a:p>
            <a:pPr lvl="2">
              <a:buClr>
                <a:srgbClr val="C00000"/>
              </a:buClr>
            </a:pPr>
            <a:r>
              <a:rPr lang="nb-NO" sz="2000" dirty="0">
                <a:latin typeface="Arial Narrow" panose="020B0606020202030204" pitchFamily="34" charset="0"/>
              </a:rPr>
              <a:t>Foreldre til barn med kognitive vansker forteller at de kjenner på stress knyttet til hvordan fremtiden vil bli for barna og at dette virker utmattende på dem.</a:t>
            </a:r>
          </a:p>
          <a:p>
            <a:pPr lvl="5">
              <a:buClr>
                <a:srgbClr val="C00000"/>
              </a:buClr>
            </a:pPr>
            <a:r>
              <a:rPr lang="nb-NO" sz="2000" dirty="0">
                <a:solidFill>
                  <a:schemeClr val="bg1"/>
                </a:solidFill>
                <a:latin typeface="Arial Narrow" panose="020B0606020202030204" pitchFamily="34" charset="0"/>
              </a:rPr>
              <a:t>Ref.: Baker et al., 2020 </a:t>
            </a:r>
          </a:p>
          <a:p>
            <a:pPr lvl="2">
              <a:buClr>
                <a:srgbClr val="C00000"/>
              </a:buClr>
            </a:pPr>
            <a:r>
              <a:rPr lang="nb-NO" sz="2000" dirty="0">
                <a:latin typeface="Arial Narrow" panose="020B0606020202030204" pitchFamily="34" charset="0"/>
              </a:rPr>
              <a:t>De mange utfordringer som er knyttet til omsorgen for barn med vedvarende funksjonsnedsettelser kan fremme psykisk uhelse hos omsorgsgiverne. </a:t>
            </a:r>
          </a:p>
          <a:p>
            <a:pPr lvl="2">
              <a:buClr>
                <a:srgbClr val="C00000"/>
              </a:buClr>
            </a:pPr>
            <a:r>
              <a:rPr lang="nb-NO" sz="2000" dirty="0">
                <a:latin typeface="Arial Narrow" panose="020B0606020202030204" pitchFamily="34" charset="0"/>
              </a:rPr>
              <a:t>En studie viste f.eks. at det var syv ganger økt risiko for at foreldre til barn med autismespektervansker opplevde betydelig stress knyttet til omsorgsrollen sammenlignet med andre foreldre.</a:t>
            </a:r>
          </a:p>
          <a:p>
            <a:pPr lvl="5">
              <a:buClr>
                <a:srgbClr val="C00000"/>
              </a:buClr>
            </a:pPr>
            <a:r>
              <a:rPr lang="nb-NO" sz="2000" dirty="0">
                <a:solidFill>
                  <a:schemeClr val="bg1"/>
                </a:solidFill>
                <a:latin typeface="Arial Narrow" panose="020B0606020202030204" pitchFamily="34" charset="0"/>
              </a:rPr>
              <a:t>Ref.: </a:t>
            </a:r>
            <a:r>
              <a:rPr lang="nb-NO" sz="2000" dirty="0" err="1">
                <a:solidFill>
                  <a:schemeClr val="bg1"/>
                </a:solidFill>
                <a:latin typeface="Arial Narrow" panose="020B0606020202030204" pitchFamily="34" charset="0"/>
              </a:rPr>
              <a:t>Hoyle</a:t>
            </a:r>
            <a:r>
              <a:rPr lang="nb-NO" sz="2000" dirty="0">
                <a:solidFill>
                  <a:schemeClr val="bg1"/>
                </a:solidFill>
                <a:latin typeface="Arial Narrow" panose="020B0606020202030204" pitchFamily="34" charset="0"/>
              </a:rPr>
              <a:t> et al., 2021</a:t>
            </a:r>
          </a:p>
          <a:p>
            <a:pPr lvl="2">
              <a:buClr>
                <a:srgbClr val="C00000"/>
              </a:buClr>
            </a:pPr>
            <a:r>
              <a:rPr lang="nb-NO" sz="2000" dirty="0">
                <a:latin typeface="Arial Narrow" panose="020B0606020202030204" pitchFamily="34" charset="0"/>
              </a:rPr>
              <a:t>Studien dokumenterer ikke om dette øker risikoen for at omsorgspersonene utvikler angstlidelser eller depresjon (årsak–virkning-forhold), men kunnskapen om at opplevd stress knyttet til barneomsorg kan gi negative psykiske helseeffekter er godt kjent. </a:t>
            </a:r>
          </a:p>
          <a:p>
            <a:pPr marL="0" indent="0">
              <a:buNone/>
            </a:pPr>
            <a:endParaRPr lang="nb-NO" dirty="0"/>
          </a:p>
        </p:txBody>
      </p:sp>
    </p:spTree>
    <p:extLst>
      <p:ext uri="{BB962C8B-B14F-4D97-AF65-F5344CB8AC3E}">
        <p14:creationId xmlns:p14="http://schemas.microsoft.com/office/powerpoint/2010/main" val="341980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9F8A-1A5B-39E0-73DF-7F5F30C1E1F6}"/>
              </a:ext>
            </a:extLst>
          </p:cNvPr>
          <p:cNvSpPr>
            <a:spLocks noGrp="1"/>
          </p:cNvSpPr>
          <p:nvPr>
            <p:ph type="title"/>
          </p:nvPr>
        </p:nvSpPr>
        <p:spPr>
          <a:xfrm>
            <a:off x="838200" y="834047"/>
            <a:ext cx="6862011" cy="552848"/>
          </a:xfrm>
        </p:spPr>
        <p:txBody>
          <a:bodyPr/>
          <a:lstStyle/>
          <a:p>
            <a:r>
              <a:rPr lang="nb-NO" dirty="0" err="1">
                <a:latin typeface="Arial Narrow" panose="020B0606020202030204" pitchFamily="34" charset="0"/>
              </a:rPr>
              <a:t>RoP</a:t>
            </a:r>
            <a:r>
              <a:rPr lang="nb-NO" dirty="0">
                <a:latin typeface="Arial Narrow" panose="020B0606020202030204" pitchFamily="34" charset="0"/>
              </a:rPr>
              <a:t>-lidelser</a:t>
            </a:r>
          </a:p>
        </p:txBody>
      </p:sp>
      <p:sp>
        <p:nvSpPr>
          <p:cNvPr id="3" name="Date Placeholder 2">
            <a:extLst>
              <a:ext uri="{FF2B5EF4-FFF2-40B4-BE49-F238E27FC236}">
                <a16:creationId xmlns:a16="http://schemas.microsoft.com/office/drawing/2014/main" id="{B8EF4BD0-6680-AE14-D72B-780C8BD57B63}"/>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170F0571-F07D-1654-52D6-1C9D90B6BF94}"/>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FBF29288-2C9A-BAC9-A336-37EA9BA6573D}"/>
              </a:ext>
            </a:extLst>
          </p:cNvPr>
          <p:cNvSpPr>
            <a:spLocks noGrp="1"/>
          </p:cNvSpPr>
          <p:nvPr>
            <p:ph type="sldNum" sz="quarter" idx="12"/>
          </p:nvPr>
        </p:nvSpPr>
        <p:spPr/>
        <p:txBody>
          <a:bodyPr/>
          <a:lstStyle/>
          <a:p>
            <a:pPr rtl="0"/>
            <a:fld id="{4950F5D8-22E1-4015-8661-E5B1FD28C2DE}" type="slidenum">
              <a:rPr lang="en-GB" noProof="0" smtClean="0"/>
              <a:t>12</a:t>
            </a:fld>
            <a:endParaRPr lang="en-GB" noProof="0" dirty="0"/>
          </a:p>
        </p:txBody>
      </p:sp>
      <p:sp>
        <p:nvSpPr>
          <p:cNvPr id="6" name="Content Placeholder 5">
            <a:extLst>
              <a:ext uri="{FF2B5EF4-FFF2-40B4-BE49-F238E27FC236}">
                <a16:creationId xmlns:a16="http://schemas.microsoft.com/office/drawing/2014/main" id="{AFCA0DC9-91B1-61E0-9E33-90DFB36C3B07}"/>
              </a:ext>
            </a:extLst>
          </p:cNvPr>
          <p:cNvSpPr>
            <a:spLocks noGrp="1"/>
          </p:cNvSpPr>
          <p:nvPr>
            <p:ph sz="quarter" idx="53"/>
          </p:nvPr>
        </p:nvSpPr>
        <p:spPr/>
        <p:txBody>
          <a:bodyPr>
            <a:normAutofit/>
          </a:bodyPr>
          <a:lstStyle/>
          <a:p>
            <a:pPr marL="514350" indent="-285750">
              <a:lnSpc>
                <a:spcPct val="107000"/>
              </a:lnSpc>
              <a:spcAft>
                <a:spcPts val="600"/>
              </a:spcAft>
            </a:pPr>
            <a:r>
              <a:rPr lang="nb-NO" sz="2600" dirty="0" err="1">
                <a:latin typeface="Arial Narrow" panose="020B0606020202030204" pitchFamily="34" charset="0"/>
                <a:cs typeface="Times New Roman" panose="02020603050405020304" pitchFamily="18" charset="0"/>
              </a:rPr>
              <a:t>RoP</a:t>
            </a:r>
            <a:r>
              <a:rPr lang="nb-NO" sz="2600" dirty="0">
                <a:latin typeface="Arial Narrow" panose="020B0606020202030204" pitchFamily="34" charset="0"/>
                <a:cs typeface="Times New Roman" panose="02020603050405020304" pitchFamily="18" charset="0"/>
              </a:rPr>
              <a:t>-lidelser er et veletablert begrep i praksisfeltet (</a:t>
            </a:r>
            <a:r>
              <a:rPr lang="nb-NO" sz="2600" i="1" dirty="0">
                <a:latin typeface="Arial Narrow" panose="020B0606020202030204" pitchFamily="34" charset="0"/>
                <a:cs typeface="Times New Roman" panose="02020603050405020304" pitchFamily="18" charset="0"/>
              </a:rPr>
              <a:t>Rus og Psykiatri</a:t>
            </a:r>
            <a:r>
              <a:rPr lang="nb-NO" sz="2600" dirty="0">
                <a:latin typeface="Arial Narrow" panose="020B0606020202030204" pitchFamily="34" charset="0"/>
                <a:cs typeface="Times New Roman" panose="02020603050405020304" pitchFamily="18" charset="0"/>
              </a:rPr>
              <a:t>).</a:t>
            </a:r>
          </a:p>
          <a:p>
            <a:pPr marL="1885950" lvl="3" indent="-285750">
              <a:lnSpc>
                <a:spcPct val="107000"/>
              </a:lnSpc>
              <a:spcAft>
                <a:spcPts val="600"/>
              </a:spcAft>
            </a:pPr>
            <a:r>
              <a:rPr lang="nb-NO" sz="1200" dirty="0">
                <a:effectLst/>
                <a:latin typeface="Arial Narrow" panose="020B0606020202030204" pitchFamily="34" charset="0"/>
                <a:ea typeface="Calibri" panose="020F0502020204030204" pitchFamily="34" charset="0"/>
                <a:cs typeface="Times New Roman" panose="02020603050405020304" pitchFamily="18" charset="0"/>
              </a:rPr>
              <a:t>Ref.: Han et al., 2017</a:t>
            </a:r>
          </a:p>
          <a:p>
            <a:pPr marL="514350" indent="-285750">
              <a:lnSpc>
                <a:spcPct val="107000"/>
              </a:lnSpc>
              <a:spcAft>
                <a:spcPts val="600"/>
              </a:spcAft>
            </a:pPr>
            <a:r>
              <a:rPr lang="nb-NO" sz="2600" dirty="0">
                <a:latin typeface="Arial Narrow" panose="020B0606020202030204" pitchFamily="34" charset="0"/>
                <a:cs typeface="Times New Roman" panose="02020603050405020304" pitchFamily="18" charset="0"/>
              </a:rPr>
              <a:t>Det betegner at personer både har rusmiddelmisbruk og psykiske lidelser.</a:t>
            </a:r>
          </a:p>
          <a:p>
            <a:pPr marL="1885950" lvl="3" indent="-285750">
              <a:lnSpc>
                <a:spcPct val="107000"/>
              </a:lnSpc>
              <a:spcAft>
                <a:spcPts val="600"/>
              </a:spcAft>
            </a:pPr>
            <a:r>
              <a:rPr lang="nb-NO" sz="1200" dirty="0">
                <a:latin typeface="Arial Narrow" panose="020B0606020202030204" pitchFamily="34" charset="0"/>
                <a:ea typeface="Calibri" panose="020F0502020204030204" pitchFamily="34" charset="0"/>
                <a:cs typeface="Times New Roman" panose="02020603050405020304" pitchFamily="18" charset="0"/>
              </a:rPr>
              <a:t>Ref.: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Baranyi</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2019</a:t>
            </a:r>
          </a:p>
          <a:p>
            <a:pPr marL="514350" indent="-285750">
              <a:lnSpc>
                <a:spcPct val="107000"/>
              </a:lnSpc>
              <a:spcAft>
                <a:spcPts val="600"/>
              </a:spcAft>
            </a:pPr>
            <a:r>
              <a:rPr lang="nb-NO" sz="2600" dirty="0">
                <a:effectLst/>
                <a:latin typeface="Arial Narrow" panose="020B0606020202030204" pitchFamily="34" charset="0"/>
                <a:ea typeface="Calibri" panose="020F0502020204030204" pitchFamily="34" charset="0"/>
                <a:cs typeface="Times New Roman" panose="02020603050405020304" pitchFamily="18" charset="0"/>
              </a:rPr>
              <a:t>Det viser seg at som oftest debuterer de psykiske lidelsene før rusmiddelmisbruket.</a:t>
            </a:r>
          </a:p>
          <a:p>
            <a:pPr marL="1885950" lvl="3" indent="-285750">
              <a:lnSpc>
                <a:spcPct val="107000"/>
              </a:lnSpc>
              <a:spcAft>
                <a:spcPts val="600"/>
              </a:spcAft>
            </a:pPr>
            <a:r>
              <a:rPr lang="nb-NO" sz="1200" dirty="0">
                <a:latin typeface="Arial Narrow" panose="020B0606020202030204" pitchFamily="34" charset="0"/>
                <a:ea typeface="Calibri" panose="020F0502020204030204" pitchFamily="34" charset="0"/>
                <a:cs typeface="Times New Roman" panose="02020603050405020304" pitchFamily="18" charset="0"/>
              </a:rPr>
              <a:t>Ref.: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Casadio</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2014</a:t>
            </a:r>
          </a:p>
          <a:p>
            <a:pPr indent="0">
              <a:lnSpc>
                <a:spcPct val="107000"/>
              </a:lnSpc>
              <a:spcAft>
                <a:spcPts val="600"/>
              </a:spcAft>
              <a:buNone/>
            </a:pPr>
            <a:r>
              <a:rPr lang="nb-NO" sz="1800" dirty="0">
                <a:effectLst/>
                <a:latin typeface="Arial Narrow" panose="020B0606020202030204" pitchFamily="34" charset="0"/>
                <a:ea typeface="Calibri" panose="020F0502020204030204" pitchFamily="34" charset="0"/>
                <a:cs typeface="Times New Roman" panose="02020603050405020304" pitchFamily="18" charset="0"/>
              </a:rPr>
              <a:t> </a:t>
            </a:r>
            <a:endParaRPr lang="nb-NO" dirty="0"/>
          </a:p>
        </p:txBody>
      </p:sp>
    </p:spTree>
    <p:extLst>
      <p:ext uri="{BB962C8B-B14F-4D97-AF65-F5344CB8AC3E}">
        <p14:creationId xmlns:p14="http://schemas.microsoft.com/office/powerpoint/2010/main" val="1751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3945-BC5C-9AD4-58DC-7A52CBE573AF}"/>
              </a:ext>
            </a:extLst>
          </p:cNvPr>
          <p:cNvSpPr>
            <a:spLocks noGrp="1"/>
          </p:cNvSpPr>
          <p:nvPr>
            <p:ph type="title"/>
          </p:nvPr>
        </p:nvSpPr>
        <p:spPr>
          <a:xfrm>
            <a:off x="838199" y="66675"/>
            <a:ext cx="6862011" cy="184317"/>
          </a:xfrm>
        </p:spPr>
        <p:txBody>
          <a:bodyPr>
            <a:normAutofit fontScale="90000"/>
          </a:bodyPr>
          <a:lstStyle/>
          <a:p>
            <a:endParaRPr lang="nb-NO" dirty="0"/>
          </a:p>
        </p:txBody>
      </p:sp>
      <p:sp>
        <p:nvSpPr>
          <p:cNvPr id="3" name="Date Placeholder 2">
            <a:extLst>
              <a:ext uri="{FF2B5EF4-FFF2-40B4-BE49-F238E27FC236}">
                <a16:creationId xmlns:a16="http://schemas.microsoft.com/office/drawing/2014/main" id="{99EBF642-358A-C929-A4EC-CCDF94B399C4}"/>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608F5285-BE13-787C-BA77-8E4139381CE8}"/>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8668386E-2114-6213-EA2A-221DCA2EE351}"/>
              </a:ext>
            </a:extLst>
          </p:cNvPr>
          <p:cNvSpPr>
            <a:spLocks noGrp="1"/>
          </p:cNvSpPr>
          <p:nvPr>
            <p:ph type="sldNum" sz="quarter" idx="12"/>
          </p:nvPr>
        </p:nvSpPr>
        <p:spPr/>
        <p:txBody>
          <a:bodyPr/>
          <a:lstStyle/>
          <a:p>
            <a:pPr rtl="0"/>
            <a:fld id="{4950F5D8-22E1-4015-8661-E5B1FD28C2DE}" type="slidenum">
              <a:rPr lang="en-GB" noProof="0" smtClean="0"/>
              <a:t>13</a:t>
            </a:fld>
            <a:endParaRPr lang="en-GB" noProof="0" dirty="0"/>
          </a:p>
        </p:txBody>
      </p:sp>
      <p:sp>
        <p:nvSpPr>
          <p:cNvPr id="6" name="Content Placeholder 5">
            <a:extLst>
              <a:ext uri="{FF2B5EF4-FFF2-40B4-BE49-F238E27FC236}">
                <a16:creationId xmlns:a16="http://schemas.microsoft.com/office/drawing/2014/main" id="{E7BB1CF7-DAE4-5B06-E81E-2A6C8D5EE9D5}"/>
              </a:ext>
            </a:extLst>
          </p:cNvPr>
          <p:cNvSpPr>
            <a:spLocks noGrp="1"/>
          </p:cNvSpPr>
          <p:nvPr>
            <p:ph sz="quarter" idx="53"/>
          </p:nvPr>
        </p:nvSpPr>
        <p:spPr>
          <a:xfrm>
            <a:off x="839787" y="499123"/>
            <a:ext cx="11352213" cy="6225528"/>
          </a:xfrm>
        </p:spPr>
        <p:txBody>
          <a:bodyPr>
            <a:normAutofit/>
          </a:bodyPr>
          <a:lstStyle/>
          <a:p>
            <a:pPr marL="571500" indent="-342900">
              <a:lnSpc>
                <a:spcPct val="107000"/>
              </a:lnSpc>
              <a:spcAft>
                <a:spcPts val="600"/>
              </a:spcAft>
            </a:pPr>
            <a:r>
              <a:rPr lang="nb-NO" sz="2000" dirty="0">
                <a:effectLst/>
                <a:latin typeface="Arial Narrow" panose="020B0606020202030204" pitchFamily="34" charset="0"/>
                <a:ea typeface="Calibri" panose="020F0502020204030204" pitchFamily="34" charset="0"/>
                <a:cs typeface="Times New Roman" panose="02020603050405020304" pitchFamily="18" charset="0"/>
              </a:rPr>
              <a:t>Den underliggende mekanismen tenkes å være forsøk på «selvmedisinering».</a:t>
            </a:r>
          </a:p>
          <a:p>
            <a:pPr marL="1943100" lvl="3" indent="-342900">
              <a:lnSpc>
                <a:spcPct val="107000"/>
              </a:lnSpc>
              <a:spcAft>
                <a:spcPts val="600"/>
              </a:spcAft>
            </a:pPr>
            <a:r>
              <a:rPr lang="nb-NO" dirty="0">
                <a:effectLst/>
                <a:latin typeface="Arial Narrow" panose="020B0606020202030204" pitchFamily="34" charset="0"/>
                <a:ea typeface="Calibri" panose="020F0502020204030204" pitchFamily="34" charset="0"/>
                <a:cs typeface="Times New Roman" panose="02020603050405020304" pitchFamily="18" charset="0"/>
              </a:rPr>
              <a:t>Ref.: </a:t>
            </a:r>
            <a:r>
              <a:rPr lang="nb-NO" dirty="0" err="1">
                <a:effectLst/>
                <a:latin typeface="Arial Narrow" panose="020B0606020202030204" pitchFamily="34" charset="0"/>
                <a:ea typeface="Calibri" panose="020F0502020204030204" pitchFamily="34" charset="0"/>
                <a:cs typeface="Times New Roman" panose="02020603050405020304" pitchFamily="18" charset="0"/>
              </a:rPr>
              <a:t>Alford</a:t>
            </a:r>
            <a:r>
              <a:rPr lang="nb-NO" dirty="0">
                <a:effectLst/>
                <a:latin typeface="Arial Narrow" panose="020B0606020202030204" pitchFamily="34" charset="0"/>
                <a:ea typeface="Calibri" panose="020F0502020204030204" pitchFamily="34" charset="0"/>
                <a:cs typeface="Times New Roman" panose="02020603050405020304" pitchFamily="18" charset="0"/>
              </a:rPr>
              <a:t> et al., 2016; </a:t>
            </a:r>
            <a:r>
              <a:rPr lang="nb-NO" dirty="0" err="1">
                <a:effectLst/>
                <a:latin typeface="Arial Narrow" panose="020B0606020202030204" pitchFamily="34" charset="0"/>
                <a:ea typeface="Calibri" panose="020F0502020204030204" pitchFamily="34" charset="0"/>
                <a:cs typeface="Times New Roman" panose="02020603050405020304" pitchFamily="18" charset="0"/>
              </a:rPr>
              <a:t>Bolden</a:t>
            </a:r>
            <a:r>
              <a:rPr lang="nb-NO" dirty="0">
                <a:effectLst/>
                <a:latin typeface="Arial Narrow" panose="020B0606020202030204" pitchFamily="34" charset="0"/>
                <a:ea typeface="Calibri" panose="020F0502020204030204" pitchFamily="34" charset="0"/>
                <a:cs typeface="Times New Roman" panose="02020603050405020304" pitchFamily="18" charset="0"/>
              </a:rPr>
              <a:t>, 2019; Helverschou et al., 2019; </a:t>
            </a:r>
            <a:r>
              <a:rPr lang="nb-NO" dirty="0" err="1">
                <a:effectLst/>
                <a:latin typeface="Arial Narrow" panose="020B0606020202030204" pitchFamily="34" charset="0"/>
                <a:ea typeface="Calibri" panose="020F0502020204030204" pitchFamily="34" charset="0"/>
                <a:cs typeface="Times New Roman" panose="02020603050405020304" pitchFamily="18" charset="0"/>
              </a:rPr>
              <a:t>Ritter</a:t>
            </a:r>
            <a:r>
              <a:rPr lang="nb-NO" dirty="0">
                <a:effectLst/>
                <a:latin typeface="Arial Narrow" panose="020B0606020202030204" pitchFamily="34" charset="0"/>
                <a:ea typeface="Calibri" panose="020F0502020204030204" pitchFamily="34" charset="0"/>
                <a:cs typeface="Times New Roman" panose="02020603050405020304" pitchFamily="18" charset="0"/>
              </a:rPr>
              <a:t> et al., 2019; Smith et al., 2017; Spencer et al., 2021</a:t>
            </a:r>
          </a:p>
          <a:p>
            <a:pPr marL="571500" indent="-342900">
              <a:lnSpc>
                <a:spcPct val="107000"/>
              </a:lnSpc>
              <a:spcAft>
                <a:spcPts val="600"/>
              </a:spcAft>
            </a:pPr>
            <a:r>
              <a:rPr lang="nb-NO" sz="2000" dirty="0">
                <a:effectLst/>
                <a:latin typeface="Arial Narrow" panose="020B0606020202030204" pitchFamily="34" charset="0"/>
                <a:ea typeface="Calibri" panose="020F0502020204030204" pitchFamily="34" charset="0"/>
                <a:cs typeface="Times New Roman" panose="02020603050405020304" pitchFamily="18" charset="0"/>
              </a:rPr>
              <a:t>Det har for eksempel lenge vært kjent at personer som har ADHD, men der denne psykiske lidelsen ikke har blitt diagnostisert eller der hjelpen ikke har vært tilstrekkelig nyttig (for eksempel at foreldre har valgt at barnet ikke skal medisineres), hadde en økt risiko for å utvikle rusmiddelmisbruk.</a:t>
            </a:r>
          </a:p>
          <a:p>
            <a:pPr marL="1028700" lvl="1" indent="-342900">
              <a:lnSpc>
                <a:spcPct val="107000"/>
              </a:lnSpc>
              <a:spcAft>
                <a:spcPts val="600"/>
              </a:spcAft>
            </a:pPr>
            <a:r>
              <a:rPr lang="nb-NO" dirty="0">
                <a:effectLst/>
                <a:latin typeface="Arial Narrow" panose="020B0606020202030204" pitchFamily="34" charset="0"/>
                <a:ea typeface="Calibri" panose="020F0502020204030204" pitchFamily="34" charset="0"/>
                <a:cs typeface="Times New Roman" panose="02020603050405020304" pitchFamily="18" charset="0"/>
              </a:rPr>
              <a:t>Gjerne var det amfetaminavhengighet. </a:t>
            </a:r>
          </a:p>
          <a:p>
            <a:pPr marL="571500" indent="-342900">
              <a:lnSpc>
                <a:spcPct val="107000"/>
              </a:lnSpc>
              <a:spcAft>
                <a:spcPts val="600"/>
              </a:spcAft>
            </a:pPr>
            <a:r>
              <a:rPr lang="nb-NO" sz="2000" dirty="0">
                <a:effectLst/>
                <a:latin typeface="Arial Narrow" panose="020B0606020202030204" pitchFamily="34" charset="0"/>
                <a:ea typeface="Calibri" panose="020F0502020204030204" pitchFamily="34" charset="0"/>
                <a:cs typeface="Times New Roman" panose="02020603050405020304" pitchFamily="18" charset="0"/>
              </a:rPr>
              <a:t>Med årene har det vist seg at personer med angstproblemer gjerne ruser seg for å roe seg og at stresset som gnager på dem skal gi slipp. </a:t>
            </a:r>
          </a:p>
          <a:p>
            <a:pPr marL="571500" indent="-342900">
              <a:lnSpc>
                <a:spcPct val="107000"/>
              </a:lnSpc>
              <a:spcAft>
                <a:spcPts val="600"/>
              </a:spcAft>
            </a:pPr>
            <a:r>
              <a:rPr lang="nb-NO" sz="2000" dirty="0">
                <a:effectLst/>
                <a:latin typeface="Arial Narrow" panose="020B0606020202030204" pitchFamily="34" charset="0"/>
                <a:ea typeface="Calibri" panose="020F0502020204030204" pitchFamily="34" charset="0"/>
                <a:cs typeface="Times New Roman" panose="02020603050405020304" pitchFamily="18" charset="0"/>
              </a:rPr>
              <a:t>Deprimerte kan ruse seg for å døyve tristheten. </a:t>
            </a:r>
          </a:p>
          <a:p>
            <a:pPr marL="571500" indent="-342900">
              <a:lnSpc>
                <a:spcPct val="107000"/>
              </a:lnSpc>
              <a:spcAft>
                <a:spcPts val="600"/>
              </a:spcAft>
            </a:pPr>
            <a:r>
              <a:rPr lang="nb-NO" sz="2000" dirty="0">
                <a:effectLst/>
                <a:latin typeface="Arial Narrow" panose="020B0606020202030204" pitchFamily="34" charset="0"/>
                <a:ea typeface="Calibri" panose="020F0502020204030204" pitchFamily="34" charset="0"/>
                <a:cs typeface="Times New Roman" panose="02020603050405020304" pitchFamily="18" charset="0"/>
              </a:rPr>
              <a:t>Ungdom og voksne med atferdsvansker, og flere voksne med personlighetsforstyrrelser kan ty til rusmiddelmisbruk for å døyve sterke emosjoner og reaksjoner de har på sosiale nederlag og vanskelige mellommenneskelige relasjoner. </a:t>
            </a:r>
          </a:p>
          <a:p>
            <a:pPr marL="571500" indent="-342900">
              <a:lnSpc>
                <a:spcPct val="107000"/>
              </a:lnSpc>
              <a:spcAft>
                <a:spcPts val="600"/>
              </a:spcAft>
            </a:pPr>
            <a:r>
              <a:rPr lang="nb-NO" sz="2000" dirty="0">
                <a:effectLst/>
                <a:latin typeface="Arial Narrow" panose="020B0606020202030204" pitchFamily="34" charset="0"/>
                <a:ea typeface="Calibri" panose="020F0502020204030204" pitchFamily="34" charset="0"/>
                <a:cs typeface="Times New Roman" panose="02020603050405020304" pitchFamily="18" charset="0"/>
              </a:rPr>
              <a:t>Personer med bipolar lidelse kan forsøke å regulere sin psykiske ustabilitet med rusmidler. </a:t>
            </a:r>
          </a:p>
          <a:p>
            <a:pPr marL="571500" indent="-342900">
              <a:lnSpc>
                <a:spcPct val="107000"/>
              </a:lnSpc>
              <a:spcAft>
                <a:spcPts val="600"/>
              </a:spcAft>
            </a:pPr>
            <a:r>
              <a:rPr lang="nb-NO" sz="2000" dirty="0">
                <a:effectLst/>
                <a:latin typeface="Arial Narrow" panose="020B0606020202030204" pitchFamily="34" charset="0"/>
                <a:ea typeface="Calibri" panose="020F0502020204030204" pitchFamily="34" charset="0"/>
                <a:cs typeface="Times New Roman" panose="02020603050405020304" pitchFamily="18" charset="0"/>
              </a:rPr>
              <a:t>Personer med psykose kan ruse seg for å døyve forvirringen og redselen som de kjenner på. </a:t>
            </a:r>
          </a:p>
          <a:p>
            <a:endParaRPr lang="nb-NO" dirty="0"/>
          </a:p>
        </p:txBody>
      </p:sp>
    </p:spTree>
    <p:extLst>
      <p:ext uri="{BB962C8B-B14F-4D97-AF65-F5344CB8AC3E}">
        <p14:creationId xmlns:p14="http://schemas.microsoft.com/office/powerpoint/2010/main" val="847296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1D7A-797A-2A5C-A651-9E8C06077546}"/>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0C26BEC0-AA90-EEA2-0960-145B75720A72}"/>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BDD7FBB5-D402-2907-BB36-2B47F508F24F}"/>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377DC5E2-08F1-52F3-DAAC-1EE103D96349}"/>
              </a:ext>
            </a:extLst>
          </p:cNvPr>
          <p:cNvSpPr>
            <a:spLocks noGrp="1"/>
          </p:cNvSpPr>
          <p:nvPr>
            <p:ph type="sldNum" sz="quarter" idx="12"/>
          </p:nvPr>
        </p:nvSpPr>
        <p:spPr/>
        <p:txBody>
          <a:bodyPr/>
          <a:lstStyle/>
          <a:p>
            <a:pPr rtl="0"/>
            <a:fld id="{4950F5D8-22E1-4015-8661-E5B1FD28C2DE}" type="slidenum">
              <a:rPr lang="en-GB" noProof="0" smtClean="0"/>
              <a:t>14</a:t>
            </a:fld>
            <a:endParaRPr lang="en-GB" noProof="0" dirty="0"/>
          </a:p>
        </p:txBody>
      </p:sp>
      <p:sp>
        <p:nvSpPr>
          <p:cNvPr id="6" name="Content Placeholder 5">
            <a:extLst>
              <a:ext uri="{FF2B5EF4-FFF2-40B4-BE49-F238E27FC236}">
                <a16:creationId xmlns:a16="http://schemas.microsoft.com/office/drawing/2014/main" id="{63440F7A-E469-06DB-042D-72DD621C3AFB}"/>
              </a:ext>
            </a:extLst>
          </p:cNvPr>
          <p:cNvSpPr>
            <a:spLocks noGrp="1"/>
          </p:cNvSpPr>
          <p:nvPr>
            <p:ph sz="quarter" idx="53"/>
          </p:nvPr>
        </p:nvSpPr>
        <p:spPr>
          <a:xfrm>
            <a:off x="839787" y="1943099"/>
            <a:ext cx="11123613" cy="4657725"/>
          </a:xfrm>
        </p:spPr>
        <p:txBody>
          <a:bodyPr>
            <a:normAutofit fontScale="62500" lnSpcReduction="20000"/>
          </a:bodyPr>
          <a:lstStyle/>
          <a:p>
            <a:pPr marL="571500" indent="-342900">
              <a:lnSpc>
                <a:spcPct val="107000"/>
              </a:lnSpc>
              <a:spcAft>
                <a:spcPts val="600"/>
              </a:spcAft>
            </a:pPr>
            <a:r>
              <a:rPr lang="nb-NO" sz="3800" dirty="0">
                <a:latin typeface="Arial Narrow" panose="020B0606020202030204" pitchFamily="34" charset="0"/>
                <a:cs typeface="Times New Roman" panose="02020603050405020304" pitchFamily="18" charset="0"/>
              </a:rPr>
              <a:t>Det er også en del som har somatiske smerter som benytter rusmidler for å dempe smertene. </a:t>
            </a:r>
          </a:p>
          <a:p>
            <a:pPr marL="571500" indent="-342900">
              <a:lnSpc>
                <a:spcPct val="107000"/>
              </a:lnSpc>
              <a:spcAft>
                <a:spcPts val="600"/>
              </a:spcAft>
            </a:pPr>
            <a:r>
              <a:rPr lang="nb-NO" sz="3800" dirty="0">
                <a:latin typeface="Arial Narrow" panose="020B0606020202030204" pitchFamily="34" charset="0"/>
                <a:cs typeface="Times New Roman" panose="02020603050405020304" pitchFamily="18" charset="0"/>
              </a:rPr>
              <a:t>Samtidig er det en del med rusmiddelmisbruk som fabrikkerer slike forklaringer for å begrunne rusmiddelbruken.</a:t>
            </a:r>
          </a:p>
          <a:p>
            <a:pPr marL="571500" indent="-342900">
              <a:lnSpc>
                <a:spcPct val="107000"/>
              </a:lnSpc>
              <a:spcAft>
                <a:spcPts val="600"/>
              </a:spcAft>
            </a:pPr>
            <a:r>
              <a:rPr lang="nb-NO" sz="3800" dirty="0">
                <a:latin typeface="Arial Narrow" panose="020B0606020202030204" pitchFamily="34" charset="0"/>
                <a:cs typeface="Times New Roman" panose="02020603050405020304" pitchFamily="18" charset="0"/>
              </a:rPr>
              <a:t>Noen forstår utviklingen av rusmiddelmisbruk til å skyldes en sårbarhet som ligger til grunn for de psykiske lidelsene. Det kan for eksempel være utrygg tilknytning </a:t>
            </a:r>
          </a:p>
          <a:p>
            <a:pPr marL="1943100" lvl="3" indent="-342900">
              <a:lnSpc>
                <a:spcPct val="107000"/>
              </a:lnSpc>
              <a:spcAft>
                <a:spcPts val="600"/>
              </a:spcAft>
            </a:pPr>
            <a:r>
              <a:rPr lang="nb-NO" dirty="0">
                <a:latin typeface="Arial Narrow" panose="020B0606020202030204" pitchFamily="34" charset="0"/>
                <a:ea typeface="Calibri" panose="020F0502020204030204" pitchFamily="34" charset="0"/>
                <a:cs typeface="Times New Roman" panose="02020603050405020304" pitchFamily="18" charset="0"/>
              </a:rPr>
              <a:t>Ref.: </a:t>
            </a:r>
            <a:r>
              <a:rPr lang="nb-NO" dirty="0" err="1">
                <a:effectLst/>
                <a:latin typeface="Arial Narrow" panose="020B0606020202030204" pitchFamily="34" charset="0"/>
                <a:ea typeface="Calibri" panose="020F0502020204030204" pitchFamily="34" charset="0"/>
                <a:cs typeface="Times New Roman" panose="02020603050405020304" pitchFamily="18" charset="0"/>
              </a:rPr>
              <a:t>Cornellà</a:t>
            </a:r>
            <a:r>
              <a:rPr lang="nb-NO" dirty="0">
                <a:effectLst/>
                <a:latin typeface="Arial Narrow" panose="020B0606020202030204" pitchFamily="34" charset="0"/>
                <a:ea typeface="Calibri" panose="020F0502020204030204" pitchFamily="34" charset="0"/>
                <a:cs typeface="Times New Roman" panose="02020603050405020304" pitchFamily="18" charset="0"/>
              </a:rPr>
              <a:t>-Font et al., 2019; </a:t>
            </a:r>
            <a:r>
              <a:rPr lang="nb-NO" dirty="0" err="1">
                <a:effectLst/>
                <a:latin typeface="Arial Narrow" panose="020B0606020202030204" pitchFamily="34" charset="0"/>
                <a:ea typeface="Calibri" panose="020F0502020204030204" pitchFamily="34" charset="0"/>
                <a:cs typeface="Times New Roman" panose="02020603050405020304" pitchFamily="18" charset="0"/>
              </a:rPr>
              <a:t>Meulewaeter</a:t>
            </a:r>
            <a:r>
              <a:rPr lang="nb-NO" dirty="0">
                <a:effectLst/>
                <a:latin typeface="Arial Narrow" panose="020B0606020202030204" pitchFamily="34" charset="0"/>
                <a:ea typeface="Calibri" panose="020F0502020204030204" pitchFamily="34" charset="0"/>
                <a:cs typeface="Times New Roman" panose="02020603050405020304" pitchFamily="18" charset="0"/>
              </a:rPr>
              <a:t> et al., 2019</a:t>
            </a:r>
          </a:p>
          <a:p>
            <a:pPr marL="571500" indent="-342900">
              <a:lnSpc>
                <a:spcPct val="107000"/>
              </a:lnSpc>
              <a:spcAft>
                <a:spcPts val="600"/>
              </a:spcAft>
            </a:pPr>
            <a:r>
              <a:rPr lang="nb-NO" sz="3800" dirty="0">
                <a:latin typeface="Arial Narrow" panose="020B0606020202030204" pitchFamily="34" charset="0"/>
                <a:ea typeface="Calibri" panose="020F0502020204030204" pitchFamily="34" charset="0"/>
                <a:cs typeface="Times New Roman" panose="02020603050405020304" pitchFamily="18" charset="0"/>
              </a:rPr>
              <a:t>… </a:t>
            </a:r>
            <a:r>
              <a:rPr lang="nb-NO" sz="3800" dirty="0">
                <a:effectLst/>
                <a:latin typeface="Arial Narrow" panose="020B0606020202030204" pitchFamily="34" charset="0"/>
                <a:ea typeface="Calibri" panose="020F0502020204030204" pitchFamily="34" charset="0"/>
                <a:cs typeface="Times New Roman" panose="02020603050405020304" pitchFamily="18" charset="0"/>
              </a:rPr>
              <a:t> eller svak kognitiv fungering. </a:t>
            </a:r>
          </a:p>
          <a:p>
            <a:pPr marL="571500" indent="-342900">
              <a:lnSpc>
                <a:spcPct val="107000"/>
              </a:lnSpc>
              <a:spcAft>
                <a:spcPts val="600"/>
              </a:spcAft>
            </a:pPr>
            <a:r>
              <a:rPr lang="nb-NO" sz="3800" dirty="0">
                <a:effectLst/>
                <a:latin typeface="Arial Narrow" panose="020B0606020202030204" pitchFamily="34" charset="0"/>
                <a:ea typeface="Calibri" panose="020F0502020204030204" pitchFamily="34" charset="0"/>
                <a:cs typeface="Times New Roman" panose="02020603050405020304" pitchFamily="18" charset="0"/>
              </a:rPr>
              <a:t>Dette er faktorer som kan føre til mange negative emosjoner og impulsivitet. </a:t>
            </a:r>
          </a:p>
          <a:p>
            <a:pPr marL="571500" indent="-342900">
              <a:lnSpc>
                <a:spcPct val="107000"/>
              </a:lnSpc>
              <a:spcAft>
                <a:spcPts val="600"/>
              </a:spcAft>
            </a:pPr>
            <a:r>
              <a:rPr lang="nb-NO" sz="3800" dirty="0">
                <a:effectLst/>
                <a:latin typeface="Arial Narrow" panose="020B0606020202030204" pitchFamily="34" charset="0"/>
                <a:ea typeface="Calibri" panose="020F0502020204030204" pitchFamily="34" charset="0"/>
                <a:cs typeface="Times New Roman" panose="02020603050405020304" pitchFamily="18" charset="0"/>
              </a:rPr>
              <a:t>Det øker risikoen for utvikling av psykiske lidelser. Alt det som nevnes kan personer kjenne på et behov for å regulere via rus.</a:t>
            </a:r>
          </a:p>
          <a:p>
            <a:pPr marL="1943100" lvl="3" indent="-342900">
              <a:lnSpc>
                <a:spcPct val="107000"/>
              </a:lnSpc>
              <a:spcAft>
                <a:spcPts val="600"/>
              </a:spcAft>
            </a:pPr>
            <a:r>
              <a:rPr lang="nb-NO" sz="2000" dirty="0">
                <a:latin typeface="Arial Narrow" panose="020B0606020202030204" pitchFamily="34" charset="0"/>
                <a:ea typeface="Calibri" panose="020F0502020204030204" pitchFamily="34" charset="0"/>
                <a:cs typeface="Times New Roman" panose="02020603050405020304" pitchFamily="18" charset="0"/>
              </a:rPr>
              <a:t>Ref.: </a:t>
            </a:r>
            <a:r>
              <a:rPr lang="nb-NO" sz="2000" dirty="0" err="1">
                <a:effectLst/>
                <a:latin typeface="Arial Narrow" panose="020B0606020202030204" pitchFamily="34" charset="0"/>
                <a:ea typeface="Calibri" panose="020F0502020204030204" pitchFamily="34" charset="0"/>
                <a:cs typeface="Times New Roman" panose="02020603050405020304" pitchFamily="18" charset="0"/>
              </a:rPr>
              <a:t>Yang</a:t>
            </a:r>
            <a:r>
              <a:rPr lang="nb-NO" sz="2000" dirty="0">
                <a:effectLst/>
                <a:latin typeface="Arial Narrow" panose="020B0606020202030204" pitchFamily="34" charset="0"/>
                <a:ea typeface="Calibri" panose="020F0502020204030204" pitchFamily="34" charset="0"/>
                <a:cs typeface="Times New Roman" panose="02020603050405020304" pitchFamily="18" charset="0"/>
              </a:rPr>
              <a:t> et al., 2018 </a:t>
            </a:r>
          </a:p>
          <a:p>
            <a:pPr marL="0" indent="0">
              <a:buNone/>
            </a:pPr>
            <a:endParaRPr lang="nb-NO" dirty="0"/>
          </a:p>
        </p:txBody>
      </p:sp>
    </p:spTree>
    <p:extLst>
      <p:ext uri="{BB962C8B-B14F-4D97-AF65-F5344CB8AC3E}">
        <p14:creationId xmlns:p14="http://schemas.microsoft.com/office/powerpoint/2010/main" val="3669419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712F-668B-EEC4-D01D-7A6377EB91A7}"/>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30EDC9C8-2C87-CF0B-9FE9-3E295D4D51F9}"/>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34EF59E3-817B-71CE-7AE9-A7EAFAEF7F31}"/>
              </a:ext>
            </a:extLst>
          </p:cNvPr>
          <p:cNvSpPr>
            <a:spLocks noGrp="1"/>
          </p:cNvSpPr>
          <p:nvPr>
            <p:ph type="ftr" sz="quarter" idx="11"/>
          </p:nvPr>
        </p:nvSpPr>
        <p:spPr>
          <a:xfrm>
            <a:off x="7233641" y="6155851"/>
            <a:ext cx="4114800" cy="190327"/>
          </a:xfrm>
        </p:spPr>
        <p:txBody>
          <a:bodyPr/>
          <a:lstStyle/>
          <a:p>
            <a:pPr rtl="0"/>
            <a:endParaRPr lang="en-GB" noProof="0" dirty="0"/>
          </a:p>
        </p:txBody>
      </p:sp>
      <p:sp>
        <p:nvSpPr>
          <p:cNvPr id="5" name="Slide Number Placeholder 4">
            <a:extLst>
              <a:ext uri="{FF2B5EF4-FFF2-40B4-BE49-F238E27FC236}">
                <a16:creationId xmlns:a16="http://schemas.microsoft.com/office/drawing/2014/main" id="{0473568C-31BE-F268-4F54-C528A604B952}"/>
              </a:ext>
            </a:extLst>
          </p:cNvPr>
          <p:cNvSpPr>
            <a:spLocks noGrp="1"/>
          </p:cNvSpPr>
          <p:nvPr>
            <p:ph type="sldNum" sz="quarter" idx="12"/>
          </p:nvPr>
        </p:nvSpPr>
        <p:spPr/>
        <p:txBody>
          <a:bodyPr/>
          <a:lstStyle/>
          <a:p>
            <a:pPr rtl="0"/>
            <a:fld id="{4950F5D8-22E1-4015-8661-E5B1FD28C2DE}" type="slidenum">
              <a:rPr lang="en-GB" noProof="0" smtClean="0"/>
              <a:t>15</a:t>
            </a:fld>
            <a:endParaRPr lang="en-GB" noProof="0" dirty="0"/>
          </a:p>
        </p:txBody>
      </p:sp>
      <p:sp>
        <p:nvSpPr>
          <p:cNvPr id="6" name="Content Placeholder 5">
            <a:extLst>
              <a:ext uri="{FF2B5EF4-FFF2-40B4-BE49-F238E27FC236}">
                <a16:creationId xmlns:a16="http://schemas.microsoft.com/office/drawing/2014/main" id="{180B5CEC-93E7-DDC9-41AE-267662E64FA7}"/>
              </a:ext>
            </a:extLst>
          </p:cNvPr>
          <p:cNvSpPr>
            <a:spLocks noGrp="1"/>
          </p:cNvSpPr>
          <p:nvPr>
            <p:ph sz="quarter" idx="53"/>
          </p:nvPr>
        </p:nvSpPr>
        <p:spPr>
          <a:xfrm>
            <a:off x="839787" y="2428874"/>
            <a:ext cx="10512425" cy="3200559"/>
          </a:xfrm>
        </p:spPr>
        <p:txBody>
          <a:bodyPr/>
          <a:lstStyle/>
          <a:p>
            <a:r>
              <a:rPr lang="nb-NO" sz="2600" kern="0" dirty="0">
                <a:effectLst/>
                <a:latin typeface="Arial Narrow" panose="020B0606020202030204" pitchFamily="34" charset="0"/>
                <a:ea typeface="Calibri" panose="020F0502020204030204" pitchFamily="34" charset="0"/>
              </a:rPr>
              <a:t>Det er nærmest en regel om at jo svakere eller mer skadelig barneomsorgen er, desto sterkere er generasjonsoverføringen av sentrale sider ved barneomsorgen.</a:t>
            </a:r>
          </a:p>
          <a:p>
            <a:pPr lvl="3"/>
            <a:r>
              <a:rPr lang="nb-NO" sz="1600" kern="0" dirty="0">
                <a:latin typeface="Arial Narrow" panose="020B0606020202030204" pitchFamily="34" charset="0"/>
                <a:ea typeface="Calibri" panose="020F0502020204030204" pitchFamily="34" charset="0"/>
              </a:rPr>
              <a:t>Ref.: </a:t>
            </a:r>
            <a:r>
              <a:rPr lang="nb-NO" sz="1600" kern="0" dirty="0" err="1">
                <a:effectLst/>
                <a:latin typeface="Arial Narrow" panose="020B0606020202030204" pitchFamily="34" charset="0"/>
                <a:ea typeface="Calibri" panose="020F0502020204030204" pitchFamily="34" charset="0"/>
              </a:rPr>
              <a:t>Armfield</a:t>
            </a:r>
            <a:r>
              <a:rPr lang="nb-NO" sz="1600" kern="0" dirty="0">
                <a:effectLst/>
                <a:latin typeface="Arial Narrow" panose="020B0606020202030204" pitchFamily="34" charset="0"/>
                <a:ea typeface="Calibri" panose="020F0502020204030204" pitchFamily="34" charset="0"/>
              </a:rPr>
              <a:t> et al., 2021; </a:t>
            </a:r>
            <a:r>
              <a:rPr lang="nb-NO" sz="1600" kern="0" dirty="0" err="1">
                <a:effectLst/>
                <a:latin typeface="Arial Narrow" panose="020B0606020202030204" pitchFamily="34" charset="0"/>
                <a:ea typeface="Calibri" panose="020F0502020204030204" pitchFamily="34" charset="0"/>
              </a:rPr>
              <a:t>Bouvette-Turcot</a:t>
            </a:r>
            <a:r>
              <a:rPr lang="nb-NO" sz="1600" kern="0" dirty="0">
                <a:effectLst/>
                <a:latin typeface="Arial Narrow" panose="020B0606020202030204" pitchFamily="34" charset="0"/>
                <a:ea typeface="Calibri" panose="020F0502020204030204" pitchFamily="34" charset="0"/>
              </a:rPr>
              <a:t> et al., 2015; </a:t>
            </a:r>
            <a:r>
              <a:rPr lang="nb-NO" sz="1600" kern="0" dirty="0" err="1">
                <a:effectLst/>
                <a:latin typeface="Arial Narrow" panose="020B0606020202030204" pitchFamily="34" charset="0"/>
                <a:ea typeface="Calibri" panose="020F0502020204030204" pitchFamily="34" charset="0"/>
              </a:rPr>
              <a:t>Bödeker</a:t>
            </a:r>
            <a:r>
              <a:rPr lang="nb-NO" sz="1600" kern="0" dirty="0">
                <a:effectLst/>
                <a:latin typeface="Arial Narrow" panose="020B0606020202030204" pitchFamily="34" charset="0"/>
                <a:ea typeface="Calibri" panose="020F0502020204030204" pitchFamily="34" charset="0"/>
              </a:rPr>
              <a:t> et al., 2019; </a:t>
            </a:r>
            <a:r>
              <a:rPr lang="nb-NO" sz="1600" kern="0" dirty="0" err="1">
                <a:effectLst/>
                <a:latin typeface="Arial Narrow" panose="020B0606020202030204" pitchFamily="34" charset="0"/>
                <a:ea typeface="Calibri" panose="020F0502020204030204" pitchFamily="34" charset="0"/>
              </a:rPr>
              <a:t>Dozio</a:t>
            </a:r>
            <a:r>
              <a:rPr lang="nb-NO" sz="1600" kern="0" dirty="0">
                <a:effectLst/>
                <a:latin typeface="Arial Narrow" panose="020B0606020202030204" pitchFamily="34" charset="0"/>
                <a:ea typeface="Calibri" panose="020F0502020204030204" pitchFamily="34" charset="0"/>
              </a:rPr>
              <a:t> et al., 2020; </a:t>
            </a:r>
            <a:r>
              <a:rPr lang="nb-NO" sz="1600" kern="0" dirty="0" err="1">
                <a:effectLst/>
                <a:latin typeface="Arial Narrow" panose="020B0606020202030204" pitchFamily="34" charset="0"/>
                <a:ea typeface="Calibri" panose="020F0502020204030204" pitchFamily="34" charset="0"/>
              </a:rPr>
              <a:t>Fuchs</a:t>
            </a:r>
            <a:r>
              <a:rPr lang="nb-NO" sz="1600" kern="0" dirty="0">
                <a:effectLst/>
                <a:latin typeface="Arial Narrow" panose="020B0606020202030204" pitchFamily="34" charset="0"/>
                <a:ea typeface="Calibri" panose="020F0502020204030204" pitchFamily="34" charset="0"/>
              </a:rPr>
              <a:t>, 2017; Jones, 2019; Myhre et al., 2014; Van </a:t>
            </a:r>
            <a:r>
              <a:rPr lang="nb-NO" sz="1600" kern="0" dirty="0" err="1">
                <a:effectLst/>
                <a:latin typeface="Arial Narrow" panose="020B0606020202030204" pitchFamily="34" charset="0"/>
                <a:ea typeface="Calibri" panose="020F0502020204030204" pitchFamily="34" charset="0"/>
              </a:rPr>
              <a:t>Wert</a:t>
            </a:r>
            <a:r>
              <a:rPr lang="nb-NO" sz="1600" kern="0" dirty="0">
                <a:effectLst/>
                <a:latin typeface="Arial Narrow" panose="020B0606020202030204" pitchFamily="34" charset="0"/>
                <a:ea typeface="Calibri" panose="020F0502020204030204" pitchFamily="34" charset="0"/>
              </a:rPr>
              <a:t> et al., 2019; </a:t>
            </a:r>
            <a:r>
              <a:rPr lang="nb-NO" sz="1600" kern="0" dirty="0" err="1">
                <a:effectLst/>
                <a:latin typeface="Arial Narrow" panose="020B0606020202030204" pitchFamily="34" charset="0"/>
                <a:ea typeface="Calibri" panose="020F0502020204030204" pitchFamily="34" charset="0"/>
              </a:rPr>
              <a:t>Zeynel</a:t>
            </a:r>
            <a:r>
              <a:rPr lang="nb-NO" sz="1600" kern="0" dirty="0">
                <a:effectLst/>
                <a:latin typeface="Arial Narrow" panose="020B0606020202030204" pitchFamily="34" charset="0"/>
                <a:ea typeface="Calibri" panose="020F0502020204030204" pitchFamily="34" charset="0"/>
              </a:rPr>
              <a:t> &amp; </a:t>
            </a:r>
            <a:r>
              <a:rPr lang="nb-NO" sz="1600" kern="0" dirty="0" err="1">
                <a:effectLst/>
                <a:latin typeface="Arial Narrow" panose="020B0606020202030204" pitchFamily="34" charset="0"/>
                <a:ea typeface="Calibri" panose="020F0502020204030204" pitchFamily="34" charset="0"/>
              </a:rPr>
              <a:t>Uzer</a:t>
            </a:r>
            <a:r>
              <a:rPr lang="nb-NO" sz="1600" kern="0" dirty="0">
                <a:effectLst/>
                <a:latin typeface="Arial Narrow" panose="020B0606020202030204" pitchFamily="34" charset="0"/>
                <a:ea typeface="Calibri" panose="020F0502020204030204" pitchFamily="34" charset="0"/>
              </a:rPr>
              <a:t>, 2020</a:t>
            </a:r>
            <a:endParaRPr lang="nb-NO" sz="1600" dirty="0">
              <a:latin typeface="Arial Narrow" panose="020B0606020202030204" pitchFamily="34" charset="0"/>
            </a:endParaRPr>
          </a:p>
        </p:txBody>
      </p:sp>
    </p:spTree>
    <p:extLst>
      <p:ext uri="{BB962C8B-B14F-4D97-AF65-F5344CB8AC3E}">
        <p14:creationId xmlns:p14="http://schemas.microsoft.com/office/powerpoint/2010/main" val="1532618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C33F-9F80-E008-7D29-5765C9373818}"/>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695CDCBD-8EB3-363D-1EB1-7A26A7C21939}"/>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AFFD3630-3635-C092-2666-DDE4219DC737}"/>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044FC272-7AC2-7309-684E-6B846A52A9A2}"/>
              </a:ext>
            </a:extLst>
          </p:cNvPr>
          <p:cNvSpPr>
            <a:spLocks noGrp="1"/>
          </p:cNvSpPr>
          <p:nvPr>
            <p:ph type="sldNum" sz="quarter" idx="12"/>
          </p:nvPr>
        </p:nvSpPr>
        <p:spPr/>
        <p:txBody>
          <a:bodyPr/>
          <a:lstStyle/>
          <a:p>
            <a:pPr rtl="0"/>
            <a:fld id="{4950F5D8-22E1-4015-8661-E5B1FD28C2DE}" type="slidenum">
              <a:rPr lang="en-GB" noProof="0" smtClean="0"/>
              <a:t>16</a:t>
            </a:fld>
            <a:endParaRPr lang="en-GB" noProof="0" dirty="0"/>
          </a:p>
        </p:txBody>
      </p:sp>
      <p:sp>
        <p:nvSpPr>
          <p:cNvPr id="6" name="Content Placeholder 5">
            <a:extLst>
              <a:ext uri="{FF2B5EF4-FFF2-40B4-BE49-F238E27FC236}">
                <a16:creationId xmlns:a16="http://schemas.microsoft.com/office/drawing/2014/main" id="{2391DB4C-3FBA-4ED5-6BCC-F6F8F6140E99}"/>
              </a:ext>
            </a:extLst>
          </p:cNvPr>
          <p:cNvSpPr>
            <a:spLocks noGrp="1"/>
          </p:cNvSpPr>
          <p:nvPr>
            <p:ph sz="quarter" idx="53"/>
          </p:nvPr>
        </p:nvSpPr>
        <p:spPr>
          <a:xfrm>
            <a:off x="839787" y="1943099"/>
            <a:ext cx="10512425" cy="4733925"/>
          </a:xfrm>
        </p:spPr>
        <p:txBody>
          <a:bodyPr/>
          <a:lstStyle/>
          <a:p>
            <a:r>
              <a:rPr lang="nb-NO" sz="2600" dirty="0" err="1">
                <a:latin typeface="Arial Narrow" panose="020B0606020202030204" pitchFamily="34" charset="0"/>
              </a:rPr>
              <a:t>Parentifisering</a:t>
            </a:r>
            <a:r>
              <a:rPr lang="nb-NO" sz="2600" dirty="0">
                <a:latin typeface="Arial Narrow" panose="020B0606020202030204" pitchFamily="34" charset="0"/>
              </a:rPr>
              <a:t> går over generasjoner</a:t>
            </a:r>
          </a:p>
          <a:p>
            <a:pPr lvl="4">
              <a:lnSpc>
                <a:spcPct val="107000"/>
              </a:lnSpc>
            </a:pPr>
            <a:r>
              <a:rPr lang="nb-NO" dirty="0">
                <a:latin typeface="Arial Narrow" panose="020B0606020202030204" pitchFamily="34" charset="0"/>
              </a:rPr>
              <a:t>Ref.: Banks &amp; Banks, 2001; </a:t>
            </a:r>
            <a:r>
              <a:rPr lang="nb-NO" dirty="0" err="1">
                <a:latin typeface="Arial Narrow" panose="020B0606020202030204" pitchFamily="34" charset="0"/>
              </a:rPr>
              <a:t>Macfie</a:t>
            </a:r>
            <a:r>
              <a:rPr lang="nb-NO" dirty="0">
                <a:latin typeface="Arial Narrow" panose="020B0606020202030204" pitchFamily="34" charset="0"/>
              </a:rPr>
              <a:t> et al., 2005; </a:t>
            </a:r>
            <a:r>
              <a:rPr lang="nb-NO" dirty="0" err="1">
                <a:latin typeface="Arial Narrow" panose="020B0606020202030204" pitchFamily="34" charset="0"/>
              </a:rPr>
              <a:t>Passlack</a:t>
            </a:r>
            <a:r>
              <a:rPr lang="nb-NO" dirty="0">
                <a:latin typeface="Arial Narrow" panose="020B0606020202030204" pitchFamily="34" charset="0"/>
              </a:rPr>
              <a:t>, 2003; </a:t>
            </a:r>
            <a:r>
              <a:rPr lang="nb-NO" dirty="0" err="1">
                <a:latin typeface="Arial Narrow" panose="020B0606020202030204" pitchFamily="34" charset="0"/>
              </a:rPr>
              <a:t>Tomek</a:t>
            </a:r>
            <a:r>
              <a:rPr lang="nb-NO" dirty="0">
                <a:latin typeface="Arial Narrow" panose="020B0606020202030204" pitchFamily="34" charset="0"/>
              </a:rPr>
              <a:t> et al., 2023 </a:t>
            </a:r>
          </a:p>
          <a:p>
            <a:pPr>
              <a:lnSpc>
                <a:spcPct val="107000"/>
              </a:lnSpc>
            </a:pPr>
            <a:endParaRPr lang="nb-NO" dirty="0">
              <a:latin typeface="Arial Narrow" panose="020B0606020202030204" pitchFamily="34" charset="0"/>
            </a:endParaRPr>
          </a:p>
          <a:p>
            <a:pPr lvl="1">
              <a:lnSpc>
                <a:spcPct val="107000"/>
              </a:lnSpc>
            </a:pPr>
            <a:r>
              <a:rPr lang="nb-NO" sz="2400" dirty="0" err="1">
                <a:latin typeface="Times New Roman" panose="02020603050405020304" pitchFamily="18" charset="0"/>
                <a:cs typeface="Times New Roman" panose="02020603050405020304" pitchFamily="18" charset="0"/>
              </a:rPr>
              <a:t>Parentifiseringsformer</a:t>
            </a:r>
            <a:r>
              <a:rPr lang="nb-NO" sz="2400" dirty="0">
                <a:latin typeface="Times New Roman" panose="02020603050405020304" pitchFamily="18" charset="0"/>
                <a:cs typeface="Times New Roman" panose="02020603050405020304" pitchFamily="18" charset="0"/>
              </a:rPr>
              <a:t>:</a:t>
            </a:r>
          </a:p>
          <a:p>
            <a:pPr lvl="2">
              <a:lnSpc>
                <a:spcPct val="107000"/>
              </a:lnSpc>
            </a:pPr>
            <a:r>
              <a:rPr lang="nb-NO" sz="2000" dirty="0" err="1">
                <a:latin typeface="Times New Roman" panose="02020603050405020304" pitchFamily="18" charset="0"/>
                <a:cs typeface="Times New Roman" panose="02020603050405020304" pitchFamily="18" charset="0"/>
              </a:rPr>
              <a:t>Parentifisert</a:t>
            </a:r>
            <a:r>
              <a:rPr lang="nb-NO" sz="2000" dirty="0">
                <a:latin typeface="Times New Roman" panose="02020603050405020304" pitchFamily="18" charset="0"/>
                <a:cs typeface="Times New Roman" panose="02020603050405020304" pitchFamily="18" charset="0"/>
              </a:rPr>
              <a:t> av praktisk type</a:t>
            </a:r>
          </a:p>
          <a:p>
            <a:pPr lvl="2">
              <a:lnSpc>
                <a:spcPct val="107000"/>
              </a:lnSpc>
            </a:pPr>
            <a:r>
              <a:rPr lang="nb-NO" sz="2000" dirty="0">
                <a:latin typeface="Times New Roman" panose="02020603050405020304" pitchFamily="18" charset="0"/>
                <a:cs typeface="Times New Roman" panose="02020603050405020304" pitchFamily="18" charset="0"/>
              </a:rPr>
              <a:t>Barnet brukt som maktmiddel</a:t>
            </a:r>
          </a:p>
          <a:p>
            <a:pPr lvl="2">
              <a:lnSpc>
                <a:spcPct val="107000"/>
              </a:lnSpc>
            </a:pPr>
            <a:r>
              <a:rPr lang="nb-NO" sz="2000" dirty="0" err="1">
                <a:latin typeface="Times New Roman" panose="02020603050405020304" pitchFamily="18" charset="0"/>
                <a:cs typeface="Times New Roman" panose="02020603050405020304" pitchFamily="18" charset="0"/>
              </a:rPr>
              <a:t>Parentifisert</a:t>
            </a:r>
            <a:r>
              <a:rPr lang="nb-NO" sz="2000" dirty="0">
                <a:latin typeface="Times New Roman" panose="02020603050405020304" pitchFamily="18" charset="0"/>
                <a:cs typeface="Times New Roman" panose="02020603050405020304" pitchFamily="18" charset="0"/>
              </a:rPr>
              <a:t> av emosjonell type</a:t>
            </a:r>
          </a:p>
          <a:p>
            <a:pPr lvl="3">
              <a:lnSpc>
                <a:spcPct val="107000"/>
              </a:lnSpc>
            </a:pPr>
            <a:r>
              <a:rPr lang="nb-NO" sz="1800" dirty="0">
                <a:latin typeface="Times New Roman" panose="02020603050405020304" pitchFamily="18" charset="0"/>
                <a:cs typeface="Times New Roman" panose="02020603050405020304" pitchFamily="18" charset="0"/>
              </a:rPr>
              <a:t>Omsorgsgivende–kjærlig </a:t>
            </a:r>
          </a:p>
          <a:p>
            <a:pPr lvl="3">
              <a:lnSpc>
                <a:spcPct val="107000"/>
              </a:lnSpc>
            </a:pPr>
            <a:r>
              <a:rPr lang="nb-NO" sz="1800" dirty="0">
                <a:latin typeface="Times New Roman" panose="02020603050405020304" pitchFamily="18" charset="0"/>
                <a:cs typeface="Times New Roman" panose="02020603050405020304" pitchFamily="18" charset="0"/>
              </a:rPr>
              <a:t>Kontrollerende–straffende</a:t>
            </a:r>
          </a:p>
          <a:p>
            <a:pPr lvl="3">
              <a:lnSpc>
                <a:spcPct val="107000"/>
              </a:lnSpc>
            </a:pPr>
            <a:r>
              <a:rPr lang="nb-NO" sz="1800" dirty="0">
                <a:latin typeface="Times New Roman" panose="02020603050405020304" pitchFamily="18" charset="0"/>
                <a:cs typeface="Times New Roman" panose="02020603050405020304" pitchFamily="18" charset="0"/>
              </a:rPr>
              <a:t>En kombinasjon av de to ovennevnte</a:t>
            </a:r>
          </a:p>
          <a:p>
            <a:pPr lvl="3">
              <a:lnSpc>
                <a:spcPct val="107000"/>
              </a:lnSpc>
            </a:pPr>
            <a:r>
              <a:rPr lang="nb-NO" sz="1800" dirty="0">
                <a:latin typeface="Times New Roman" panose="02020603050405020304" pitchFamily="18" charset="0"/>
                <a:cs typeface="Times New Roman" panose="02020603050405020304" pitchFamily="18" charset="0"/>
              </a:rPr>
              <a:t>Innyndende («</a:t>
            </a:r>
            <a:r>
              <a:rPr lang="nb-NO" sz="1800" dirty="0" err="1">
                <a:latin typeface="Times New Roman" panose="02020603050405020304" pitchFamily="18" charset="0"/>
                <a:cs typeface="Times New Roman" panose="02020603050405020304" pitchFamily="18" charset="0"/>
              </a:rPr>
              <a:t>Pleasing</a:t>
            </a:r>
            <a:r>
              <a:rPr lang="nb-NO" sz="1800" dirty="0">
                <a:latin typeface="Times New Roman" panose="02020603050405020304" pitchFamily="18" charset="0"/>
                <a:cs typeface="Times New Roman" panose="02020603050405020304" pitchFamily="18" charset="0"/>
              </a:rPr>
              <a:t>»)</a:t>
            </a:r>
          </a:p>
          <a:p>
            <a:pPr marL="0" indent="0">
              <a:buNone/>
            </a:pPr>
            <a:endParaRPr lang="en-GB" dirty="0"/>
          </a:p>
        </p:txBody>
      </p:sp>
    </p:spTree>
    <p:extLst>
      <p:ext uri="{BB962C8B-B14F-4D97-AF65-F5344CB8AC3E}">
        <p14:creationId xmlns:p14="http://schemas.microsoft.com/office/powerpoint/2010/main" val="414378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F2B021-7D8E-35BA-83A4-4F705ED1F3DB}"/>
              </a:ext>
            </a:extLst>
          </p:cNvPr>
          <p:cNvSpPr>
            <a:spLocks noGrp="1"/>
          </p:cNvSpPr>
          <p:nvPr>
            <p:ph type="ctrTitle"/>
          </p:nvPr>
        </p:nvSpPr>
        <p:spPr>
          <a:xfrm>
            <a:off x="3585972" y="2551430"/>
            <a:ext cx="5020056" cy="1249045"/>
          </a:xfrm>
        </p:spPr>
        <p:txBody>
          <a:bodyPr>
            <a:normAutofit/>
          </a:bodyPr>
          <a:lstStyle/>
          <a:p>
            <a:r>
              <a:rPr lang="nb-NO" sz="5000" dirty="0"/>
              <a:t>DEL 2</a:t>
            </a:r>
          </a:p>
        </p:txBody>
      </p:sp>
      <p:sp>
        <p:nvSpPr>
          <p:cNvPr id="9" name="Subtitle 8">
            <a:extLst>
              <a:ext uri="{FF2B5EF4-FFF2-40B4-BE49-F238E27FC236}">
                <a16:creationId xmlns:a16="http://schemas.microsoft.com/office/drawing/2014/main" id="{87CAE2E9-733C-B701-4AAC-909B4AB0CB8C}"/>
              </a:ext>
            </a:extLst>
          </p:cNvPr>
          <p:cNvSpPr>
            <a:spLocks noGrp="1"/>
          </p:cNvSpPr>
          <p:nvPr>
            <p:ph type="subTitle" idx="1"/>
          </p:nvPr>
        </p:nvSpPr>
        <p:spPr/>
        <p:txBody>
          <a:bodyPr/>
          <a:lstStyle/>
          <a:p>
            <a:endParaRPr lang="nb-NO"/>
          </a:p>
        </p:txBody>
      </p:sp>
      <p:sp>
        <p:nvSpPr>
          <p:cNvPr id="3" name="Date Placeholder 2">
            <a:extLst>
              <a:ext uri="{FF2B5EF4-FFF2-40B4-BE49-F238E27FC236}">
                <a16:creationId xmlns:a16="http://schemas.microsoft.com/office/drawing/2014/main" id="{AEAAD55C-B722-3748-496D-758D5613751F}"/>
              </a:ext>
            </a:extLst>
          </p:cNvPr>
          <p:cNvSpPr>
            <a:spLocks noGrp="1"/>
          </p:cNvSpPr>
          <p:nvPr>
            <p:ph type="dt" sz="half" idx="4294967295"/>
          </p:nvPr>
        </p:nvSpPr>
        <p:spPr>
          <a:xfrm>
            <a:off x="9448800" y="5999163"/>
            <a:ext cx="2743200" cy="142875"/>
          </a:xfrm>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62C2630D-6A2B-8CC6-750C-34B6A272031E}"/>
              </a:ext>
            </a:extLst>
          </p:cNvPr>
          <p:cNvSpPr>
            <a:spLocks noGrp="1"/>
          </p:cNvSpPr>
          <p:nvPr>
            <p:ph type="ftr" sz="quarter" idx="4294967295"/>
          </p:nvPr>
        </p:nvSpPr>
        <p:spPr>
          <a:xfrm>
            <a:off x="8077200" y="6169025"/>
            <a:ext cx="4114800" cy="190500"/>
          </a:xfrm>
        </p:spPr>
        <p:txBody>
          <a:bodyPr/>
          <a:lstStyle/>
          <a:p>
            <a:pPr rtl="0"/>
            <a:r>
              <a:rPr lang="en-GB" noProof="0"/>
              <a:t>ADD A FOOTER</a:t>
            </a:r>
            <a:endParaRPr lang="en-GB" noProof="0" dirty="0"/>
          </a:p>
        </p:txBody>
      </p:sp>
      <p:sp>
        <p:nvSpPr>
          <p:cNvPr id="5" name="Slide Number Placeholder 4">
            <a:extLst>
              <a:ext uri="{FF2B5EF4-FFF2-40B4-BE49-F238E27FC236}">
                <a16:creationId xmlns:a16="http://schemas.microsoft.com/office/drawing/2014/main" id="{0B2FD407-04D1-64C6-F041-C9A67D7784C1}"/>
              </a:ext>
            </a:extLst>
          </p:cNvPr>
          <p:cNvSpPr>
            <a:spLocks noGrp="1"/>
          </p:cNvSpPr>
          <p:nvPr>
            <p:ph type="sldNum" sz="quarter" idx="4294967295"/>
          </p:nvPr>
        </p:nvSpPr>
        <p:spPr>
          <a:xfrm>
            <a:off x="0" y="6156325"/>
            <a:ext cx="457200" cy="184150"/>
          </a:xfrm>
        </p:spPr>
        <p:txBody>
          <a:bodyPr/>
          <a:lstStyle/>
          <a:p>
            <a:pPr rtl="0"/>
            <a:fld id="{4950F5D8-22E1-4015-8661-E5B1FD28C2DE}" type="slidenum">
              <a:rPr lang="en-GB" noProof="0" smtClean="0"/>
              <a:t>17</a:t>
            </a:fld>
            <a:endParaRPr lang="en-GB" noProof="0" dirty="0"/>
          </a:p>
        </p:txBody>
      </p:sp>
    </p:spTree>
    <p:extLst>
      <p:ext uri="{BB962C8B-B14F-4D97-AF65-F5344CB8AC3E}">
        <p14:creationId xmlns:p14="http://schemas.microsoft.com/office/powerpoint/2010/main" val="462838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72FB9-51C2-F8D6-DF27-9AD199E202BA}"/>
              </a:ext>
            </a:extLst>
          </p:cNvPr>
          <p:cNvSpPr>
            <a:spLocks noGrp="1"/>
          </p:cNvSpPr>
          <p:nvPr>
            <p:ph type="title"/>
          </p:nvPr>
        </p:nvSpPr>
        <p:spPr/>
        <p:txBody>
          <a:bodyPr/>
          <a:lstStyle/>
          <a:p>
            <a:r>
              <a:rPr lang="nb-NO" dirty="0">
                <a:latin typeface="Arial Narrow" panose="020B0606020202030204" pitchFamily="34" charset="0"/>
              </a:rPr>
              <a:t>Identifikasjon med aggressor</a:t>
            </a:r>
          </a:p>
        </p:txBody>
      </p:sp>
      <p:sp>
        <p:nvSpPr>
          <p:cNvPr id="3" name="Date Placeholder 2">
            <a:extLst>
              <a:ext uri="{FF2B5EF4-FFF2-40B4-BE49-F238E27FC236}">
                <a16:creationId xmlns:a16="http://schemas.microsoft.com/office/drawing/2014/main" id="{710F12F4-9E7A-FA87-D62D-FCFF3971FA93}"/>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64FABA5B-9687-CE78-6D9B-F71123826595}"/>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DE53CD31-3ABF-F22E-935A-556100FBAA84}"/>
              </a:ext>
            </a:extLst>
          </p:cNvPr>
          <p:cNvSpPr>
            <a:spLocks noGrp="1"/>
          </p:cNvSpPr>
          <p:nvPr>
            <p:ph type="sldNum" sz="quarter" idx="12"/>
          </p:nvPr>
        </p:nvSpPr>
        <p:spPr/>
        <p:txBody>
          <a:bodyPr/>
          <a:lstStyle/>
          <a:p>
            <a:pPr rtl="0"/>
            <a:fld id="{4950F5D8-22E1-4015-8661-E5B1FD28C2DE}" type="slidenum">
              <a:rPr lang="en-GB" noProof="0" smtClean="0"/>
              <a:t>18</a:t>
            </a:fld>
            <a:endParaRPr lang="en-GB" noProof="0" dirty="0"/>
          </a:p>
        </p:txBody>
      </p:sp>
      <p:sp>
        <p:nvSpPr>
          <p:cNvPr id="6" name="Content Placeholder 5">
            <a:extLst>
              <a:ext uri="{FF2B5EF4-FFF2-40B4-BE49-F238E27FC236}">
                <a16:creationId xmlns:a16="http://schemas.microsoft.com/office/drawing/2014/main" id="{A6B4384A-D79D-2B4B-5C48-A89345A2A8CF}"/>
              </a:ext>
            </a:extLst>
          </p:cNvPr>
          <p:cNvSpPr>
            <a:spLocks noGrp="1"/>
          </p:cNvSpPr>
          <p:nvPr>
            <p:ph sz="quarter" idx="53"/>
          </p:nvPr>
        </p:nvSpPr>
        <p:spPr>
          <a:xfrm>
            <a:off x="839787" y="1943100"/>
            <a:ext cx="10512425" cy="4028446"/>
          </a:xfrm>
        </p:spPr>
        <p:txBody>
          <a:bodyPr>
            <a:normAutofit fontScale="92500"/>
          </a:bodyPr>
          <a:lstStyle/>
          <a:p>
            <a:pPr>
              <a:lnSpc>
                <a:spcPct val="107000"/>
              </a:lnSpc>
              <a:spcAft>
                <a:spcPts val="600"/>
              </a:spcAft>
            </a:pPr>
            <a:r>
              <a:rPr lang="nb-NO" sz="2600" dirty="0">
                <a:effectLst/>
                <a:latin typeface="Arial Narrow" panose="020B0606020202030204" pitchFamily="34" charset="0"/>
                <a:ea typeface="Calibri" panose="020F0502020204030204" pitchFamily="34" charset="0"/>
                <a:cs typeface="Times New Roman" panose="02020603050405020304" pitchFamily="18" charset="0"/>
              </a:rPr>
              <a:t>Den østerisk-ungarske psykiateren </a:t>
            </a:r>
            <a:r>
              <a:rPr lang="nb-NO" sz="2600" dirty="0" err="1">
                <a:effectLst/>
                <a:latin typeface="Arial Narrow" panose="020B0606020202030204" pitchFamily="34" charset="0"/>
                <a:ea typeface="Calibri" panose="020F0502020204030204" pitchFamily="34" charset="0"/>
                <a:cs typeface="Times New Roman" panose="02020603050405020304" pitchFamily="18" charset="0"/>
              </a:rPr>
              <a:t>Sándor</a:t>
            </a:r>
            <a:r>
              <a:rPr lang="nb-NO" sz="2600" dirty="0">
                <a:effectLst/>
                <a:latin typeface="Arial Narrow" panose="020B0606020202030204" pitchFamily="34" charset="0"/>
                <a:ea typeface="Calibri" panose="020F0502020204030204" pitchFamily="34" charset="0"/>
                <a:cs typeface="Times New Roman" panose="02020603050405020304" pitchFamily="18" charset="0"/>
              </a:rPr>
              <a:t> </a:t>
            </a:r>
            <a:r>
              <a:rPr lang="nb-NO" sz="2600" dirty="0" err="1">
                <a:effectLst/>
                <a:latin typeface="Arial Narrow" panose="020B0606020202030204" pitchFamily="34" charset="0"/>
                <a:ea typeface="Calibri" panose="020F0502020204030204" pitchFamily="34" charset="0"/>
                <a:cs typeface="Times New Roman" panose="02020603050405020304" pitchFamily="18" charset="0"/>
              </a:rPr>
              <a:t>Ferenczi</a:t>
            </a:r>
            <a:r>
              <a:rPr lang="nb-NO" sz="2600" dirty="0">
                <a:effectLst/>
                <a:latin typeface="Arial Narrow" panose="020B0606020202030204" pitchFamily="34" charset="0"/>
                <a:ea typeface="Calibri" panose="020F0502020204030204" pitchFamily="34" charset="0"/>
                <a:cs typeface="Times New Roman" panose="02020603050405020304" pitchFamily="18" charset="0"/>
              </a:rPr>
              <a:t> (1949) beskrev hvordan seksuelle overgrep mot barn ofte etterfølges av et hykleri i form av at overgriper benekter det som har skjedd og forsøker å påvirke offeret til å tro det samme. </a:t>
            </a:r>
          </a:p>
          <a:p>
            <a:pPr>
              <a:lnSpc>
                <a:spcPct val="107000"/>
              </a:lnSpc>
              <a:spcAft>
                <a:spcPts val="600"/>
              </a:spcAft>
            </a:pPr>
            <a:r>
              <a:rPr lang="nb-NO" sz="2600" dirty="0">
                <a:effectLst/>
                <a:latin typeface="Arial Narrow" panose="020B0606020202030204" pitchFamily="34" charset="0"/>
                <a:ea typeface="Calibri" panose="020F0502020204030204" pitchFamily="34" charset="0"/>
                <a:cs typeface="Times New Roman" panose="02020603050405020304" pitchFamily="18" charset="0"/>
              </a:rPr>
              <a:t>Ofrene forvirres av hykleriet, og de begynner å tvile på egne opplevelser. </a:t>
            </a:r>
          </a:p>
          <a:p>
            <a:pPr>
              <a:lnSpc>
                <a:spcPct val="107000"/>
              </a:lnSpc>
              <a:spcAft>
                <a:spcPts val="600"/>
              </a:spcAft>
            </a:pPr>
            <a:r>
              <a:rPr lang="nb-NO" sz="2600" dirty="0">
                <a:effectLst/>
                <a:latin typeface="Arial Narrow" panose="020B0606020202030204" pitchFamily="34" charset="0"/>
                <a:ea typeface="Calibri" panose="020F0502020204030204" pitchFamily="34" charset="0"/>
                <a:cs typeface="Times New Roman" panose="02020603050405020304" pitchFamily="18" charset="0"/>
              </a:rPr>
              <a:t>Konsekvensen er at ofrene enten godtar hykleriet, eller de resignerer fordi de ikke ser muligheter for å ta til motmæle.</a:t>
            </a:r>
          </a:p>
          <a:p>
            <a:pPr>
              <a:lnSpc>
                <a:spcPct val="107000"/>
              </a:lnSpc>
              <a:spcAft>
                <a:spcPts val="600"/>
              </a:spcAft>
            </a:pPr>
            <a:r>
              <a:rPr lang="nb-NO" sz="2600" dirty="0">
                <a:effectLst/>
                <a:latin typeface="Arial Narrow" panose="020B0606020202030204" pitchFamily="34" charset="0"/>
                <a:ea typeface="Calibri" panose="020F0502020204030204" pitchFamily="34" charset="0"/>
                <a:cs typeface="Times New Roman" panose="02020603050405020304" pitchFamily="18" charset="0"/>
              </a:rPr>
              <a:t>Overgriperne induserer (påfører) skam- og skyldfølelse på ofrene. Det fører til at ofrene i større eller mindre grad påtar seg ansvaret for overgrepene som de utsettes for. </a:t>
            </a:r>
          </a:p>
          <a:p>
            <a:pPr marL="0" indent="0">
              <a:lnSpc>
                <a:spcPct val="107000"/>
              </a:lnSpc>
              <a:spcAft>
                <a:spcPts val="600"/>
              </a:spcAft>
              <a:buNone/>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541220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E989-F484-E189-ED1E-4B8FA983D839}"/>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88D67FB3-A8C0-C7EB-8898-EDAE1A185FF3}"/>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A4336302-3856-F1FE-7CD7-26C84EB7CA12}"/>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7D7FBC86-0ECB-7164-1449-CD62C8373031}"/>
              </a:ext>
            </a:extLst>
          </p:cNvPr>
          <p:cNvSpPr>
            <a:spLocks noGrp="1"/>
          </p:cNvSpPr>
          <p:nvPr>
            <p:ph type="sldNum" sz="quarter" idx="12"/>
          </p:nvPr>
        </p:nvSpPr>
        <p:spPr/>
        <p:txBody>
          <a:bodyPr/>
          <a:lstStyle/>
          <a:p>
            <a:pPr rtl="0"/>
            <a:fld id="{4950F5D8-22E1-4015-8661-E5B1FD28C2DE}" type="slidenum">
              <a:rPr lang="en-GB" noProof="0" smtClean="0"/>
              <a:t>19</a:t>
            </a:fld>
            <a:endParaRPr lang="en-GB" noProof="0" dirty="0"/>
          </a:p>
        </p:txBody>
      </p:sp>
      <p:sp>
        <p:nvSpPr>
          <p:cNvPr id="6" name="Content Placeholder 5">
            <a:extLst>
              <a:ext uri="{FF2B5EF4-FFF2-40B4-BE49-F238E27FC236}">
                <a16:creationId xmlns:a16="http://schemas.microsoft.com/office/drawing/2014/main" id="{EB9627CF-FF5E-E9E3-2136-2D81B53682C8}"/>
              </a:ext>
            </a:extLst>
          </p:cNvPr>
          <p:cNvSpPr>
            <a:spLocks noGrp="1"/>
          </p:cNvSpPr>
          <p:nvPr>
            <p:ph sz="quarter" idx="53"/>
          </p:nvPr>
        </p:nvSpPr>
        <p:spPr>
          <a:xfrm>
            <a:off x="839787" y="1943099"/>
            <a:ext cx="11085513" cy="4733926"/>
          </a:xfrm>
        </p:spPr>
        <p:txBody>
          <a:bodyPr>
            <a:normAutofit lnSpcReduction="10000"/>
          </a:bodyPr>
          <a:lstStyle/>
          <a:p>
            <a:pPr>
              <a:lnSpc>
                <a:spcPct val="107000"/>
              </a:lnSpc>
              <a:spcAft>
                <a:spcPts val="800"/>
              </a:spcAft>
            </a:pPr>
            <a:r>
              <a:rPr lang="nb-NO" sz="2600" dirty="0">
                <a:solidFill>
                  <a:srgbClr val="A80000"/>
                </a:solidFill>
                <a:effectLst/>
                <a:latin typeface="Arial Narrow" panose="020B0606020202030204" pitchFamily="34" charset="0"/>
                <a:ea typeface="Calibri" panose="020F0502020204030204" pitchFamily="34" charset="0"/>
                <a:cs typeface="Times New Roman" panose="02020603050405020304" pitchFamily="18" charset="0"/>
              </a:rPr>
              <a:t>Blir opptatt av aggressors behov og emosjoner</a:t>
            </a:r>
            <a:endParaRPr lang="nb-NO" sz="2600" dirty="0">
              <a:solidFill>
                <a:srgbClr val="0000FF"/>
              </a:solidFill>
              <a:effectLst/>
              <a:latin typeface="Arial Narrow" panose="020B0606020202030204" pitchFamily="34" charset="0"/>
              <a:ea typeface="Calibri" panose="020F0502020204030204" pitchFamily="34" charset="0"/>
              <a:cs typeface="Times New Roman" panose="02020603050405020304" pitchFamily="18" charset="0"/>
            </a:endParaRPr>
          </a:p>
          <a:p>
            <a:pPr lvl="1">
              <a:lnSpc>
                <a:spcPct val="107000"/>
              </a:lnSpc>
              <a:spcAft>
                <a:spcPts val="600"/>
              </a:spcAft>
            </a:pPr>
            <a:r>
              <a:rPr lang="nb-NO" sz="2400" dirty="0">
                <a:effectLst/>
                <a:latin typeface="Arial Narrow" panose="020B0606020202030204" pitchFamily="34" charset="0"/>
                <a:ea typeface="Calibri" panose="020F0502020204030204" pitchFamily="34" charset="0"/>
                <a:cs typeface="Times New Roman" panose="02020603050405020304" pitchFamily="18" charset="0"/>
              </a:rPr>
              <a:t>Identifikasjon med aggressor (</a:t>
            </a:r>
            <a:r>
              <a:rPr lang="nb-NO" sz="2400" dirty="0" err="1">
                <a:effectLst/>
                <a:latin typeface="Arial Narrow" panose="020B0606020202030204" pitchFamily="34" charset="0"/>
                <a:ea typeface="Calibri" panose="020F0502020204030204" pitchFamily="34" charset="0"/>
                <a:cs typeface="Times New Roman" panose="02020603050405020304" pitchFamily="18" charset="0"/>
              </a:rPr>
              <a:t>krenkeren</a:t>
            </a:r>
            <a:r>
              <a:rPr lang="nb-NO" sz="2400" dirty="0">
                <a:effectLst/>
                <a:latin typeface="Arial Narrow" panose="020B0606020202030204" pitchFamily="34" charset="0"/>
                <a:ea typeface="Calibri" panose="020F0502020204030204" pitchFamily="34" charset="0"/>
                <a:cs typeface="Times New Roman" panose="02020603050405020304" pitchFamily="18" charset="0"/>
              </a:rPr>
              <a:t>) fører til at en del barn blir hypersensitive for overgriperens emosjoner og lar seg styre av dem.</a:t>
            </a:r>
          </a:p>
          <a:p>
            <a:pPr lvl="3">
              <a:lnSpc>
                <a:spcPct val="107000"/>
              </a:lnSpc>
              <a:spcAft>
                <a:spcPts val="600"/>
              </a:spcAft>
            </a:pPr>
            <a:r>
              <a:rPr lang="nb-NO" sz="1600" dirty="0">
                <a:effectLst/>
                <a:latin typeface="Arial Narrow" panose="020B0606020202030204" pitchFamily="34" charset="0"/>
                <a:ea typeface="Calibri" panose="020F0502020204030204" pitchFamily="34" charset="0"/>
                <a:cs typeface="Times New Roman" panose="02020603050405020304" pitchFamily="18" charset="0"/>
              </a:rPr>
              <a:t>Ref.: </a:t>
            </a:r>
            <a:r>
              <a:rPr lang="nb-NO" sz="1600" dirty="0" err="1">
                <a:effectLst/>
                <a:latin typeface="Arial Narrow" panose="020B0606020202030204" pitchFamily="34" charset="0"/>
                <a:ea typeface="Calibri" panose="020F0502020204030204" pitchFamily="34" charset="0"/>
                <a:cs typeface="Times New Roman" panose="02020603050405020304" pitchFamily="18" charset="0"/>
              </a:rPr>
              <a:t>Feinchel</a:t>
            </a:r>
            <a:r>
              <a:rPr lang="nb-NO" sz="1600" dirty="0">
                <a:effectLst/>
                <a:latin typeface="Arial Narrow" panose="020B0606020202030204" pitchFamily="34" charset="0"/>
                <a:ea typeface="Calibri" panose="020F0502020204030204" pitchFamily="34" charset="0"/>
                <a:cs typeface="Times New Roman" panose="02020603050405020304" pitchFamily="18" charset="0"/>
              </a:rPr>
              <a:t>, 1967; Howell, 2014; </a:t>
            </a:r>
            <a:r>
              <a:rPr lang="nb-NO" sz="1600" dirty="0" err="1">
                <a:effectLst/>
                <a:latin typeface="Arial Narrow" panose="020B0606020202030204" pitchFamily="34" charset="0"/>
                <a:ea typeface="Calibri" panose="020F0502020204030204" pitchFamily="34" charset="0"/>
                <a:cs typeface="Times New Roman" panose="02020603050405020304" pitchFamily="18" charset="0"/>
              </a:rPr>
              <a:t>Lahav</a:t>
            </a:r>
            <a:r>
              <a:rPr lang="nb-NO" sz="1600" dirty="0">
                <a:effectLst/>
                <a:latin typeface="Arial Narrow" panose="020B0606020202030204" pitchFamily="34" charset="0"/>
                <a:ea typeface="Calibri" panose="020F0502020204030204" pitchFamily="34" charset="0"/>
                <a:cs typeface="Times New Roman" panose="02020603050405020304" pitchFamily="18" charset="0"/>
              </a:rPr>
              <a:t> et al., 2020; </a:t>
            </a:r>
            <a:r>
              <a:rPr lang="nb-NO" sz="1600" dirty="0" err="1">
                <a:effectLst/>
                <a:latin typeface="Arial Narrow" panose="020B0606020202030204" pitchFamily="34" charset="0"/>
                <a:ea typeface="Calibri" panose="020F0502020204030204" pitchFamily="34" charset="0"/>
                <a:cs typeface="Times New Roman" panose="02020603050405020304" pitchFamily="18" charset="0"/>
              </a:rPr>
              <a:t>Lahav</a:t>
            </a:r>
            <a:r>
              <a:rPr lang="nb-NO" sz="1600" dirty="0">
                <a:effectLst/>
                <a:latin typeface="Arial Narrow" panose="020B0606020202030204" pitchFamily="34" charset="0"/>
                <a:ea typeface="Calibri" panose="020F0502020204030204" pitchFamily="34" charset="0"/>
                <a:cs typeface="Times New Roman" panose="02020603050405020304" pitchFamily="18" charset="0"/>
              </a:rPr>
              <a:t> et al., 2019; </a:t>
            </a:r>
            <a:r>
              <a:rPr lang="nb-NO" sz="1600" dirty="0" err="1">
                <a:effectLst/>
                <a:latin typeface="Arial Narrow" panose="020B0606020202030204" pitchFamily="34" charset="0"/>
                <a:ea typeface="Calibri" panose="020F0502020204030204" pitchFamily="34" charset="0"/>
                <a:cs typeface="Times New Roman" panose="02020603050405020304" pitchFamily="18" charset="0"/>
              </a:rPr>
              <a:t>Lahav</a:t>
            </a:r>
            <a:r>
              <a:rPr lang="nb-NO" sz="1600" dirty="0">
                <a:effectLst/>
                <a:latin typeface="Arial Narrow" panose="020B0606020202030204" pitchFamily="34" charset="0"/>
                <a:ea typeface="Calibri" panose="020F0502020204030204" pitchFamily="34" charset="0"/>
                <a:cs typeface="Times New Roman" panose="02020603050405020304" pitchFamily="18" charset="0"/>
              </a:rPr>
              <a:t> et al., 2021; </a:t>
            </a:r>
            <a:r>
              <a:rPr lang="nb-NO" sz="1600" dirty="0" err="1">
                <a:effectLst/>
                <a:latin typeface="Arial Narrow" panose="020B0606020202030204" pitchFamily="34" charset="0"/>
                <a:ea typeface="Calibri" panose="020F0502020204030204" pitchFamily="34" charset="0"/>
                <a:cs typeface="Times New Roman" panose="02020603050405020304" pitchFamily="18" charset="0"/>
              </a:rPr>
              <a:t>Laplanche</a:t>
            </a:r>
            <a:r>
              <a:rPr lang="nb-NO" sz="1600" dirty="0">
                <a:effectLst/>
                <a:latin typeface="Arial Narrow" panose="020B0606020202030204" pitchFamily="34" charset="0"/>
                <a:ea typeface="Calibri" panose="020F0502020204030204" pitchFamily="34" charset="0"/>
                <a:cs typeface="Times New Roman" panose="02020603050405020304" pitchFamily="18" charset="0"/>
              </a:rPr>
              <a:t> &amp; Jean-Bertrand, 2018; </a:t>
            </a:r>
            <a:r>
              <a:rPr lang="nb-NO" sz="1600" dirty="0" err="1">
                <a:effectLst/>
                <a:latin typeface="Arial Narrow" panose="020B0606020202030204" pitchFamily="34" charset="0"/>
                <a:ea typeface="Calibri" panose="020F0502020204030204" pitchFamily="34" charset="0"/>
                <a:cs typeface="Times New Roman" panose="02020603050405020304" pitchFamily="18" charset="0"/>
              </a:rPr>
              <a:t>Mucci</a:t>
            </a:r>
            <a:r>
              <a:rPr lang="nb-NO" sz="1600" dirty="0">
                <a:effectLst/>
                <a:latin typeface="Arial Narrow" panose="020B0606020202030204" pitchFamily="34" charset="0"/>
                <a:ea typeface="Calibri" panose="020F0502020204030204" pitchFamily="34" charset="0"/>
                <a:cs typeface="Times New Roman" panose="02020603050405020304" pitchFamily="18" charset="0"/>
              </a:rPr>
              <a:t>, 2017; </a:t>
            </a:r>
            <a:r>
              <a:rPr lang="nb-NO" sz="1600" dirty="0" err="1">
                <a:effectLst/>
                <a:latin typeface="Arial Narrow" panose="020B0606020202030204" pitchFamily="34" charset="0"/>
                <a:ea typeface="Calibri" panose="020F0502020204030204" pitchFamily="34" charset="0"/>
                <a:cs typeface="Times New Roman" panose="02020603050405020304" pitchFamily="18" charset="0"/>
              </a:rPr>
              <a:t>Rudnytsky</a:t>
            </a:r>
            <a:r>
              <a:rPr lang="nb-NO" sz="1600" dirty="0">
                <a:effectLst/>
                <a:latin typeface="Arial Narrow" panose="020B0606020202030204" pitchFamily="34" charset="0"/>
                <a:ea typeface="Calibri" panose="020F0502020204030204" pitchFamily="34" charset="0"/>
                <a:cs typeface="Times New Roman" panose="02020603050405020304" pitchFamily="18" charset="0"/>
              </a:rPr>
              <a:t>, 2000</a:t>
            </a:r>
          </a:p>
          <a:p>
            <a:pPr lvl="1">
              <a:lnSpc>
                <a:spcPct val="107000"/>
              </a:lnSpc>
              <a:spcAft>
                <a:spcPts val="600"/>
              </a:spcAft>
            </a:pPr>
            <a:r>
              <a:rPr lang="nb-NO" sz="2400" dirty="0">
                <a:latin typeface="Arial Narrow" panose="020B0606020202030204" pitchFamily="34" charset="0"/>
                <a:cs typeface="Times New Roman" panose="02020603050405020304" pitchFamily="18" charset="0"/>
              </a:rPr>
              <a:t>Det kan ta form av at barnet blir meget føyelig, opptatt av å behage krenker, innynde seg («</a:t>
            </a:r>
            <a:r>
              <a:rPr lang="nb-NO" sz="2400" dirty="0" err="1">
                <a:latin typeface="Arial Narrow" panose="020B0606020202030204" pitchFamily="34" charset="0"/>
                <a:cs typeface="Times New Roman" panose="02020603050405020304" pitchFamily="18" charset="0"/>
              </a:rPr>
              <a:t>pleaser</a:t>
            </a:r>
            <a:r>
              <a:rPr lang="nb-NO" sz="2400" dirty="0">
                <a:latin typeface="Arial Narrow" panose="020B0606020202030204" pitchFamily="34" charset="0"/>
                <a:cs typeface="Times New Roman" panose="02020603050405020304" pitchFamily="18" charset="0"/>
              </a:rPr>
              <a:t>») osv. </a:t>
            </a:r>
          </a:p>
          <a:p>
            <a:pPr lvl="1">
              <a:lnSpc>
                <a:spcPct val="107000"/>
              </a:lnSpc>
              <a:spcAft>
                <a:spcPts val="600"/>
              </a:spcAft>
            </a:pPr>
            <a:r>
              <a:rPr lang="nb-NO" sz="2400" dirty="0">
                <a:latin typeface="Arial Narrow" panose="020B0606020202030204" pitchFamily="34" charset="0"/>
                <a:cs typeface="Times New Roman" panose="02020603050405020304" pitchFamily="18" charset="0"/>
              </a:rPr>
              <a:t>I forlengelsen kan dette føre til at barn legger sterke bånd på seg selv, slik at de generelt blir utpreget andre-orienterte i relasjoner, og derfor forstrekker seg i å tilfredsstille andres krav rettet mot dem eller forventninger som de innbiller seg at andre har for dem. Det fører til at en del av dem kan bli ganske selvutslettende.</a:t>
            </a:r>
          </a:p>
          <a:p>
            <a:pPr marL="0" indent="0">
              <a:buNone/>
            </a:pPr>
            <a:endParaRPr lang="nb-NO" dirty="0"/>
          </a:p>
        </p:txBody>
      </p:sp>
    </p:spTree>
    <p:extLst>
      <p:ext uri="{BB962C8B-B14F-4D97-AF65-F5344CB8AC3E}">
        <p14:creationId xmlns:p14="http://schemas.microsoft.com/office/powerpoint/2010/main" val="78459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AC20F2-C0C4-7328-CB0C-A61632975256}"/>
              </a:ext>
            </a:extLst>
          </p:cNvPr>
          <p:cNvSpPr>
            <a:spLocks noGrp="1"/>
          </p:cNvSpPr>
          <p:nvPr>
            <p:ph type="title"/>
          </p:nvPr>
        </p:nvSpPr>
        <p:spPr>
          <a:xfrm>
            <a:off x="838199" y="499122"/>
            <a:ext cx="9229726" cy="859198"/>
          </a:xfrm>
        </p:spPr>
        <p:txBody>
          <a:bodyPr>
            <a:noAutofit/>
          </a:bodyPr>
          <a:lstStyle/>
          <a:p>
            <a:r>
              <a:rPr lang="en-US" dirty="0" err="1">
                <a:latin typeface="Arial Narrow" panose="020B0606020202030204" pitchFamily="34" charset="0"/>
              </a:rPr>
              <a:t>Hovedpoengene</a:t>
            </a:r>
            <a:r>
              <a:rPr lang="en-US" dirty="0">
                <a:latin typeface="Arial Narrow" panose="020B0606020202030204" pitchFamily="34" charset="0"/>
              </a:rPr>
              <a:t> i </a:t>
            </a:r>
            <a:r>
              <a:rPr lang="en-US" dirty="0" err="1">
                <a:latin typeface="Arial Narrow" panose="020B0606020202030204" pitchFamily="34" charset="0"/>
              </a:rPr>
              <a:t>denne</a:t>
            </a:r>
            <a:r>
              <a:rPr lang="en-US" dirty="0">
                <a:latin typeface="Arial Narrow" panose="020B0606020202030204" pitchFamily="34" charset="0"/>
              </a:rPr>
              <a:t> </a:t>
            </a:r>
            <a:r>
              <a:rPr lang="en-US" dirty="0" err="1">
                <a:latin typeface="Arial Narrow" panose="020B0606020202030204" pitchFamily="34" charset="0"/>
              </a:rPr>
              <a:t>forelesningen</a:t>
            </a:r>
            <a:endParaRPr lang="en-US" dirty="0">
              <a:latin typeface="Arial Narrow" panose="020B0606020202030204" pitchFamily="34" charset="0"/>
            </a:endParaRPr>
          </a:p>
        </p:txBody>
      </p:sp>
      <p:sp>
        <p:nvSpPr>
          <p:cNvPr id="8" name="Date Placeholder 2">
            <a:extLst>
              <a:ext uri="{FF2B5EF4-FFF2-40B4-BE49-F238E27FC236}">
                <a16:creationId xmlns:a16="http://schemas.microsoft.com/office/drawing/2014/main" id="{14E971DA-1828-369C-E401-582490495DC3}"/>
              </a:ext>
            </a:extLst>
          </p:cNvPr>
          <p:cNvSpPr>
            <a:spLocks noGrp="1"/>
          </p:cNvSpPr>
          <p:nvPr>
            <p:ph type="dt" sz="half" idx="10"/>
          </p:nvPr>
        </p:nvSpPr>
        <p:spPr>
          <a:xfrm>
            <a:off x="8609013" y="5998474"/>
            <a:ext cx="2743200" cy="143149"/>
          </a:xfrm>
        </p:spPr>
        <p:txBody>
          <a:bodyPr/>
          <a:lstStyle/>
          <a:p>
            <a:pPr rtl="0">
              <a:spcAft>
                <a:spcPts val="600"/>
              </a:spcAft>
            </a:pPr>
            <a:fld id="{7046AEAD-3DEB-4BB8-86B7-29BF6B24523F}" type="datetime1">
              <a:rPr lang="en-GB" noProof="0" smtClean="0"/>
              <a:pPr rtl="0">
                <a:spcAft>
                  <a:spcPts val="600"/>
                </a:spcAft>
              </a:pPr>
              <a:t>08/01/2024</a:t>
            </a:fld>
            <a:endParaRPr lang="en-GB" noProof="0"/>
          </a:p>
        </p:txBody>
      </p:sp>
      <p:sp>
        <p:nvSpPr>
          <p:cNvPr id="10" name="Footer Placeholder 3">
            <a:extLst>
              <a:ext uri="{FF2B5EF4-FFF2-40B4-BE49-F238E27FC236}">
                <a16:creationId xmlns:a16="http://schemas.microsoft.com/office/drawing/2014/main" id="{C0966B8D-7DB4-C500-5DAF-CBF085E2B9BB}"/>
              </a:ext>
            </a:extLst>
          </p:cNvPr>
          <p:cNvSpPr>
            <a:spLocks noGrp="1"/>
          </p:cNvSpPr>
          <p:nvPr>
            <p:ph type="ftr" sz="quarter" idx="11"/>
          </p:nvPr>
        </p:nvSpPr>
        <p:spPr>
          <a:xfrm>
            <a:off x="7237413" y="6168551"/>
            <a:ext cx="4114800" cy="190327"/>
          </a:xfrm>
        </p:spPr>
        <p:txBody>
          <a:bodyPr/>
          <a:lstStyle/>
          <a:p>
            <a:pPr rtl="0">
              <a:spcAft>
                <a:spcPts val="600"/>
              </a:spcAft>
            </a:pPr>
            <a:endParaRPr lang="en-GB" noProof="0" dirty="0"/>
          </a:p>
        </p:txBody>
      </p:sp>
      <p:sp>
        <p:nvSpPr>
          <p:cNvPr id="12" name="Slide Number Placeholder 4">
            <a:extLst>
              <a:ext uri="{FF2B5EF4-FFF2-40B4-BE49-F238E27FC236}">
                <a16:creationId xmlns:a16="http://schemas.microsoft.com/office/drawing/2014/main" id="{C45AA45C-8098-7C62-B97E-413B0607DA7D}"/>
              </a:ext>
            </a:extLst>
          </p:cNvPr>
          <p:cNvSpPr>
            <a:spLocks noGrp="1"/>
          </p:cNvSpPr>
          <p:nvPr>
            <p:ph type="sldNum" sz="quarter" idx="12"/>
          </p:nvPr>
        </p:nvSpPr>
        <p:spPr>
          <a:xfrm>
            <a:off x="838200" y="6155851"/>
            <a:ext cx="457200" cy="184317"/>
          </a:xfrm>
        </p:spPr>
        <p:txBody>
          <a:bodyPr/>
          <a:lstStyle/>
          <a:p>
            <a:pPr rtl="0">
              <a:spcAft>
                <a:spcPts val="600"/>
              </a:spcAft>
            </a:pPr>
            <a:fld id="{4950F5D8-22E1-4015-8661-E5B1FD28C2DE}" type="slidenum">
              <a:rPr lang="en-GB" noProof="0" smtClean="0"/>
              <a:pPr rtl="0">
                <a:spcAft>
                  <a:spcPts val="600"/>
                </a:spcAft>
              </a:pPr>
              <a:t>2</a:t>
            </a:fld>
            <a:endParaRPr lang="en-GB" noProof="0"/>
          </a:p>
        </p:txBody>
      </p:sp>
      <p:sp>
        <p:nvSpPr>
          <p:cNvPr id="14" name="Content Placeholder 5">
            <a:extLst>
              <a:ext uri="{FF2B5EF4-FFF2-40B4-BE49-F238E27FC236}">
                <a16:creationId xmlns:a16="http://schemas.microsoft.com/office/drawing/2014/main" id="{F7CE65CE-2668-AACC-49CF-3BBED9980C20}"/>
              </a:ext>
            </a:extLst>
          </p:cNvPr>
          <p:cNvSpPr>
            <a:spLocks noGrp="1"/>
          </p:cNvSpPr>
          <p:nvPr>
            <p:ph sz="quarter" idx="53"/>
          </p:nvPr>
        </p:nvSpPr>
        <p:spPr>
          <a:xfrm>
            <a:off x="839787" y="1943100"/>
            <a:ext cx="10512425" cy="4028446"/>
          </a:xfrm>
        </p:spPr>
        <p:txBody>
          <a:bodyPr>
            <a:normAutofit/>
          </a:bodyPr>
          <a:lstStyle/>
          <a:p>
            <a:r>
              <a:rPr lang="en-US" sz="2600" dirty="0">
                <a:latin typeface="Arial Narrow" panose="020B0606020202030204" pitchFamily="34" charset="0"/>
              </a:rPr>
              <a:t>FØRSTE DEL:</a:t>
            </a:r>
          </a:p>
          <a:p>
            <a:pPr lvl="1"/>
            <a:r>
              <a:rPr lang="en-US" sz="2400" dirty="0">
                <a:latin typeface="Arial Narrow" panose="020B0606020202030204" pitchFamily="34" charset="0"/>
              </a:rPr>
              <a:t>Det er </a:t>
            </a:r>
            <a:r>
              <a:rPr lang="en-US" sz="2400" dirty="0" err="1">
                <a:latin typeface="Arial Narrow" panose="020B0606020202030204" pitchFamily="34" charset="0"/>
              </a:rPr>
              <a:t>sjelden</a:t>
            </a:r>
            <a:r>
              <a:rPr lang="en-US" sz="2400" dirty="0">
                <a:latin typeface="Arial Narrow" panose="020B0606020202030204" pitchFamily="34" charset="0"/>
              </a:rPr>
              <a:t> at barn og </a:t>
            </a:r>
            <a:r>
              <a:rPr lang="en-US" sz="2400" dirty="0" err="1">
                <a:latin typeface="Arial Narrow" panose="020B0606020202030204" pitchFamily="34" charset="0"/>
              </a:rPr>
              <a:t>unge</a:t>
            </a:r>
            <a:r>
              <a:rPr lang="en-US" sz="2400" dirty="0">
                <a:latin typeface="Arial Narrow" panose="020B0606020202030204" pitchFamily="34" charset="0"/>
              </a:rPr>
              <a:t> </a:t>
            </a:r>
            <a:r>
              <a:rPr lang="en-US" sz="2400" dirty="0" err="1">
                <a:latin typeface="Arial Narrow" panose="020B0606020202030204" pitchFamily="34" charset="0"/>
              </a:rPr>
              <a:t>utsettes</a:t>
            </a:r>
            <a:r>
              <a:rPr lang="en-US" sz="2400" dirty="0">
                <a:latin typeface="Arial Narrow" panose="020B0606020202030204" pitchFamily="34" charset="0"/>
              </a:rPr>
              <a:t> for </a:t>
            </a:r>
            <a:r>
              <a:rPr lang="en-US" sz="2400" dirty="0" err="1">
                <a:latin typeface="Arial Narrow" panose="020B0606020202030204" pitchFamily="34" charset="0"/>
              </a:rPr>
              <a:t>kun</a:t>
            </a:r>
            <a:r>
              <a:rPr lang="en-US" sz="2400" dirty="0">
                <a:latin typeface="Arial Narrow" panose="020B0606020202030204" pitchFamily="34" charset="0"/>
              </a:rPr>
              <a:t> </a:t>
            </a:r>
            <a:r>
              <a:rPr lang="en-US" sz="2400" dirty="0" err="1">
                <a:latin typeface="Arial Narrow" panose="020B0606020202030204" pitchFamily="34" charset="0"/>
              </a:rPr>
              <a:t>én</a:t>
            </a:r>
            <a:r>
              <a:rPr lang="en-US" sz="2400" dirty="0">
                <a:latin typeface="Arial Narrow" panose="020B0606020202030204" pitchFamily="34" charset="0"/>
              </a:rPr>
              <a:t> form for </a:t>
            </a:r>
            <a:r>
              <a:rPr lang="en-US" sz="2400" dirty="0" err="1">
                <a:latin typeface="Arial Narrow" panose="020B0606020202030204" pitchFamily="34" charset="0"/>
              </a:rPr>
              <a:t>skadelig</a:t>
            </a:r>
            <a:r>
              <a:rPr lang="en-US" sz="2400" dirty="0">
                <a:latin typeface="Arial Narrow" panose="020B0606020202030204" pitchFamily="34" charset="0"/>
              </a:rPr>
              <a:t> </a:t>
            </a:r>
            <a:r>
              <a:rPr lang="en-US" sz="2400" dirty="0" err="1">
                <a:latin typeface="Arial Narrow" panose="020B0606020202030204" pitchFamily="34" charset="0"/>
              </a:rPr>
              <a:t>omsorg</a:t>
            </a:r>
            <a:r>
              <a:rPr lang="en-US" sz="2400" dirty="0">
                <a:latin typeface="Arial Narrow" panose="020B0606020202030204" pitchFamily="34" charset="0"/>
              </a:rPr>
              <a:t> (</a:t>
            </a:r>
            <a:r>
              <a:rPr lang="en-US" sz="2400" dirty="0" err="1">
                <a:latin typeface="Arial Narrow" panose="020B0606020202030204" pitchFamily="34" charset="0"/>
              </a:rPr>
              <a:t>kanskje</a:t>
            </a:r>
            <a:r>
              <a:rPr lang="en-US" sz="2400" dirty="0">
                <a:latin typeface="Arial Narrow" panose="020B0606020202030204" pitchFamily="34" charset="0"/>
              </a:rPr>
              <a:t> </a:t>
            </a:r>
            <a:r>
              <a:rPr lang="en-US" sz="2400" dirty="0" err="1">
                <a:latin typeface="Arial Narrow" panose="020B0606020202030204" pitchFamily="34" charset="0"/>
              </a:rPr>
              <a:t>gjelder</a:t>
            </a:r>
            <a:r>
              <a:rPr lang="en-US" sz="2400" dirty="0">
                <a:latin typeface="Arial Narrow" panose="020B0606020202030204" pitchFamily="34" charset="0"/>
              </a:rPr>
              <a:t> det </a:t>
            </a:r>
            <a:r>
              <a:rPr lang="en-US" sz="2400" dirty="0" err="1">
                <a:latin typeface="Arial Narrow" panose="020B0606020202030204" pitchFamily="34" charset="0"/>
              </a:rPr>
              <a:t>kun</a:t>
            </a:r>
            <a:r>
              <a:rPr lang="en-US" sz="2400" dirty="0">
                <a:latin typeface="Arial Narrow" panose="020B0606020202030204" pitchFamily="34" charset="0"/>
              </a:rPr>
              <a:t> for </a:t>
            </a:r>
            <a:r>
              <a:rPr lang="en-US" sz="2400" dirty="0" err="1">
                <a:latin typeface="Arial Narrow" panose="020B0606020202030204" pitchFamily="34" charset="0"/>
              </a:rPr>
              <a:t>fravær</a:t>
            </a:r>
            <a:r>
              <a:rPr lang="en-US" sz="2400" dirty="0">
                <a:latin typeface="Arial Narrow" panose="020B0606020202030204" pitchFamily="34" charset="0"/>
              </a:rPr>
              <a:t> av mental </a:t>
            </a:r>
            <a:r>
              <a:rPr lang="en-US" sz="2400" dirty="0" err="1">
                <a:latin typeface="Arial Narrow" panose="020B0606020202030204" pitchFamily="34" charset="0"/>
              </a:rPr>
              <a:t>tilstedeværelse</a:t>
            </a:r>
            <a:r>
              <a:rPr lang="en-US" sz="2400" dirty="0">
                <a:latin typeface="Arial Narrow" panose="020B0606020202030204" pitchFamily="34" charset="0"/>
              </a:rPr>
              <a:t>).</a:t>
            </a:r>
          </a:p>
          <a:p>
            <a:pPr lvl="1"/>
            <a:r>
              <a:rPr lang="en-US" sz="2400" dirty="0" err="1">
                <a:latin typeface="Arial Narrow" panose="020B0606020202030204" pitchFamily="34" charset="0"/>
              </a:rPr>
              <a:t>Enkelte</a:t>
            </a:r>
            <a:r>
              <a:rPr lang="en-US" sz="2400" dirty="0">
                <a:latin typeface="Arial Narrow" panose="020B0606020202030204" pitchFamily="34" charset="0"/>
              </a:rPr>
              <a:t> </a:t>
            </a:r>
            <a:r>
              <a:rPr lang="en-US" sz="2400" dirty="0" err="1">
                <a:latin typeface="Arial Narrow" panose="020B0606020202030204" pitchFamily="34" charset="0"/>
              </a:rPr>
              <a:t>grupper</a:t>
            </a:r>
            <a:r>
              <a:rPr lang="en-US" sz="2400" dirty="0">
                <a:latin typeface="Arial Narrow" panose="020B0606020202030204" pitchFamily="34" charset="0"/>
              </a:rPr>
              <a:t> av barn </a:t>
            </a:r>
            <a:r>
              <a:rPr lang="en-US" sz="2400" dirty="0" err="1">
                <a:latin typeface="Arial Narrow" panose="020B0606020202030204" pitchFamily="34" charset="0"/>
              </a:rPr>
              <a:t>har</a:t>
            </a:r>
            <a:r>
              <a:rPr lang="en-US" sz="2400" dirty="0">
                <a:latin typeface="Arial Narrow" panose="020B0606020202030204" pitchFamily="34" charset="0"/>
              </a:rPr>
              <a:t> </a:t>
            </a:r>
            <a:r>
              <a:rPr lang="en-US" sz="2400" dirty="0" err="1">
                <a:latin typeface="Arial Narrow" panose="020B0606020202030204" pitchFamily="34" charset="0"/>
              </a:rPr>
              <a:t>økt</a:t>
            </a:r>
            <a:r>
              <a:rPr lang="en-US" sz="2400" dirty="0">
                <a:latin typeface="Arial Narrow" panose="020B0606020202030204" pitchFamily="34" charset="0"/>
              </a:rPr>
              <a:t> </a:t>
            </a:r>
            <a:r>
              <a:rPr lang="en-US" sz="2400" dirty="0" err="1">
                <a:latin typeface="Arial Narrow" panose="020B0606020202030204" pitchFamily="34" charset="0"/>
              </a:rPr>
              <a:t>risiko</a:t>
            </a:r>
            <a:r>
              <a:rPr lang="en-US" sz="2400" dirty="0">
                <a:latin typeface="Arial Narrow" panose="020B0606020202030204" pitchFamily="34" charset="0"/>
              </a:rPr>
              <a:t> for å </a:t>
            </a:r>
            <a:r>
              <a:rPr lang="en-US" sz="2400" dirty="0" err="1">
                <a:latin typeface="Arial Narrow" panose="020B0606020202030204" pitchFamily="34" charset="0"/>
              </a:rPr>
              <a:t>utsettes</a:t>
            </a:r>
            <a:r>
              <a:rPr lang="en-US" sz="2400" dirty="0">
                <a:latin typeface="Arial Narrow" panose="020B0606020202030204" pitchFamily="34" charset="0"/>
              </a:rPr>
              <a:t> for bade </a:t>
            </a:r>
            <a:r>
              <a:rPr lang="en-US" sz="2400" dirty="0" err="1">
                <a:latin typeface="Arial Narrow" panose="020B0606020202030204" pitchFamily="34" charset="0"/>
              </a:rPr>
              <a:t>omsorgssvikt</a:t>
            </a:r>
            <a:r>
              <a:rPr lang="en-US" sz="2400" dirty="0">
                <a:latin typeface="Arial Narrow" panose="020B0606020202030204" pitchFamily="34" charset="0"/>
              </a:rPr>
              <a:t>, mishandling, </a:t>
            </a:r>
            <a:r>
              <a:rPr lang="en-US" sz="2400" dirty="0" err="1">
                <a:latin typeface="Arial Narrow" panose="020B0606020202030204" pitchFamily="34" charset="0"/>
              </a:rPr>
              <a:t>seksuelle</a:t>
            </a:r>
            <a:r>
              <a:rPr lang="en-US" sz="2400" dirty="0">
                <a:latin typeface="Arial Narrow" panose="020B0606020202030204" pitchFamily="34" charset="0"/>
              </a:rPr>
              <a:t> </a:t>
            </a:r>
            <a:r>
              <a:rPr lang="en-US" sz="2400" dirty="0" err="1">
                <a:latin typeface="Arial Narrow" panose="020B0606020202030204" pitchFamily="34" charset="0"/>
              </a:rPr>
              <a:t>overgrep</a:t>
            </a:r>
            <a:r>
              <a:rPr lang="en-US" sz="2400" dirty="0">
                <a:latin typeface="Arial Narrow" panose="020B0606020202030204" pitchFamily="34" charset="0"/>
              </a:rPr>
              <a:t>, </a:t>
            </a:r>
            <a:r>
              <a:rPr lang="en-US" sz="2400" dirty="0" err="1">
                <a:latin typeface="Arial Narrow" panose="020B0606020202030204" pitchFamily="34" charset="0"/>
              </a:rPr>
              <a:t>eksponeres</a:t>
            </a:r>
            <a:r>
              <a:rPr lang="en-US" sz="2400" dirty="0">
                <a:latin typeface="Arial Narrow" panose="020B0606020202030204" pitchFamily="34" charset="0"/>
              </a:rPr>
              <a:t> for </a:t>
            </a:r>
            <a:r>
              <a:rPr lang="en-US" sz="2400" dirty="0" err="1">
                <a:latin typeface="Arial Narrow" panose="020B0606020202030204" pitchFamily="34" charset="0"/>
              </a:rPr>
              <a:t>familievold</a:t>
            </a:r>
            <a:r>
              <a:rPr lang="en-US" sz="2400" dirty="0">
                <a:latin typeface="Arial Narrow" panose="020B0606020202030204" pitchFamily="34" charset="0"/>
              </a:rPr>
              <a:t> og </a:t>
            </a:r>
            <a:r>
              <a:rPr lang="en-US" sz="2400" dirty="0" err="1">
                <a:latin typeface="Arial Narrow" panose="020B0606020202030204" pitchFamily="34" charset="0"/>
              </a:rPr>
              <a:t>multistress</a:t>
            </a:r>
            <a:r>
              <a:rPr lang="en-US" sz="2400" dirty="0">
                <a:latin typeface="Arial Narrow" panose="020B0606020202030204" pitchFamily="34" charset="0"/>
              </a:rPr>
              <a:t>.</a:t>
            </a:r>
          </a:p>
          <a:p>
            <a:pPr lvl="1"/>
            <a:endParaRPr lang="en-US" sz="2400" dirty="0">
              <a:latin typeface="Arial Narrow" panose="020B0606020202030204" pitchFamily="34" charset="0"/>
            </a:endParaRPr>
          </a:p>
          <a:p>
            <a:r>
              <a:rPr lang="en-US" sz="2600" dirty="0">
                <a:latin typeface="Arial Narrow" panose="020B0606020202030204" pitchFamily="34" charset="0"/>
              </a:rPr>
              <a:t>ANDRE DEL:</a:t>
            </a:r>
          </a:p>
          <a:p>
            <a:pPr lvl="1"/>
            <a:r>
              <a:rPr lang="en-US" sz="2400" dirty="0" err="1">
                <a:latin typeface="Arial Narrow" panose="020B0606020202030204" pitchFamily="34" charset="0"/>
              </a:rPr>
              <a:t>Hvordan</a:t>
            </a:r>
            <a:r>
              <a:rPr lang="en-US" sz="2400" dirty="0">
                <a:latin typeface="Arial Narrow" panose="020B0606020202030204" pitchFamily="34" charset="0"/>
              </a:rPr>
              <a:t> </a:t>
            </a:r>
            <a:r>
              <a:rPr lang="en-US" sz="2400" dirty="0" err="1">
                <a:latin typeface="Arial Narrow" panose="020B0606020202030204" pitchFamily="34" charset="0"/>
              </a:rPr>
              <a:t>kan</a:t>
            </a:r>
            <a:r>
              <a:rPr lang="en-US" sz="2400" dirty="0">
                <a:latin typeface="Arial Narrow" panose="020B0606020202030204" pitchFamily="34" charset="0"/>
              </a:rPr>
              <a:t> man </a:t>
            </a:r>
            <a:r>
              <a:rPr lang="en-US" sz="2400" dirty="0" err="1">
                <a:latin typeface="Arial Narrow" panose="020B0606020202030204" pitchFamily="34" charset="0"/>
              </a:rPr>
              <a:t>forstå</a:t>
            </a:r>
            <a:r>
              <a:rPr lang="en-US" sz="2400" dirty="0">
                <a:latin typeface="Arial Narrow" panose="020B0606020202030204" pitchFamily="34" charset="0"/>
              </a:rPr>
              <a:t> at barn og </a:t>
            </a:r>
            <a:r>
              <a:rPr lang="en-US" sz="2400" dirty="0" err="1">
                <a:latin typeface="Arial Narrow" panose="020B0606020202030204" pitchFamily="34" charset="0"/>
              </a:rPr>
              <a:t>unge</a:t>
            </a:r>
            <a:r>
              <a:rPr lang="en-US" sz="2400" dirty="0">
                <a:latin typeface="Arial Narrow" panose="020B0606020202030204" pitchFamily="34" charset="0"/>
              </a:rPr>
              <a:t> </a:t>
            </a:r>
            <a:r>
              <a:rPr lang="en-US" sz="2400" dirty="0" err="1">
                <a:latin typeface="Arial Narrow" panose="020B0606020202030204" pitchFamily="34" charset="0"/>
              </a:rPr>
              <a:t>som</a:t>
            </a:r>
            <a:r>
              <a:rPr lang="en-US" sz="2400" dirty="0">
                <a:latin typeface="Arial Narrow" panose="020B0606020202030204" pitchFamily="34" charset="0"/>
              </a:rPr>
              <a:t> </a:t>
            </a:r>
            <a:r>
              <a:rPr lang="en-US" sz="2400" dirty="0" err="1">
                <a:latin typeface="Arial Narrow" panose="020B0606020202030204" pitchFamily="34" charset="0"/>
              </a:rPr>
              <a:t>utsettes</a:t>
            </a:r>
            <a:r>
              <a:rPr lang="en-US" sz="2400" dirty="0">
                <a:latin typeface="Arial Narrow" panose="020B0606020202030204" pitchFamily="34" charset="0"/>
              </a:rPr>
              <a:t> for </a:t>
            </a:r>
            <a:r>
              <a:rPr lang="en-US" sz="2400" dirty="0" err="1">
                <a:latin typeface="Arial Narrow" panose="020B0606020202030204" pitchFamily="34" charset="0"/>
              </a:rPr>
              <a:t>seksuelle</a:t>
            </a:r>
            <a:r>
              <a:rPr lang="en-US" sz="2400" dirty="0">
                <a:latin typeface="Arial Narrow" panose="020B0606020202030204" pitchFamily="34" charset="0"/>
              </a:rPr>
              <a:t> </a:t>
            </a:r>
            <a:r>
              <a:rPr lang="en-US" sz="2400" dirty="0" err="1">
                <a:latin typeface="Arial Narrow" panose="020B0606020202030204" pitchFamily="34" charset="0"/>
              </a:rPr>
              <a:t>overgrep</a:t>
            </a:r>
            <a:r>
              <a:rPr lang="en-US" sz="2400" dirty="0">
                <a:latin typeface="Arial Narrow" panose="020B0606020202030204" pitchFamily="34" charset="0"/>
              </a:rPr>
              <a:t> </a:t>
            </a:r>
            <a:r>
              <a:rPr lang="en-US" sz="2400" dirty="0" err="1">
                <a:latin typeface="Arial Narrow" panose="020B0606020202030204" pitchFamily="34" charset="0"/>
              </a:rPr>
              <a:t>eller</a:t>
            </a:r>
            <a:r>
              <a:rPr lang="en-US" sz="2400" dirty="0">
                <a:latin typeface="Arial Narrow" panose="020B0606020202030204" pitchFamily="34" charset="0"/>
              </a:rPr>
              <a:t> </a:t>
            </a:r>
            <a:r>
              <a:rPr lang="en-US" sz="2400" dirty="0" err="1">
                <a:latin typeface="Arial Narrow" panose="020B0606020202030204" pitchFamily="34" charset="0"/>
              </a:rPr>
              <a:t>fysisk</a:t>
            </a:r>
            <a:r>
              <a:rPr lang="en-US" sz="2400" dirty="0">
                <a:latin typeface="Arial Narrow" panose="020B0606020202030204" pitchFamily="34" charset="0"/>
              </a:rPr>
              <a:t> mishandles/</a:t>
            </a:r>
            <a:r>
              <a:rPr lang="en-US" sz="2400" dirty="0" err="1">
                <a:latin typeface="Arial Narrow" panose="020B0606020202030204" pitchFamily="34" charset="0"/>
              </a:rPr>
              <a:t>eksponeres</a:t>
            </a:r>
            <a:r>
              <a:rPr lang="en-US" sz="2400" dirty="0">
                <a:latin typeface="Arial Narrow" panose="020B0606020202030204" pitchFamily="34" charset="0"/>
              </a:rPr>
              <a:t> for </a:t>
            </a:r>
            <a:r>
              <a:rPr lang="en-US" sz="2400" dirty="0" err="1">
                <a:latin typeface="Arial Narrow" panose="020B0606020202030204" pitchFamily="34" charset="0"/>
              </a:rPr>
              <a:t>familievold</a:t>
            </a:r>
            <a:r>
              <a:rPr lang="en-US" sz="2400" dirty="0">
                <a:latin typeface="Arial Narrow" panose="020B0606020202030204" pitchFamily="34" charset="0"/>
              </a:rPr>
              <a:t>, </a:t>
            </a:r>
            <a:r>
              <a:rPr lang="en-US" sz="2400" dirty="0" err="1">
                <a:latin typeface="Arial Narrow" panose="020B0606020202030204" pitchFamily="34" charset="0"/>
              </a:rPr>
              <a:t>har</a:t>
            </a:r>
            <a:r>
              <a:rPr lang="en-US" sz="2400" dirty="0">
                <a:latin typeface="Arial Narrow" panose="020B0606020202030204" pitchFamily="34" charset="0"/>
              </a:rPr>
              <a:t> </a:t>
            </a:r>
            <a:r>
              <a:rPr lang="en-US" sz="2400" dirty="0" err="1">
                <a:latin typeface="Arial Narrow" panose="020B0606020202030204" pitchFamily="34" charset="0"/>
              </a:rPr>
              <a:t>økt</a:t>
            </a:r>
            <a:r>
              <a:rPr lang="en-US" sz="2400" dirty="0">
                <a:latin typeface="Arial Narrow" panose="020B0606020202030204" pitchFamily="34" charset="0"/>
              </a:rPr>
              <a:t> </a:t>
            </a:r>
            <a:r>
              <a:rPr lang="en-US" sz="2400" dirty="0" err="1">
                <a:latin typeface="Arial Narrow" panose="020B0606020202030204" pitchFamily="34" charset="0"/>
              </a:rPr>
              <a:t>risiko</a:t>
            </a:r>
            <a:r>
              <a:rPr lang="en-US" sz="2400" dirty="0">
                <a:latin typeface="Arial Narrow" panose="020B0606020202030204" pitchFamily="34" charset="0"/>
              </a:rPr>
              <a:t> for </a:t>
            </a:r>
            <a:r>
              <a:rPr lang="en-US" sz="2400" dirty="0" err="1">
                <a:latin typeface="Arial Narrow" panose="020B0606020202030204" pitchFamily="34" charset="0"/>
              </a:rPr>
              <a:t>selv</a:t>
            </a:r>
            <a:r>
              <a:rPr lang="en-US" sz="2400" dirty="0">
                <a:latin typeface="Arial Narrow" panose="020B0606020202030204" pitchFamily="34" charset="0"/>
              </a:rPr>
              <a:t> å </a:t>
            </a:r>
            <a:r>
              <a:rPr lang="en-US" sz="2400" dirty="0" err="1">
                <a:latin typeface="Arial Narrow" panose="020B0606020202030204" pitchFamily="34" charset="0"/>
              </a:rPr>
              <a:t>krenke</a:t>
            </a:r>
            <a:r>
              <a:rPr lang="en-US" sz="2400" dirty="0">
                <a:latin typeface="Arial Narrow" panose="020B0606020202030204" pitchFamily="34" charset="0"/>
              </a:rPr>
              <a:t> </a:t>
            </a:r>
            <a:r>
              <a:rPr lang="en-US" sz="2400" dirty="0" err="1">
                <a:latin typeface="Arial Narrow" panose="020B0606020202030204" pitchFamily="34" charset="0"/>
              </a:rPr>
              <a:t>andre</a:t>
            </a:r>
            <a:r>
              <a:rPr lang="en-US" sz="2400" dirty="0">
                <a:latin typeface="Arial Narrow" panose="020B0606020202030204" pitchFamily="34" charset="0"/>
              </a:rPr>
              <a:t> </a:t>
            </a:r>
            <a:r>
              <a:rPr lang="en-US" sz="2400" dirty="0" err="1">
                <a:latin typeface="Arial Narrow" panose="020B0606020202030204" pitchFamily="34" charset="0"/>
              </a:rPr>
              <a:t>på</a:t>
            </a:r>
            <a:r>
              <a:rPr lang="en-US" sz="2400" dirty="0">
                <a:latin typeface="Arial Narrow" panose="020B0606020202030204" pitchFamily="34" charset="0"/>
              </a:rPr>
              <a:t> same </a:t>
            </a:r>
            <a:r>
              <a:rPr lang="en-US" sz="2400" dirty="0" err="1">
                <a:latin typeface="Arial Narrow" panose="020B0606020202030204" pitchFamily="34" charset="0"/>
              </a:rPr>
              <a:t>måten</a:t>
            </a:r>
            <a:r>
              <a:rPr lang="en-US" sz="2400" dirty="0">
                <a:latin typeface="Arial Narrow" panose="020B0606020202030204" pitchFamily="34" charset="0"/>
              </a:rPr>
              <a:t>?</a:t>
            </a:r>
          </a:p>
        </p:txBody>
      </p:sp>
    </p:spTree>
    <p:extLst>
      <p:ext uri="{BB962C8B-B14F-4D97-AF65-F5344CB8AC3E}">
        <p14:creationId xmlns:p14="http://schemas.microsoft.com/office/powerpoint/2010/main" val="273410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ADD9-6140-B3AD-44A0-D6087BF71202}"/>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F07B4E3E-E4AB-AFA9-2AA1-27D1C9BAFAD3}"/>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E379A030-E57F-FF95-851C-B41758E77357}"/>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B5C0A38C-BB29-0355-3F7F-F8C0C6D40FB2}"/>
              </a:ext>
            </a:extLst>
          </p:cNvPr>
          <p:cNvSpPr>
            <a:spLocks noGrp="1"/>
          </p:cNvSpPr>
          <p:nvPr>
            <p:ph type="sldNum" sz="quarter" idx="12"/>
          </p:nvPr>
        </p:nvSpPr>
        <p:spPr/>
        <p:txBody>
          <a:bodyPr/>
          <a:lstStyle/>
          <a:p>
            <a:pPr rtl="0"/>
            <a:fld id="{4950F5D8-22E1-4015-8661-E5B1FD28C2DE}" type="slidenum">
              <a:rPr lang="en-GB" noProof="0" smtClean="0"/>
              <a:t>20</a:t>
            </a:fld>
            <a:endParaRPr lang="en-GB" noProof="0" dirty="0"/>
          </a:p>
        </p:txBody>
      </p:sp>
      <p:sp>
        <p:nvSpPr>
          <p:cNvPr id="6" name="Content Placeholder 5">
            <a:extLst>
              <a:ext uri="{FF2B5EF4-FFF2-40B4-BE49-F238E27FC236}">
                <a16:creationId xmlns:a16="http://schemas.microsoft.com/office/drawing/2014/main" id="{00674028-2158-CF0D-A9C6-61794F7A9CDD}"/>
              </a:ext>
            </a:extLst>
          </p:cNvPr>
          <p:cNvSpPr>
            <a:spLocks noGrp="1"/>
          </p:cNvSpPr>
          <p:nvPr>
            <p:ph sz="quarter" idx="53"/>
          </p:nvPr>
        </p:nvSpPr>
        <p:spPr>
          <a:xfrm>
            <a:off x="839787" y="1943099"/>
            <a:ext cx="11018838" cy="4533901"/>
          </a:xfrm>
        </p:spPr>
        <p:txBody>
          <a:bodyPr>
            <a:normAutofit lnSpcReduction="10000"/>
          </a:bodyPr>
          <a:lstStyle/>
          <a:p>
            <a:pPr>
              <a:lnSpc>
                <a:spcPct val="107000"/>
              </a:lnSpc>
              <a:spcAft>
                <a:spcPts val="600"/>
              </a:spcAft>
            </a:pPr>
            <a:r>
              <a:rPr lang="nb-NO" sz="2600" dirty="0">
                <a:effectLst/>
                <a:latin typeface="Arial Narrow" panose="020B0606020202030204" pitchFamily="34" charset="0"/>
                <a:ea typeface="Calibri" panose="020F0502020204030204" pitchFamily="34" charset="0"/>
                <a:cs typeface="Times New Roman" panose="02020603050405020304" pitchFamily="18" charset="0"/>
              </a:rPr>
              <a:t>Trusler fra krenker eller egne fryktfantasier, fører til at en del av barna som krenkes, skremmes til taushet. </a:t>
            </a:r>
          </a:p>
          <a:p>
            <a:pPr>
              <a:lnSpc>
                <a:spcPct val="107000"/>
              </a:lnSpc>
              <a:spcAft>
                <a:spcPts val="600"/>
              </a:spcAft>
            </a:pPr>
            <a:r>
              <a:rPr lang="nb-NO" sz="2600" dirty="0">
                <a:effectLst/>
                <a:latin typeface="Arial Narrow" panose="020B0606020202030204" pitchFamily="34" charset="0"/>
                <a:ea typeface="Calibri" panose="020F0502020204030204" pitchFamily="34" charset="0"/>
                <a:cs typeface="Times New Roman" panose="02020603050405020304" pitchFamily="18" charset="0"/>
              </a:rPr>
              <a:t>Flere forteller at de frykter at andre vil ta avstand fra dem eller fordømme dem om de forteller om eller hvis det blir kjent at de utsettes for krenkelser. </a:t>
            </a:r>
          </a:p>
          <a:p>
            <a:pPr>
              <a:lnSpc>
                <a:spcPct val="107000"/>
              </a:lnSpc>
              <a:spcAft>
                <a:spcPts val="600"/>
              </a:spcAft>
            </a:pPr>
            <a:r>
              <a:rPr lang="nb-NO" sz="2600" dirty="0">
                <a:effectLst/>
                <a:latin typeface="Arial Narrow" panose="020B0606020202030204" pitchFamily="34" charset="0"/>
                <a:ea typeface="Calibri" panose="020F0502020204030204" pitchFamily="34" charset="0"/>
                <a:cs typeface="Times New Roman" panose="02020603050405020304" pitchFamily="18" charset="0"/>
              </a:rPr>
              <a:t>Det er de redde for at det kan føre til at de utstøtes fra familie og de sosiale nettverket ved at andre tar parti med krenker mot dem. </a:t>
            </a:r>
          </a:p>
          <a:p>
            <a:pPr>
              <a:lnSpc>
                <a:spcPct val="107000"/>
              </a:lnSpc>
              <a:spcAft>
                <a:spcPts val="600"/>
              </a:spcAft>
            </a:pPr>
            <a:r>
              <a:rPr lang="nb-NO" sz="2600" dirty="0">
                <a:effectLst/>
                <a:latin typeface="Arial Narrow" panose="020B0606020202030204" pitchFamily="34" charset="0"/>
                <a:ea typeface="Calibri" panose="020F0502020204030204" pitchFamily="34" charset="0"/>
                <a:cs typeface="Times New Roman" panose="02020603050405020304" pitchFamily="18" charset="0"/>
              </a:rPr>
              <a:t>Dette fører til at noen av ofrene påtar seg skylden for det som har skjedd, mens andre holder på den vonde hemmeligheten for seg selv.</a:t>
            </a:r>
          </a:p>
          <a:p>
            <a:pPr lvl="3">
              <a:lnSpc>
                <a:spcPct val="107000"/>
              </a:lnSpc>
              <a:spcAft>
                <a:spcPts val="600"/>
              </a:spcAft>
            </a:pPr>
            <a:r>
              <a:rPr lang="nb-NO" sz="1200" dirty="0">
                <a:effectLst/>
                <a:latin typeface="Arial Narrow" panose="020B0606020202030204" pitchFamily="34" charset="0"/>
                <a:ea typeface="Calibri" panose="020F0502020204030204" pitchFamily="34" charset="0"/>
                <a:cs typeface="Times New Roman" panose="02020603050405020304" pitchFamily="18" charset="0"/>
              </a:rPr>
              <a:t>Ref.: Howell, 2014;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Lahav</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2020; 2019a; 2019b;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Mucci</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2017 </a:t>
            </a: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spTree>
    <p:extLst>
      <p:ext uri="{BB962C8B-B14F-4D97-AF65-F5344CB8AC3E}">
        <p14:creationId xmlns:p14="http://schemas.microsoft.com/office/powerpoint/2010/main" val="3053780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40C43-4CB8-DBC2-0511-D5A39CF08B61}"/>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7BAA83FC-1580-417F-713B-8A5CF5A359C2}"/>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EE4D12DF-7E10-8043-6BA7-418E2031DC03}"/>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D3B27FA7-0619-26A8-FE6C-F0B998A620DB}"/>
              </a:ext>
            </a:extLst>
          </p:cNvPr>
          <p:cNvSpPr>
            <a:spLocks noGrp="1"/>
          </p:cNvSpPr>
          <p:nvPr>
            <p:ph type="sldNum" sz="quarter" idx="12"/>
          </p:nvPr>
        </p:nvSpPr>
        <p:spPr/>
        <p:txBody>
          <a:bodyPr/>
          <a:lstStyle/>
          <a:p>
            <a:pPr rtl="0"/>
            <a:fld id="{4950F5D8-22E1-4015-8661-E5B1FD28C2DE}" type="slidenum">
              <a:rPr lang="en-GB" noProof="0" smtClean="0"/>
              <a:t>21</a:t>
            </a:fld>
            <a:endParaRPr lang="en-GB" noProof="0" dirty="0"/>
          </a:p>
        </p:txBody>
      </p:sp>
      <p:sp>
        <p:nvSpPr>
          <p:cNvPr id="6" name="Content Placeholder 5">
            <a:extLst>
              <a:ext uri="{FF2B5EF4-FFF2-40B4-BE49-F238E27FC236}">
                <a16:creationId xmlns:a16="http://schemas.microsoft.com/office/drawing/2014/main" id="{4803F486-9CA2-B72E-EDF9-56E1B789AB3E}"/>
              </a:ext>
            </a:extLst>
          </p:cNvPr>
          <p:cNvSpPr>
            <a:spLocks noGrp="1"/>
          </p:cNvSpPr>
          <p:nvPr>
            <p:ph sz="quarter" idx="53"/>
          </p:nvPr>
        </p:nvSpPr>
        <p:spPr>
          <a:xfrm>
            <a:off x="839787" y="1943100"/>
            <a:ext cx="10512425" cy="4581525"/>
          </a:xfrm>
        </p:spPr>
        <p:txBody>
          <a:bodyPr>
            <a:normAutofit lnSpcReduction="10000"/>
          </a:bodyPr>
          <a:lstStyle/>
          <a:p>
            <a:pPr>
              <a:lnSpc>
                <a:spcPct val="107000"/>
              </a:lnSpc>
              <a:spcAft>
                <a:spcPts val="800"/>
              </a:spcAft>
            </a:pPr>
            <a:r>
              <a:rPr lang="nb-NO" sz="2600" dirty="0">
                <a:solidFill>
                  <a:srgbClr val="960000"/>
                </a:solidFill>
                <a:effectLst/>
                <a:latin typeface="Arial Narrow" panose="020B0606020202030204" pitchFamily="34" charset="0"/>
                <a:ea typeface="Calibri" panose="020F0502020204030204" pitchFamily="34" charset="0"/>
                <a:cs typeface="Times New Roman" panose="02020603050405020304" pitchFamily="18" charset="0"/>
              </a:rPr>
              <a:t>Tar ut sviket og krenkelsen på seg selv</a:t>
            </a:r>
            <a:endParaRPr lang="nb-NO" sz="2600" dirty="0">
              <a:solidFill>
                <a:srgbClr val="0000FF"/>
              </a:solidFill>
              <a:effectLst/>
              <a:latin typeface="Arial Narrow" panose="020B0606020202030204" pitchFamily="34" charset="0"/>
              <a:ea typeface="Calibri" panose="020F0502020204030204" pitchFamily="34" charset="0"/>
              <a:cs typeface="Times New Roman" panose="02020603050405020304" pitchFamily="18" charset="0"/>
            </a:endParaRPr>
          </a:p>
          <a:p>
            <a:pPr lvl="1">
              <a:lnSpc>
                <a:spcPct val="107000"/>
              </a:lnSpc>
              <a:spcAft>
                <a:spcPts val="600"/>
              </a:spcAft>
            </a:pPr>
            <a:r>
              <a:rPr lang="nb-NO" sz="2400" dirty="0">
                <a:effectLst/>
                <a:latin typeface="Arial Narrow" panose="020B0606020202030204" pitchFamily="34" charset="0"/>
                <a:ea typeface="Calibri" panose="020F0502020204030204" pitchFamily="34" charset="0"/>
                <a:cs typeface="Times New Roman" panose="02020603050405020304" pitchFamily="18" charset="0"/>
              </a:rPr>
              <a:t>Ofrene opplever som regel krenkelsene som et svik. </a:t>
            </a:r>
          </a:p>
          <a:p>
            <a:pPr lvl="1">
              <a:lnSpc>
                <a:spcPct val="107000"/>
              </a:lnSpc>
              <a:spcAft>
                <a:spcPts val="600"/>
              </a:spcAft>
            </a:pPr>
            <a:r>
              <a:rPr lang="nb-NO" sz="2400" dirty="0">
                <a:effectLst/>
                <a:latin typeface="Arial Narrow" panose="020B0606020202030204" pitchFamily="34" charset="0"/>
                <a:ea typeface="Calibri" panose="020F0502020204030204" pitchFamily="34" charset="0"/>
                <a:cs typeface="Times New Roman" panose="02020603050405020304" pitchFamily="18" charset="0"/>
              </a:rPr>
              <a:t>Begås krenkelsene av en tillitsperson, så benevnes det som en dobbelkrenkelse. </a:t>
            </a:r>
          </a:p>
          <a:p>
            <a:pPr lvl="1">
              <a:lnSpc>
                <a:spcPct val="107000"/>
              </a:lnSpc>
              <a:spcAft>
                <a:spcPts val="600"/>
              </a:spcAft>
            </a:pPr>
            <a:r>
              <a:rPr lang="nb-NO" sz="2400" dirty="0">
                <a:effectLst/>
                <a:latin typeface="Arial Narrow" panose="020B0606020202030204" pitchFamily="34" charset="0"/>
                <a:ea typeface="Calibri" panose="020F0502020204030204" pitchFamily="34" charset="0"/>
                <a:cs typeface="Times New Roman" panose="02020603050405020304" pitchFamily="18" charset="0"/>
              </a:rPr>
              <a:t>Opplevelsen av svik avler ofte et sinne hos ofrene. Noen tar ut sinnet i form av et selvhat, for eksempel i form av selvskading, rusmiddelmisbruk, eller andre former for selvdestruktivitet.</a:t>
            </a:r>
          </a:p>
          <a:p>
            <a:pPr lvl="1">
              <a:lnSpc>
                <a:spcPct val="107000"/>
              </a:lnSpc>
              <a:spcAft>
                <a:spcPts val="600"/>
              </a:spcAft>
            </a:pPr>
            <a:r>
              <a:rPr lang="nb-NO" sz="2400" dirty="0">
                <a:effectLst/>
                <a:latin typeface="Arial Narrow" panose="020B0606020202030204" pitchFamily="34" charset="0"/>
                <a:ea typeface="Calibri" panose="020F0502020204030204" pitchFamily="34" charset="0"/>
                <a:cs typeface="Times New Roman" panose="02020603050405020304" pitchFamily="18" charset="0"/>
              </a:rPr>
              <a:t>For de som identifiserer seg med aggressor, så kan det oppsamlede sinnet og bitterheten kanaliseres mot andre personer i form av å krenke dem, for eksempel ved bruk av vold og å begå seksuelle overgrep. </a:t>
            </a:r>
          </a:p>
          <a:p>
            <a:pPr>
              <a:lnSpc>
                <a:spcPct val="107000"/>
              </a:lnSpc>
              <a:spcAft>
                <a:spcPts val="600"/>
              </a:spcAft>
            </a:pPr>
            <a:r>
              <a:rPr lang="nb-NO"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2331122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F8E2-728F-7375-AAF4-DE1D107EBD57}"/>
              </a:ext>
            </a:extLst>
          </p:cNvPr>
          <p:cNvSpPr>
            <a:spLocks noGrp="1"/>
          </p:cNvSpPr>
          <p:nvPr>
            <p:ph type="title"/>
          </p:nvPr>
        </p:nvSpPr>
        <p:spPr>
          <a:xfrm>
            <a:off x="838199" y="190500"/>
            <a:ext cx="6862011" cy="308622"/>
          </a:xfrm>
        </p:spPr>
        <p:txBody>
          <a:bodyPr>
            <a:normAutofit fontScale="90000"/>
          </a:bodyPr>
          <a:lstStyle/>
          <a:p>
            <a:endParaRPr lang="nb-NO" dirty="0"/>
          </a:p>
        </p:txBody>
      </p:sp>
      <p:sp>
        <p:nvSpPr>
          <p:cNvPr id="3" name="Date Placeholder 2">
            <a:extLst>
              <a:ext uri="{FF2B5EF4-FFF2-40B4-BE49-F238E27FC236}">
                <a16:creationId xmlns:a16="http://schemas.microsoft.com/office/drawing/2014/main" id="{6981F2AE-FCD2-87ED-4F78-F4F4E37A5214}"/>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B9B08813-5445-8A8F-3E8B-952FCE954C08}"/>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A11433FB-B6FB-072B-9678-768F997BAF3D}"/>
              </a:ext>
            </a:extLst>
          </p:cNvPr>
          <p:cNvSpPr>
            <a:spLocks noGrp="1"/>
          </p:cNvSpPr>
          <p:nvPr>
            <p:ph type="sldNum" sz="quarter" idx="12"/>
          </p:nvPr>
        </p:nvSpPr>
        <p:spPr/>
        <p:txBody>
          <a:bodyPr/>
          <a:lstStyle/>
          <a:p>
            <a:pPr rtl="0"/>
            <a:fld id="{4950F5D8-22E1-4015-8661-E5B1FD28C2DE}" type="slidenum">
              <a:rPr lang="en-GB" noProof="0" smtClean="0"/>
              <a:t>22</a:t>
            </a:fld>
            <a:endParaRPr lang="en-GB" noProof="0" dirty="0"/>
          </a:p>
        </p:txBody>
      </p:sp>
      <p:sp>
        <p:nvSpPr>
          <p:cNvPr id="6" name="Content Placeholder 5">
            <a:extLst>
              <a:ext uri="{FF2B5EF4-FFF2-40B4-BE49-F238E27FC236}">
                <a16:creationId xmlns:a16="http://schemas.microsoft.com/office/drawing/2014/main" id="{F84E9505-1A54-280B-23CA-67A33D9CCBAC}"/>
              </a:ext>
            </a:extLst>
          </p:cNvPr>
          <p:cNvSpPr>
            <a:spLocks noGrp="1"/>
          </p:cNvSpPr>
          <p:nvPr>
            <p:ph sz="quarter" idx="53"/>
          </p:nvPr>
        </p:nvSpPr>
        <p:spPr>
          <a:xfrm>
            <a:off x="839787" y="1019175"/>
            <a:ext cx="10942638" cy="5648325"/>
          </a:xfrm>
        </p:spPr>
        <p:txBody>
          <a:bodyPr>
            <a:normAutofit fontScale="92500" lnSpcReduction="10000"/>
          </a:bodyPr>
          <a:lstStyle/>
          <a:p>
            <a:pPr>
              <a:lnSpc>
                <a:spcPct val="107000"/>
              </a:lnSpc>
              <a:spcAft>
                <a:spcPts val="800"/>
              </a:spcAft>
            </a:pPr>
            <a:r>
              <a:rPr lang="nb-NO" sz="2600" dirty="0">
                <a:solidFill>
                  <a:srgbClr val="960000"/>
                </a:solidFill>
                <a:effectLst/>
                <a:latin typeface="Arial Narrow" panose="020B0606020202030204" pitchFamily="34" charset="0"/>
                <a:ea typeface="Calibri" panose="020F0502020204030204" pitchFamily="34" charset="0"/>
                <a:cs typeface="Times New Roman" panose="02020603050405020304" pitchFamily="18" charset="0"/>
              </a:rPr>
              <a:t>Ingen forsøk på å gjøre motstand mot overgrepene</a:t>
            </a:r>
            <a:endParaRPr lang="nb-NO" sz="2600" dirty="0">
              <a:solidFill>
                <a:srgbClr val="0000FF"/>
              </a:solidFill>
              <a:effectLst/>
              <a:latin typeface="Arial Narrow" panose="020B0606020202030204" pitchFamily="34" charset="0"/>
              <a:ea typeface="Calibri" panose="020F0502020204030204" pitchFamily="34" charset="0"/>
              <a:cs typeface="Times New Roman" panose="02020603050405020304" pitchFamily="18" charset="0"/>
            </a:endParaRPr>
          </a:p>
          <a:p>
            <a:pPr lvl="1">
              <a:lnSpc>
                <a:spcPct val="107000"/>
              </a:lnSpc>
              <a:spcAft>
                <a:spcPts val="600"/>
              </a:spcAft>
            </a:pPr>
            <a:r>
              <a:rPr lang="nb-NO" sz="2400" dirty="0" err="1">
                <a:effectLst/>
                <a:latin typeface="Arial Narrow" panose="020B0606020202030204" pitchFamily="34" charset="0"/>
                <a:ea typeface="Calibri" panose="020F0502020204030204" pitchFamily="34" charset="0"/>
                <a:cs typeface="Times New Roman" panose="02020603050405020304" pitchFamily="18" charset="0"/>
              </a:rPr>
              <a:t>Ferenczi</a:t>
            </a:r>
            <a:r>
              <a:rPr lang="nb-NO" sz="2400" dirty="0">
                <a:effectLst/>
                <a:latin typeface="Arial Narrow" panose="020B0606020202030204" pitchFamily="34" charset="0"/>
                <a:ea typeface="Calibri" panose="020F0502020204030204" pitchFamily="34" charset="0"/>
                <a:cs typeface="Times New Roman" panose="02020603050405020304" pitchFamily="18" charset="0"/>
              </a:rPr>
              <a:t> (1949) beskrev at mange barn som utsettes for seksuelle overgrep ikke forsøker å yte motstand eller å flykte fra situasjonene.</a:t>
            </a:r>
          </a:p>
          <a:p>
            <a:pPr lvl="1">
              <a:lnSpc>
                <a:spcPct val="107000"/>
              </a:lnSpc>
              <a:spcAft>
                <a:spcPts val="600"/>
              </a:spcAft>
            </a:pPr>
            <a:r>
              <a:rPr lang="nb-NO" sz="2400" dirty="0">
                <a:effectLst/>
                <a:latin typeface="Arial Narrow" panose="020B0606020202030204" pitchFamily="34" charset="0"/>
                <a:ea typeface="Calibri" panose="020F0502020204030204" pitchFamily="34" charset="0"/>
                <a:cs typeface="Times New Roman" panose="02020603050405020304" pitchFamily="18" charset="0"/>
              </a:rPr>
              <a:t>Forklaringen hans var at barna paralyseres av angsten som aktiveres under den fysiske mishandlingen eller de seksuelle overgrepene. Barna håndterer angsten ved å underordne seg overgriperen. </a:t>
            </a:r>
          </a:p>
          <a:p>
            <a:pPr lvl="1">
              <a:lnSpc>
                <a:spcPct val="107000"/>
              </a:lnSpc>
              <a:spcAft>
                <a:spcPts val="600"/>
              </a:spcAft>
            </a:pPr>
            <a:r>
              <a:rPr lang="nb-NO" sz="2400" dirty="0">
                <a:effectLst/>
                <a:latin typeface="Arial Narrow" panose="020B0606020202030204" pitchFamily="34" charset="0"/>
                <a:ea typeface="Calibri" panose="020F0502020204030204" pitchFamily="34" charset="0"/>
                <a:cs typeface="Times New Roman" panose="02020603050405020304" pitchFamily="18" charset="0"/>
              </a:rPr>
              <a:t>I dag vil fagbetegnelsen å paralyseres, som </a:t>
            </a:r>
            <a:r>
              <a:rPr lang="nb-NO" sz="2400" dirty="0" err="1">
                <a:effectLst/>
                <a:latin typeface="Arial Narrow" panose="020B0606020202030204" pitchFamily="34" charset="0"/>
                <a:ea typeface="Calibri" panose="020F0502020204030204" pitchFamily="34" charset="0"/>
                <a:cs typeface="Times New Roman" panose="02020603050405020304" pitchFamily="18" charset="0"/>
              </a:rPr>
              <a:t>Ferenczi</a:t>
            </a:r>
            <a:r>
              <a:rPr lang="nb-NO" sz="2400" dirty="0">
                <a:effectLst/>
                <a:latin typeface="Arial Narrow" panose="020B0606020202030204" pitchFamily="34" charset="0"/>
                <a:ea typeface="Calibri" panose="020F0502020204030204" pitchFamily="34" charset="0"/>
                <a:cs typeface="Times New Roman" panose="02020603050405020304" pitchFamily="18" charset="0"/>
              </a:rPr>
              <a:t> benyttet, erstattes med begrepet dissosiering. </a:t>
            </a:r>
          </a:p>
          <a:p>
            <a:pPr lvl="1">
              <a:lnSpc>
                <a:spcPct val="107000"/>
              </a:lnSpc>
              <a:spcAft>
                <a:spcPts val="600"/>
              </a:spcAft>
            </a:pPr>
            <a:r>
              <a:rPr lang="nb-NO" sz="2400" dirty="0" err="1">
                <a:effectLst/>
                <a:latin typeface="Arial Narrow" panose="020B0606020202030204" pitchFamily="34" charset="0"/>
                <a:ea typeface="Calibri" panose="020F0502020204030204" pitchFamily="34" charset="0"/>
                <a:cs typeface="Times New Roman" panose="02020603050405020304" pitchFamily="18" charset="0"/>
              </a:rPr>
              <a:t>Ferenczi</a:t>
            </a:r>
            <a:r>
              <a:rPr lang="nb-NO" sz="2400" dirty="0">
                <a:effectLst/>
                <a:latin typeface="Arial Narrow" panose="020B0606020202030204" pitchFamily="34" charset="0"/>
                <a:ea typeface="Calibri" panose="020F0502020204030204" pitchFamily="34" charset="0"/>
                <a:cs typeface="Times New Roman" panose="02020603050405020304" pitchFamily="18" charset="0"/>
              </a:rPr>
              <a:t> (1949) fant at noen av de traumatiserte barna håndterte sin angst og frykt ved å identifisere seg med aggressor (</a:t>
            </a:r>
            <a:r>
              <a:rPr lang="nb-NO" sz="2400" dirty="0" err="1">
                <a:effectLst/>
                <a:latin typeface="Arial Narrow" panose="020B0606020202030204" pitchFamily="34" charset="0"/>
                <a:ea typeface="Calibri" panose="020F0502020204030204" pitchFamily="34" charset="0"/>
                <a:cs typeface="Times New Roman" panose="02020603050405020304" pitchFamily="18" charset="0"/>
              </a:rPr>
              <a:t>krenkeren</a:t>
            </a:r>
            <a:r>
              <a:rPr lang="nb-NO" sz="2400" dirty="0">
                <a:effectLst/>
                <a:latin typeface="Arial Narrow" panose="020B0606020202030204" pitchFamily="34" charset="0"/>
                <a:ea typeface="Calibri" panose="020F0502020204030204" pitchFamily="34" charset="0"/>
                <a:cs typeface="Times New Roman" panose="02020603050405020304" pitchFamily="18" charset="0"/>
              </a:rPr>
              <a:t>/overgriperen). </a:t>
            </a:r>
          </a:p>
          <a:p>
            <a:pPr lvl="1">
              <a:lnSpc>
                <a:spcPct val="107000"/>
              </a:lnSpc>
              <a:spcAft>
                <a:spcPts val="600"/>
              </a:spcAft>
            </a:pPr>
            <a:r>
              <a:rPr lang="nb-NO" sz="2400" dirty="0">
                <a:effectLst/>
                <a:latin typeface="Arial Narrow" panose="020B0606020202030204" pitchFamily="34" charset="0"/>
                <a:ea typeface="Calibri" panose="020F0502020204030204" pitchFamily="34" charset="0"/>
                <a:cs typeface="Times New Roman" panose="02020603050405020304" pitchFamily="18" charset="0"/>
              </a:rPr>
              <a:t>Det reduserer barnets frykt, fordi det skaper seg forestillinger om å være mektig (omnipotent), ved at de opplever å håndtere en umulig–å–unnslippe-situasjon.</a:t>
            </a:r>
          </a:p>
          <a:p>
            <a:pPr lvl="1">
              <a:lnSpc>
                <a:spcPct val="107000"/>
              </a:lnSpc>
              <a:spcAft>
                <a:spcPts val="600"/>
              </a:spcAft>
            </a:pPr>
            <a:r>
              <a:rPr lang="nb-NO" sz="2400" dirty="0">
                <a:effectLst/>
                <a:latin typeface="Arial Narrow" panose="020B0606020202030204" pitchFamily="34" charset="0"/>
                <a:ea typeface="Calibri" panose="020F0502020204030204" pitchFamily="34" charset="0"/>
                <a:cs typeface="Times New Roman" panose="02020603050405020304" pitchFamily="18" charset="0"/>
              </a:rPr>
              <a:t>Når ofre indentifiserer seg med aggressor, motsetter de seg ikke fremtidige krenkelser, de tar krenker i forsvar og rettferdiggjør krenkelsene, og benekter ofte krenkelsene som de utsettes for. </a:t>
            </a:r>
          </a:p>
          <a:p>
            <a:endParaRPr lang="nb-NO" dirty="0"/>
          </a:p>
        </p:txBody>
      </p:sp>
    </p:spTree>
    <p:extLst>
      <p:ext uri="{BB962C8B-B14F-4D97-AF65-F5344CB8AC3E}">
        <p14:creationId xmlns:p14="http://schemas.microsoft.com/office/powerpoint/2010/main" val="2277701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8F91-AC16-1E16-9234-FEC453FCD021}"/>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942874FA-098D-CC7C-C5F5-D927D27EDB88}"/>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D831280C-7BA5-F70F-FC2B-AC6F01E418C6}"/>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09A1DBA9-D261-7BE2-3CC8-11D36E8369D2}"/>
              </a:ext>
            </a:extLst>
          </p:cNvPr>
          <p:cNvSpPr>
            <a:spLocks noGrp="1"/>
          </p:cNvSpPr>
          <p:nvPr>
            <p:ph type="sldNum" sz="quarter" idx="12"/>
          </p:nvPr>
        </p:nvSpPr>
        <p:spPr/>
        <p:txBody>
          <a:bodyPr/>
          <a:lstStyle/>
          <a:p>
            <a:pPr rtl="0"/>
            <a:fld id="{4950F5D8-22E1-4015-8661-E5B1FD28C2DE}" type="slidenum">
              <a:rPr lang="en-GB" noProof="0" smtClean="0"/>
              <a:t>23</a:t>
            </a:fld>
            <a:endParaRPr lang="en-GB" noProof="0" dirty="0"/>
          </a:p>
        </p:txBody>
      </p:sp>
      <p:sp>
        <p:nvSpPr>
          <p:cNvPr id="6" name="Content Placeholder 5">
            <a:extLst>
              <a:ext uri="{FF2B5EF4-FFF2-40B4-BE49-F238E27FC236}">
                <a16:creationId xmlns:a16="http://schemas.microsoft.com/office/drawing/2014/main" id="{E2CB5ADC-5EAA-BD2A-275B-B91B28CD3439}"/>
              </a:ext>
            </a:extLst>
          </p:cNvPr>
          <p:cNvSpPr>
            <a:spLocks noGrp="1"/>
          </p:cNvSpPr>
          <p:nvPr>
            <p:ph sz="quarter" idx="53"/>
          </p:nvPr>
        </p:nvSpPr>
        <p:spPr>
          <a:xfrm>
            <a:off x="839787" y="1943100"/>
            <a:ext cx="11095038" cy="4397068"/>
          </a:xfrm>
        </p:spPr>
        <p:txBody>
          <a:bodyPr>
            <a:normAutofit lnSpcReduction="10000"/>
          </a:bodyPr>
          <a:lstStyle/>
          <a:p>
            <a:pPr>
              <a:lnSpc>
                <a:spcPct val="107000"/>
              </a:lnSpc>
              <a:spcAft>
                <a:spcPts val="800"/>
              </a:spcAft>
            </a:pPr>
            <a:r>
              <a:rPr lang="nb-NO" sz="2600" dirty="0">
                <a:solidFill>
                  <a:srgbClr val="960000"/>
                </a:solidFill>
                <a:effectLst/>
                <a:latin typeface="Arial Narrow" panose="020B0606020202030204" pitchFamily="34" charset="0"/>
                <a:ea typeface="Calibri" panose="020F0502020204030204" pitchFamily="34" charset="0"/>
                <a:cs typeface="Times New Roman" panose="02020603050405020304" pitchFamily="18" charset="0"/>
              </a:rPr>
              <a:t>En ubevisst prosess</a:t>
            </a:r>
            <a:endParaRPr lang="nb-NO" sz="2600" dirty="0">
              <a:solidFill>
                <a:srgbClr val="0000FF"/>
              </a:solidFill>
              <a:effectLst/>
              <a:latin typeface="Arial Narrow" panose="020B0606020202030204" pitchFamily="34" charset="0"/>
              <a:ea typeface="Calibri" panose="020F0502020204030204" pitchFamily="34" charset="0"/>
              <a:cs typeface="Times New Roman" panose="02020603050405020304" pitchFamily="18" charset="0"/>
            </a:endParaRPr>
          </a:p>
          <a:p>
            <a:pPr lvl="1">
              <a:lnSpc>
                <a:spcPct val="107000"/>
              </a:lnSpc>
              <a:spcAft>
                <a:spcPts val="600"/>
              </a:spcAft>
            </a:pPr>
            <a:r>
              <a:rPr lang="nb-NO" sz="2200" dirty="0">
                <a:effectLst/>
                <a:latin typeface="Arial Narrow" panose="020B0606020202030204" pitchFamily="34" charset="0"/>
                <a:ea typeface="Calibri" panose="020F0502020204030204" pitchFamily="34" charset="0"/>
                <a:cs typeface="Times New Roman" panose="02020603050405020304" pitchFamily="18" charset="0"/>
              </a:rPr>
              <a:t>Identifikasjon med aggressor skjer ubevisst. Når identifikasjon med aggressor beskrives i litteraturen, eksemplifiseres det en del ganger med at noen jøder som var fanger i de nazistiske konsentrasjonsleirene under andre verdenskrig, opptrådte på samme måte som sine voktere når de ble gitt spesielle roller eller posisjoner. Med andre ord vendte de seg mot sine egne, fordi de nå identifiserte seg med </a:t>
            </a:r>
            <a:r>
              <a:rPr lang="nb-NO" sz="2200" dirty="0" err="1">
                <a:effectLst/>
                <a:latin typeface="Arial Narrow" panose="020B0606020202030204" pitchFamily="34" charset="0"/>
                <a:ea typeface="Calibri" panose="020F0502020204030204" pitchFamily="34" charset="0"/>
                <a:cs typeface="Times New Roman" panose="02020603050405020304" pitchFamily="18" charset="0"/>
              </a:rPr>
              <a:t>krenkerne</a:t>
            </a:r>
            <a:r>
              <a:rPr lang="nb-NO" sz="2200" dirty="0">
                <a:effectLst/>
                <a:latin typeface="Arial Narrow" panose="020B0606020202030204" pitchFamily="34" charset="0"/>
                <a:ea typeface="Calibri" panose="020F0502020204030204" pitchFamily="34" charset="0"/>
                <a:cs typeface="Times New Roman" panose="02020603050405020304" pitchFamily="18" charset="0"/>
              </a:rPr>
              <a:t> som ga dem en opphøyd posisjon. Derfor mishandlet de sine egne. Andre eksempler er «Stockholm-syndromet». </a:t>
            </a:r>
          </a:p>
          <a:p>
            <a:pPr marL="0" indent="0">
              <a:lnSpc>
                <a:spcPct val="107000"/>
              </a:lnSpc>
              <a:spcAft>
                <a:spcPts val="600"/>
              </a:spcAft>
              <a:buNone/>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kern="0" dirty="0">
                <a:effectLst/>
                <a:latin typeface="Times New Roman" panose="02020603050405020304" pitchFamily="18" charset="0"/>
                <a:ea typeface="Calibri" panose="020F0502020204030204" pitchFamily="34" charset="0"/>
                <a:cs typeface="Times New Roman" panose="02020603050405020304" pitchFamily="18" charset="0"/>
              </a:rPr>
              <a:t>Stockholmsyndromet beskriver ofre for kidnapping og bortføringer som over tid utvikler en sympati for sine kidnappere og gjerne opplevde politiet som motstander/fiende. Ordet stammer fra et bankran i Kreditbanken i Stockholm i 1973.</a:t>
            </a:r>
            <a:endParaRPr lang="nb-N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513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F552-08E4-AB94-9ADB-9D8765C77D3A}"/>
              </a:ext>
            </a:extLst>
          </p:cNvPr>
          <p:cNvSpPr>
            <a:spLocks noGrp="1"/>
          </p:cNvSpPr>
          <p:nvPr>
            <p:ph type="title"/>
          </p:nvPr>
        </p:nvSpPr>
        <p:spPr/>
        <p:txBody>
          <a:bodyPr/>
          <a:lstStyle/>
          <a:p>
            <a:r>
              <a:rPr lang="nb-NO" dirty="0">
                <a:latin typeface="Arial Narrow" panose="020B0606020202030204" pitchFamily="34" charset="0"/>
              </a:rPr>
              <a:t>Repetisjonskompulsjon</a:t>
            </a:r>
          </a:p>
        </p:txBody>
      </p:sp>
      <p:sp>
        <p:nvSpPr>
          <p:cNvPr id="3" name="Date Placeholder 2">
            <a:extLst>
              <a:ext uri="{FF2B5EF4-FFF2-40B4-BE49-F238E27FC236}">
                <a16:creationId xmlns:a16="http://schemas.microsoft.com/office/drawing/2014/main" id="{9235087D-BF2F-B047-AEB3-A3F42839A00E}"/>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67345A43-7361-661A-0903-A179A47DC70D}"/>
              </a:ext>
            </a:extLst>
          </p:cNvPr>
          <p:cNvSpPr>
            <a:spLocks noGrp="1"/>
          </p:cNvSpPr>
          <p:nvPr>
            <p:ph type="ftr" sz="quarter" idx="11"/>
          </p:nvPr>
        </p:nvSpPr>
        <p:spPr>
          <a:xfrm>
            <a:off x="7233641" y="6155851"/>
            <a:ext cx="4114800" cy="190327"/>
          </a:xfrm>
        </p:spPr>
        <p:txBody>
          <a:bodyPr/>
          <a:lstStyle/>
          <a:p>
            <a:pPr rtl="0"/>
            <a:endParaRPr lang="en-GB" noProof="0" dirty="0"/>
          </a:p>
        </p:txBody>
      </p:sp>
      <p:sp>
        <p:nvSpPr>
          <p:cNvPr id="5" name="Slide Number Placeholder 4">
            <a:extLst>
              <a:ext uri="{FF2B5EF4-FFF2-40B4-BE49-F238E27FC236}">
                <a16:creationId xmlns:a16="http://schemas.microsoft.com/office/drawing/2014/main" id="{F7A74610-9DD5-EB11-7540-0A0200C6A6A6}"/>
              </a:ext>
            </a:extLst>
          </p:cNvPr>
          <p:cNvSpPr>
            <a:spLocks noGrp="1"/>
          </p:cNvSpPr>
          <p:nvPr>
            <p:ph type="sldNum" sz="quarter" idx="12"/>
          </p:nvPr>
        </p:nvSpPr>
        <p:spPr/>
        <p:txBody>
          <a:bodyPr/>
          <a:lstStyle/>
          <a:p>
            <a:pPr rtl="0"/>
            <a:fld id="{4950F5D8-22E1-4015-8661-E5B1FD28C2DE}" type="slidenum">
              <a:rPr lang="en-GB" noProof="0" smtClean="0"/>
              <a:t>24</a:t>
            </a:fld>
            <a:endParaRPr lang="en-GB" noProof="0" dirty="0"/>
          </a:p>
        </p:txBody>
      </p:sp>
      <p:sp>
        <p:nvSpPr>
          <p:cNvPr id="6" name="Content Placeholder 5">
            <a:extLst>
              <a:ext uri="{FF2B5EF4-FFF2-40B4-BE49-F238E27FC236}">
                <a16:creationId xmlns:a16="http://schemas.microsoft.com/office/drawing/2014/main" id="{AD18FECF-BFA9-CFED-6A66-D07E667BFBBB}"/>
              </a:ext>
            </a:extLst>
          </p:cNvPr>
          <p:cNvSpPr>
            <a:spLocks noGrp="1"/>
          </p:cNvSpPr>
          <p:nvPr>
            <p:ph sz="quarter" idx="53"/>
          </p:nvPr>
        </p:nvSpPr>
        <p:spPr>
          <a:xfrm>
            <a:off x="839787" y="1943100"/>
            <a:ext cx="11171238" cy="4724400"/>
          </a:xfrm>
        </p:spPr>
        <p:txBody>
          <a:bodyPr/>
          <a:lstStyle/>
          <a:p>
            <a:pPr>
              <a:lnSpc>
                <a:spcPct val="107000"/>
              </a:lnSpc>
              <a:spcAft>
                <a:spcPts val="600"/>
              </a:spcAft>
            </a:pPr>
            <a:r>
              <a:rPr lang="nb-NO" sz="2400" dirty="0" err="1">
                <a:effectLst/>
                <a:latin typeface="Arial Narrow" panose="020B0606020202030204" pitchFamily="34" charset="0"/>
                <a:ea typeface="Calibri" panose="020F0502020204030204" pitchFamily="34" charset="0"/>
                <a:cs typeface="Times New Roman" panose="02020603050405020304" pitchFamily="18" charset="0"/>
              </a:rPr>
              <a:t>Feinchel</a:t>
            </a:r>
            <a:r>
              <a:rPr lang="nb-NO" sz="2400" dirty="0">
                <a:effectLst/>
                <a:latin typeface="Arial Narrow" panose="020B0606020202030204" pitchFamily="34" charset="0"/>
                <a:ea typeface="Calibri" panose="020F0502020204030204" pitchFamily="34" charset="0"/>
                <a:cs typeface="Times New Roman" panose="02020603050405020304" pitchFamily="18" charset="0"/>
              </a:rPr>
              <a:t> (1934) beskrev repetisjonskompulsjon (repetisjonstvang) som en dragning mot å gjenta krenkelser som man selv har vært utsatt for. Målet er å oppleve mestring av situasjoner som en tidligere har vært offer i. Ved å gjenta hendelsene kan de altså oppleve å gå fra å være passiv (offer) til å bli aktiv (krenker).</a:t>
            </a:r>
          </a:p>
          <a:p>
            <a:pPr lvl="3">
              <a:lnSpc>
                <a:spcPct val="107000"/>
              </a:lnSpc>
              <a:spcAft>
                <a:spcPts val="600"/>
              </a:spcAft>
            </a:pPr>
            <a:r>
              <a:rPr lang="nb-NO" sz="1200" dirty="0">
                <a:latin typeface="Arial Narrow" panose="020B0606020202030204" pitchFamily="34" charset="0"/>
                <a:ea typeface="Calibri" panose="020F0502020204030204" pitchFamily="34" charset="0"/>
                <a:cs typeface="Times New Roman" panose="02020603050405020304" pitchFamily="18" charset="0"/>
              </a:rPr>
              <a:t>Ref.: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Kudler</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2009 </a:t>
            </a:r>
          </a:p>
          <a:p>
            <a:pPr>
              <a:lnSpc>
                <a:spcPct val="107000"/>
              </a:lnSpc>
              <a:spcAft>
                <a:spcPts val="600"/>
              </a:spcAft>
            </a:pPr>
            <a:r>
              <a:rPr lang="nb-NO" sz="2400" dirty="0">
                <a:latin typeface="Arial Narrow" panose="020B0606020202030204" pitchFamily="34" charset="0"/>
                <a:cs typeface="Times New Roman" panose="02020603050405020304" pitchFamily="18" charset="0"/>
              </a:rPr>
              <a:t>Repetisjonskompulsjon er som regel ikke bevisste strategivalg, men som personen opplever bare skjer. Det er nærmest som om «noe» bare driver dem til å utføre de krenkende handlingene (for eksempel voldsutøvelse eller seksuelle overgrep).</a:t>
            </a:r>
          </a:p>
          <a:p>
            <a:pPr>
              <a:lnSpc>
                <a:spcPct val="107000"/>
              </a:lnSpc>
              <a:spcAft>
                <a:spcPts val="600"/>
              </a:spcAft>
            </a:pPr>
            <a:r>
              <a:rPr lang="nb-NO" sz="2400" dirty="0">
                <a:latin typeface="Arial Narrow" panose="020B0606020202030204" pitchFamily="34" charset="0"/>
                <a:cs typeface="Times New Roman" panose="02020603050405020304" pitchFamily="18" charset="0"/>
              </a:rPr>
              <a:t>Disse krenkelsene reparerer ikke den psykiske smerten som personer bærer på fordi de har vært et offer. Nettopp derfor fortsetter personen å forgripe seg på andre, i et håp om at det på sikt skal føre til at man oppnår en form for befrielse eller lindring. </a:t>
            </a:r>
          </a:p>
        </p:txBody>
      </p:sp>
    </p:spTree>
    <p:extLst>
      <p:ext uri="{BB962C8B-B14F-4D97-AF65-F5344CB8AC3E}">
        <p14:creationId xmlns:p14="http://schemas.microsoft.com/office/powerpoint/2010/main" val="791953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4C58-24E1-E76B-50AD-BD64359D06CC}"/>
              </a:ext>
            </a:extLst>
          </p:cNvPr>
          <p:cNvSpPr>
            <a:spLocks noGrp="1"/>
          </p:cNvSpPr>
          <p:nvPr>
            <p:ph type="title"/>
          </p:nvPr>
        </p:nvSpPr>
        <p:spPr/>
        <p:txBody>
          <a:bodyPr/>
          <a:lstStyle/>
          <a:p>
            <a:r>
              <a:rPr lang="nb-NO" dirty="0">
                <a:latin typeface="Arial Narrow" panose="020B0606020202030204" pitchFamily="34" charset="0"/>
              </a:rPr>
              <a:t>Projektiv identifikasjon</a:t>
            </a:r>
          </a:p>
        </p:txBody>
      </p:sp>
      <p:sp>
        <p:nvSpPr>
          <p:cNvPr id="3" name="Date Placeholder 2">
            <a:extLst>
              <a:ext uri="{FF2B5EF4-FFF2-40B4-BE49-F238E27FC236}">
                <a16:creationId xmlns:a16="http://schemas.microsoft.com/office/drawing/2014/main" id="{C309F7AC-744D-DA2D-BC3A-69CC1045C574}"/>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0FF123F8-E730-5170-2A8A-0E7E8B1F881E}"/>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E8552D81-03FE-0E26-D81D-9387C2C62214}"/>
              </a:ext>
            </a:extLst>
          </p:cNvPr>
          <p:cNvSpPr>
            <a:spLocks noGrp="1"/>
          </p:cNvSpPr>
          <p:nvPr>
            <p:ph type="sldNum" sz="quarter" idx="12"/>
          </p:nvPr>
        </p:nvSpPr>
        <p:spPr/>
        <p:txBody>
          <a:bodyPr/>
          <a:lstStyle/>
          <a:p>
            <a:pPr rtl="0"/>
            <a:fld id="{4950F5D8-22E1-4015-8661-E5B1FD28C2DE}" type="slidenum">
              <a:rPr lang="en-GB" noProof="0" smtClean="0"/>
              <a:t>25</a:t>
            </a:fld>
            <a:endParaRPr lang="en-GB" noProof="0" dirty="0"/>
          </a:p>
        </p:txBody>
      </p:sp>
      <p:sp>
        <p:nvSpPr>
          <p:cNvPr id="6" name="Content Placeholder 5">
            <a:extLst>
              <a:ext uri="{FF2B5EF4-FFF2-40B4-BE49-F238E27FC236}">
                <a16:creationId xmlns:a16="http://schemas.microsoft.com/office/drawing/2014/main" id="{9542E02D-E582-3939-B939-8093609C0C19}"/>
              </a:ext>
            </a:extLst>
          </p:cNvPr>
          <p:cNvSpPr>
            <a:spLocks noGrp="1"/>
          </p:cNvSpPr>
          <p:nvPr>
            <p:ph sz="quarter" idx="53"/>
          </p:nvPr>
        </p:nvSpPr>
        <p:spPr>
          <a:xfrm>
            <a:off x="839787" y="1943099"/>
            <a:ext cx="10512425" cy="4581525"/>
          </a:xfrm>
        </p:spPr>
        <p:txBody>
          <a:bodyPr/>
          <a:lstStyle/>
          <a:p>
            <a:r>
              <a:rPr lang="nb-NO" sz="2600" dirty="0">
                <a:effectLst/>
                <a:latin typeface="Arial Narrow" panose="020B0606020202030204" pitchFamily="34" charset="0"/>
                <a:ea typeface="Calibri" panose="020F0502020204030204" pitchFamily="34" charset="0"/>
                <a:cs typeface="Times New Roman" panose="02020603050405020304" pitchFamily="18" charset="0"/>
              </a:rPr>
              <a:t>Begrepet projeksjon (å projisere) handler om å overføre definere andre til å ha emosjoner, tanker, motiver, tilbøyeligheter/atferd som de ikke har. </a:t>
            </a:r>
          </a:p>
          <a:p>
            <a:r>
              <a:rPr lang="nb-NO" sz="2600" dirty="0">
                <a:effectLst/>
                <a:latin typeface="Arial Narrow" panose="020B0606020202030204" pitchFamily="34" charset="0"/>
                <a:ea typeface="Calibri" panose="020F0502020204030204" pitchFamily="34" charset="0"/>
                <a:cs typeface="Times New Roman" panose="02020603050405020304" pitchFamily="18" charset="0"/>
              </a:rPr>
              <a:t>En del ganger bunner projeksjoner i at personer ikke vedstår seg sider ved seg selv, men tillegger dem som karakteristika ved andre personer. </a:t>
            </a:r>
          </a:p>
          <a:p>
            <a:r>
              <a:rPr lang="nb-NO" sz="2600" dirty="0">
                <a:effectLst/>
                <a:latin typeface="Arial Narrow" panose="020B0606020202030204" pitchFamily="34" charset="0"/>
                <a:ea typeface="Calibri" panose="020F0502020204030204" pitchFamily="34" charset="0"/>
                <a:cs typeface="Times New Roman" panose="02020603050405020304" pitchFamily="18" charset="0"/>
              </a:rPr>
              <a:t>Det man beskylder andre for å være, kan med andre ord være noe man selv kjenner på, men benekter. </a:t>
            </a:r>
          </a:p>
          <a:p>
            <a:r>
              <a:rPr lang="nb-NO" sz="2600" dirty="0">
                <a:effectLst/>
                <a:latin typeface="Arial Narrow" panose="020B0606020202030204" pitchFamily="34" charset="0"/>
                <a:ea typeface="Calibri" panose="020F0502020204030204" pitchFamily="34" charset="0"/>
                <a:cs typeface="Times New Roman" panose="02020603050405020304" pitchFamily="18" charset="0"/>
              </a:rPr>
              <a:t>Så i stedet for å vedstå seg å være sint, så beskyldes andre for å være aggressive; i stedet for å erkjenne at man er sjalu, så påstås at andre er enten er sjalue, eller har en sterk tilbøyelighet til å være utro og derfor ikke kan stoles på; ens egen veikhet fører til en projisering i form av at den andre er overkjørende og ønsker å dupere en osv. </a:t>
            </a:r>
          </a:p>
          <a:p>
            <a:pPr marL="0" indent="0">
              <a:buNone/>
            </a:pPr>
            <a:endParaRPr lang="nb-NO" dirty="0"/>
          </a:p>
        </p:txBody>
      </p:sp>
    </p:spTree>
    <p:extLst>
      <p:ext uri="{BB962C8B-B14F-4D97-AF65-F5344CB8AC3E}">
        <p14:creationId xmlns:p14="http://schemas.microsoft.com/office/powerpoint/2010/main" val="259393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58957-6FD4-EA33-6538-D13C3CBE8253}"/>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9F7CB8A6-588B-B7CA-343A-ED9633198F48}"/>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FFA23320-A37B-1F2B-242D-F35AD01949BB}"/>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957CA51C-D8CB-3392-625B-2E77ECF348D9}"/>
              </a:ext>
            </a:extLst>
          </p:cNvPr>
          <p:cNvSpPr>
            <a:spLocks noGrp="1"/>
          </p:cNvSpPr>
          <p:nvPr>
            <p:ph type="sldNum" sz="quarter" idx="12"/>
          </p:nvPr>
        </p:nvSpPr>
        <p:spPr/>
        <p:txBody>
          <a:bodyPr/>
          <a:lstStyle/>
          <a:p>
            <a:pPr rtl="0"/>
            <a:fld id="{4950F5D8-22E1-4015-8661-E5B1FD28C2DE}" type="slidenum">
              <a:rPr lang="en-GB" noProof="0" smtClean="0"/>
              <a:t>26</a:t>
            </a:fld>
            <a:endParaRPr lang="en-GB" noProof="0" dirty="0"/>
          </a:p>
        </p:txBody>
      </p:sp>
      <p:sp>
        <p:nvSpPr>
          <p:cNvPr id="6" name="Content Placeholder 5">
            <a:extLst>
              <a:ext uri="{FF2B5EF4-FFF2-40B4-BE49-F238E27FC236}">
                <a16:creationId xmlns:a16="http://schemas.microsoft.com/office/drawing/2014/main" id="{0B06A807-348B-06DC-A1C3-644991536015}"/>
              </a:ext>
            </a:extLst>
          </p:cNvPr>
          <p:cNvSpPr>
            <a:spLocks noGrp="1"/>
          </p:cNvSpPr>
          <p:nvPr>
            <p:ph sz="quarter" idx="53"/>
          </p:nvPr>
        </p:nvSpPr>
        <p:spPr>
          <a:xfrm>
            <a:off x="839787" y="1943099"/>
            <a:ext cx="10990263" cy="4562475"/>
          </a:xfrm>
        </p:spPr>
        <p:txBody>
          <a:bodyPr/>
          <a:lstStyle/>
          <a:p>
            <a:pPr>
              <a:lnSpc>
                <a:spcPct val="107000"/>
              </a:lnSpc>
              <a:spcAft>
                <a:spcPts val="800"/>
              </a:spcAft>
            </a:pPr>
            <a:r>
              <a:rPr lang="nb-NO" sz="2600" dirty="0">
                <a:solidFill>
                  <a:srgbClr val="960000"/>
                </a:solidFill>
                <a:effectLst/>
                <a:latin typeface="Arial Narrow" panose="020B0606020202030204" pitchFamily="34" charset="0"/>
                <a:ea typeface="Calibri" panose="020F0502020204030204" pitchFamily="34" charset="0"/>
                <a:cs typeface="Times New Roman" panose="02020603050405020304" pitchFamily="18" charset="0"/>
              </a:rPr>
              <a:t>Tilhører umodne forsvarsmekanismer</a:t>
            </a:r>
            <a:endParaRPr lang="nb-NO" sz="2600" dirty="0">
              <a:solidFill>
                <a:srgbClr val="0000FF"/>
              </a:solidFill>
              <a:effectLst/>
              <a:latin typeface="Arial Narrow" panose="020B0606020202030204" pitchFamily="34" charset="0"/>
              <a:ea typeface="Calibri" panose="020F0502020204030204" pitchFamily="34" charset="0"/>
              <a:cs typeface="Times New Roman" panose="02020603050405020304" pitchFamily="18" charset="0"/>
            </a:endParaRPr>
          </a:p>
          <a:p>
            <a:pPr lvl="1">
              <a:lnSpc>
                <a:spcPct val="107000"/>
              </a:lnSpc>
              <a:spcAft>
                <a:spcPts val="600"/>
              </a:spcAft>
            </a:pPr>
            <a:r>
              <a:rPr lang="nb-NO" sz="2400" dirty="0">
                <a:effectLst/>
                <a:latin typeface="Arial Narrow" panose="020B0606020202030204" pitchFamily="34" charset="0"/>
                <a:ea typeface="Calibri" panose="020F0502020204030204" pitchFamily="34" charset="0"/>
                <a:cs typeface="Times New Roman" panose="02020603050405020304" pitchFamily="18" charset="0"/>
              </a:rPr>
              <a:t>Både projeksjon og projektiv identifikasjon hører til de umodne (primitive) forsvarsmekanismene. </a:t>
            </a:r>
          </a:p>
          <a:p>
            <a:pPr lvl="1"/>
            <a:r>
              <a:rPr lang="nb-NO" sz="2400" kern="0" dirty="0">
                <a:effectLst/>
                <a:latin typeface="Arial Narrow" panose="020B0606020202030204" pitchFamily="34" charset="0"/>
                <a:ea typeface="Calibri" panose="020F0502020204030204" pitchFamily="34" charset="0"/>
              </a:rPr>
              <a:t>Fenomenet projektiv identifikasjon ble introdusert av de østerisk-britiske barnepsykiaterne Melanie Klein og Sigmund Freuds datter; Anna Freud. </a:t>
            </a:r>
          </a:p>
          <a:p>
            <a:pPr lvl="1"/>
            <a:r>
              <a:rPr lang="nb-NO" sz="2400" kern="0" dirty="0">
                <a:effectLst/>
                <a:latin typeface="Arial Narrow" panose="020B0606020202030204" pitchFamily="34" charset="0"/>
                <a:ea typeface="Calibri" panose="020F0502020204030204" pitchFamily="34" charset="0"/>
              </a:rPr>
              <a:t>Projektiv identifikasjon er et forsvar som innebærer å bli kvitt uønskede sider av seg selv ved: (1) Å projisere (overføre) dem på andre personer, for deretter (2) å få denne til å handle, tenke og føle i overensstemmelse med det projiserte. Det kan skje ved stadig å gjenta, agitere, presse, manipulere osv. (3) Deretter kan den som projiserte ta det som er projisert over på andre til seg i bearbeidet form, altså identifisere seg med det. Punktene 1 og 2 er projisering, mens projektiv identifikasjon oppstår i forhold til punkt 3. </a:t>
            </a:r>
            <a:endParaRPr lang="nb-NO" sz="2400" dirty="0">
              <a:latin typeface="Arial Narrow" panose="020B0606020202030204" pitchFamily="34" charset="0"/>
            </a:endParaRPr>
          </a:p>
        </p:txBody>
      </p:sp>
    </p:spTree>
    <p:extLst>
      <p:ext uri="{BB962C8B-B14F-4D97-AF65-F5344CB8AC3E}">
        <p14:creationId xmlns:p14="http://schemas.microsoft.com/office/powerpoint/2010/main" val="2471205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9C3BC-5207-F89E-AE4F-E4ECF7EA8BB5}"/>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B91547B4-9AAE-E279-62AA-C1FDC75662D0}"/>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43A1C6BA-8AD2-4F9D-A909-9DD7A556C6AB}"/>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FC326935-C551-7992-E72F-DFB910F842EB}"/>
              </a:ext>
            </a:extLst>
          </p:cNvPr>
          <p:cNvSpPr>
            <a:spLocks noGrp="1"/>
          </p:cNvSpPr>
          <p:nvPr>
            <p:ph type="sldNum" sz="quarter" idx="12"/>
          </p:nvPr>
        </p:nvSpPr>
        <p:spPr/>
        <p:txBody>
          <a:bodyPr/>
          <a:lstStyle/>
          <a:p>
            <a:pPr rtl="0"/>
            <a:fld id="{4950F5D8-22E1-4015-8661-E5B1FD28C2DE}" type="slidenum">
              <a:rPr lang="en-GB" noProof="0" smtClean="0"/>
              <a:t>27</a:t>
            </a:fld>
            <a:endParaRPr lang="en-GB" noProof="0" dirty="0"/>
          </a:p>
        </p:txBody>
      </p:sp>
      <p:sp>
        <p:nvSpPr>
          <p:cNvPr id="6" name="Content Placeholder 5">
            <a:extLst>
              <a:ext uri="{FF2B5EF4-FFF2-40B4-BE49-F238E27FC236}">
                <a16:creationId xmlns:a16="http://schemas.microsoft.com/office/drawing/2014/main" id="{40D84007-A2E6-9D39-8663-EFF64CA4CA99}"/>
              </a:ext>
            </a:extLst>
          </p:cNvPr>
          <p:cNvSpPr>
            <a:spLocks noGrp="1"/>
          </p:cNvSpPr>
          <p:nvPr>
            <p:ph sz="quarter" idx="53"/>
          </p:nvPr>
        </p:nvSpPr>
        <p:spPr>
          <a:xfrm>
            <a:off x="839787" y="1943099"/>
            <a:ext cx="10999788" cy="4657725"/>
          </a:xfrm>
        </p:spPr>
        <p:txBody>
          <a:bodyPr/>
          <a:lstStyle/>
          <a:p>
            <a:r>
              <a:rPr lang="nb-NO" sz="2600" kern="0" dirty="0">
                <a:effectLst/>
                <a:latin typeface="Arial Narrow" panose="020B0606020202030204" pitchFamily="34" charset="0"/>
                <a:ea typeface="Calibri" panose="020F0502020204030204" pitchFamily="34" charset="0"/>
              </a:rPr>
              <a:t>Personer benekter at projiseringen handler omsider ved seg selv.</a:t>
            </a:r>
          </a:p>
          <a:p>
            <a:r>
              <a:rPr lang="nb-NO" sz="2600" kern="0" dirty="0">
                <a:effectLst/>
                <a:latin typeface="Arial Narrow" panose="020B0606020202030204" pitchFamily="34" charset="0"/>
                <a:ea typeface="Calibri" panose="020F0502020204030204" pitchFamily="34" charset="0"/>
              </a:rPr>
              <a:t>De forstår først egne reaksjoner som et resultat av å være utsatt for projiseringen.</a:t>
            </a:r>
          </a:p>
          <a:p>
            <a:r>
              <a:rPr lang="nb-NO" sz="2600" kern="0" dirty="0">
                <a:latin typeface="Arial Narrow" panose="020B0606020202030204" pitchFamily="34" charset="0"/>
                <a:ea typeface="Calibri" panose="020F0502020204030204" pitchFamily="34" charset="0"/>
              </a:rPr>
              <a:t>S</a:t>
            </a:r>
            <a:r>
              <a:rPr lang="nb-NO" sz="2600" kern="0" dirty="0">
                <a:effectLst/>
                <a:latin typeface="Arial Narrow" panose="020B0606020202030204" pitchFamily="34" charset="0"/>
                <a:ea typeface="Calibri" panose="020F0502020204030204" pitchFamily="34" charset="0"/>
              </a:rPr>
              <a:t>lik forsøker enkelte å ta kontroll over vanskelige emosjoner som de har.</a:t>
            </a:r>
          </a:p>
          <a:p>
            <a:pPr lvl="3"/>
            <a:r>
              <a:rPr lang="nb-NO" sz="1200" kern="0" dirty="0">
                <a:latin typeface="Arial Narrow" panose="020B0606020202030204" pitchFamily="34" charset="0"/>
                <a:ea typeface="Calibri" panose="020F0502020204030204" pitchFamily="34" charset="0"/>
              </a:rPr>
              <a:t>Ref.: </a:t>
            </a:r>
            <a:r>
              <a:rPr lang="nb-NO" sz="1200" kern="0" dirty="0" err="1">
                <a:effectLst/>
                <a:latin typeface="Arial Narrow" panose="020B0606020202030204" pitchFamily="34" charset="0"/>
                <a:ea typeface="Calibri" panose="020F0502020204030204" pitchFamily="34" charset="0"/>
              </a:rPr>
              <a:t>Bateman</a:t>
            </a:r>
            <a:r>
              <a:rPr lang="nb-NO" sz="1200" kern="0" dirty="0">
                <a:effectLst/>
                <a:latin typeface="Arial Narrow" panose="020B0606020202030204" pitchFamily="34" charset="0"/>
                <a:ea typeface="Calibri" panose="020F0502020204030204" pitchFamily="34" charset="0"/>
              </a:rPr>
              <a:t> &amp; Holmes, 1995</a:t>
            </a:r>
          </a:p>
          <a:p>
            <a:r>
              <a:rPr lang="nb-NO" sz="2600" kern="0" dirty="0">
                <a:latin typeface="Arial Narrow" panose="020B0606020202030204" pitchFamily="34" charset="0"/>
              </a:rPr>
              <a:t>Med refleksjon og i selverkjennelse kan en del personer i ettertid oppdage sine projiseringer og projektive identifikasjon.</a:t>
            </a:r>
          </a:p>
          <a:p>
            <a:r>
              <a:rPr lang="nb-NO" sz="2600" kern="0" dirty="0">
                <a:effectLst/>
                <a:latin typeface="Arial Narrow" panose="020B0606020202030204" pitchFamily="34" charset="0"/>
                <a:ea typeface="Calibri" panose="020F0502020204030204" pitchFamily="34" charset="0"/>
              </a:rPr>
              <a:t>Personer som hyppig foretar projiseringer eller inngår i prosessen projektiv identifikasjon, har ofte psykiske helseutfordringer (for eksempel personlighetsforstyrrelser) og vansker med å skape gode samspill med andre (som for eksempel ved atferdsvansker).</a:t>
            </a:r>
            <a:endParaRPr lang="nb-NO" sz="2600" dirty="0">
              <a:latin typeface="Arial Narrow" panose="020B0606020202030204" pitchFamily="34" charset="0"/>
            </a:endParaRPr>
          </a:p>
        </p:txBody>
      </p:sp>
    </p:spTree>
    <p:extLst>
      <p:ext uri="{BB962C8B-B14F-4D97-AF65-F5344CB8AC3E}">
        <p14:creationId xmlns:p14="http://schemas.microsoft.com/office/powerpoint/2010/main" val="2110981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84CE-9949-56DA-E2ED-2515782A29E2}"/>
              </a:ext>
            </a:extLst>
          </p:cNvPr>
          <p:cNvSpPr>
            <a:spLocks noGrp="1"/>
          </p:cNvSpPr>
          <p:nvPr>
            <p:ph type="title"/>
          </p:nvPr>
        </p:nvSpPr>
        <p:spPr/>
        <p:txBody>
          <a:bodyPr/>
          <a:lstStyle/>
          <a:p>
            <a:r>
              <a:rPr lang="nb-NO" dirty="0">
                <a:latin typeface="Arial Narrow" panose="020B0606020202030204" pitchFamily="34" charset="0"/>
              </a:rPr>
              <a:t>Et tvangsmessig forhold til sex</a:t>
            </a:r>
          </a:p>
        </p:txBody>
      </p:sp>
      <p:sp>
        <p:nvSpPr>
          <p:cNvPr id="3" name="Date Placeholder 2">
            <a:extLst>
              <a:ext uri="{FF2B5EF4-FFF2-40B4-BE49-F238E27FC236}">
                <a16:creationId xmlns:a16="http://schemas.microsoft.com/office/drawing/2014/main" id="{8DDF2A6B-CBBB-C036-B808-976F97169B47}"/>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C21D75B6-E977-2765-675B-E58F9491E59B}"/>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E79CEB24-651F-122B-9E15-B89009FB6D72}"/>
              </a:ext>
            </a:extLst>
          </p:cNvPr>
          <p:cNvSpPr>
            <a:spLocks noGrp="1"/>
          </p:cNvSpPr>
          <p:nvPr>
            <p:ph type="sldNum" sz="quarter" idx="12"/>
          </p:nvPr>
        </p:nvSpPr>
        <p:spPr/>
        <p:txBody>
          <a:bodyPr/>
          <a:lstStyle/>
          <a:p>
            <a:pPr rtl="0"/>
            <a:fld id="{4950F5D8-22E1-4015-8661-E5B1FD28C2DE}" type="slidenum">
              <a:rPr lang="en-GB" noProof="0" smtClean="0"/>
              <a:t>28</a:t>
            </a:fld>
            <a:endParaRPr lang="en-GB" noProof="0" dirty="0"/>
          </a:p>
        </p:txBody>
      </p:sp>
      <p:sp>
        <p:nvSpPr>
          <p:cNvPr id="6" name="Content Placeholder 5">
            <a:extLst>
              <a:ext uri="{FF2B5EF4-FFF2-40B4-BE49-F238E27FC236}">
                <a16:creationId xmlns:a16="http://schemas.microsoft.com/office/drawing/2014/main" id="{9C7F8C69-928F-4A9F-A513-C76BDF34CA2D}"/>
              </a:ext>
            </a:extLst>
          </p:cNvPr>
          <p:cNvSpPr>
            <a:spLocks noGrp="1"/>
          </p:cNvSpPr>
          <p:nvPr>
            <p:ph sz="quarter" idx="53"/>
          </p:nvPr>
        </p:nvSpPr>
        <p:spPr>
          <a:xfrm>
            <a:off x="839787" y="1943100"/>
            <a:ext cx="10512425" cy="4415778"/>
          </a:xfrm>
        </p:spPr>
        <p:txBody>
          <a:bodyPr>
            <a:normAutofit fontScale="92500" lnSpcReduction="10000"/>
          </a:bodyPr>
          <a:lstStyle/>
          <a:p>
            <a:pPr>
              <a:lnSpc>
                <a:spcPct val="107000"/>
              </a:lnSpc>
              <a:spcAft>
                <a:spcPts val="600"/>
              </a:spcAft>
            </a:pPr>
            <a:r>
              <a:rPr lang="nb-NO" sz="2600" dirty="0">
                <a:latin typeface="Arial Narrow" panose="020B0606020202030204" pitchFamily="34" charset="0"/>
                <a:cs typeface="Times New Roman" panose="02020603050405020304" pitchFamily="18" charset="0"/>
              </a:rPr>
              <a:t>Spesielt i løpet av det siste tiåret har det vært en økt faglig oppmerksomhet rettet mot hyperseksuell atferd.</a:t>
            </a:r>
          </a:p>
          <a:p>
            <a:pPr lvl="2">
              <a:lnSpc>
                <a:spcPct val="107000"/>
              </a:lnSpc>
              <a:spcAft>
                <a:spcPts val="600"/>
              </a:spcAft>
            </a:pPr>
            <a:r>
              <a:rPr lang="nb-NO" sz="1400" dirty="0">
                <a:latin typeface="Arial Narrow" panose="020B0606020202030204" pitchFamily="34" charset="0"/>
                <a:ea typeface="Calibri" panose="020F0502020204030204" pitchFamily="34" charset="0"/>
                <a:cs typeface="Times New Roman" panose="02020603050405020304" pitchFamily="18" charset="0"/>
              </a:rPr>
              <a:t>Ref.: </a:t>
            </a:r>
            <a:r>
              <a:rPr lang="nb-NO" sz="1400" dirty="0" err="1">
                <a:effectLst/>
                <a:latin typeface="Arial Narrow" panose="020B0606020202030204" pitchFamily="34" charset="0"/>
                <a:ea typeface="Calibri" panose="020F0502020204030204" pitchFamily="34" charset="0"/>
                <a:cs typeface="Times New Roman" panose="02020603050405020304" pitchFamily="18" charset="0"/>
              </a:rPr>
              <a:t>Kraus</a:t>
            </a:r>
            <a:r>
              <a:rPr lang="nb-NO" sz="1400" dirty="0">
                <a:effectLst/>
                <a:latin typeface="Arial Narrow" panose="020B0606020202030204" pitchFamily="34" charset="0"/>
                <a:ea typeface="Calibri" panose="020F0502020204030204" pitchFamily="34" charset="0"/>
                <a:cs typeface="Times New Roman" panose="02020603050405020304" pitchFamily="18" charset="0"/>
              </a:rPr>
              <a:t> et al., 2016</a:t>
            </a:r>
          </a:p>
          <a:p>
            <a:pPr>
              <a:lnSpc>
                <a:spcPct val="107000"/>
              </a:lnSpc>
              <a:spcAft>
                <a:spcPts val="600"/>
              </a:spcAft>
            </a:pPr>
            <a:r>
              <a:rPr lang="nb-NO" sz="2600" dirty="0">
                <a:latin typeface="Arial Narrow" panose="020B0606020202030204" pitchFamily="34" charset="0"/>
                <a:cs typeface="Times New Roman" panose="02020603050405020304" pitchFamily="18" charset="0"/>
              </a:rPr>
              <a:t>Hyperseksuell atferd kjennetegnes av et overdrevent opptatthet av seksuelle tanker, emosjoner og handlinger, i kombinasjon med at personen har vansker med å kontrollere seg selv (selvregulering).</a:t>
            </a:r>
          </a:p>
          <a:p>
            <a:pPr lvl="3">
              <a:lnSpc>
                <a:spcPct val="107000"/>
              </a:lnSpc>
              <a:spcAft>
                <a:spcPts val="600"/>
              </a:spcAft>
            </a:pPr>
            <a:r>
              <a:rPr lang="nb-NO" sz="1200" dirty="0">
                <a:effectLst/>
                <a:latin typeface="Arial Narrow" panose="020B0606020202030204" pitchFamily="34" charset="0"/>
                <a:ea typeface="Calibri" panose="020F0502020204030204" pitchFamily="34" charset="0"/>
                <a:cs typeface="Times New Roman" panose="02020603050405020304" pitchFamily="18" charset="0"/>
              </a:rPr>
              <a:t>Ref.: Allen &amp; Walter, 2018 </a:t>
            </a:r>
          </a:p>
          <a:p>
            <a:pPr>
              <a:lnSpc>
                <a:spcPct val="107000"/>
              </a:lnSpc>
              <a:spcAft>
                <a:spcPts val="600"/>
              </a:spcAft>
            </a:pPr>
            <a:r>
              <a:rPr lang="nb-NO" sz="2600" dirty="0">
                <a:effectLst/>
                <a:latin typeface="Arial Narrow" panose="020B0606020202030204" pitchFamily="34" charset="0"/>
                <a:ea typeface="Calibri" panose="020F0502020204030204" pitchFamily="34" charset="0"/>
                <a:cs typeface="Times New Roman" panose="02020603050405020304" pitchFamily="18" charset="0"/>
              </a:rPr>
              <a:t>Hyperseksuell atferden kan føre til personlig stress, og ha negativ påvirkning for arbeidsliv, relasjoner, samt for psykisk og somatisk helse (for eksempel å smittes av eller smitte andre med seksuelt overførbare sykdommer).</a:t>
            </a:r>
          </a:p>
          <a:p>
            <a:pPr lvl="3">
              <a:lnSpc>
                <a:spcPct val="107000"/>
              </a:lnSpc>
              <a:spcAft>
                <a:spcPts val="600"/>
              </a:spcAft>
            </a:pPr>
            <a:r>
              <a:rPr lang="nb-NO" sz="1200" dirty="0">
                <a:effectLst/>
                <a:latin typeface="Arial Narrow" panose="020B0606020202030204" pitchFamily="34" charset="0"/>
                <a:ea typeface="Calibri" panose="020F0502020204030204" pitchFamily="34" charset="0"/>
                <a:cs typeface="Times New Roman" panose="02020603050405020304" pitchFamily="18" charset="0"/>
              </a:rPr>
              <a:t>Ref.: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Rettenberger</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2016</a:t>
            </a:r>
          </a:p>
        </p:txBody>
      </p:sp>
    </p:spTree>
    <p:extLst>
      <p:ext uri="{BB962C8B-B14F-4D97-AF65-F5344CB8AC3E}">
        <p14:creationId xmlns:p14="http://schemas.microsoft.com/office/powerpoint/2010/main" val="1683740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4FB4B-53C1-B570-D2A7-CC9D3451CD7D}"/>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0CF17C7A-7DC2-8F20-EAB0-F17FA055D223}"/>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A984E704-5BC4-2F28-3085-D13F4985BAD3}"/>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81C2333A-4730-6B66-0A71-58FAC5BB838B}"/>
              </a:ext>
            </a:extLst>
          </p:cNvPr>
          <p:cNvSpPr>
            <a:spLocks noGrp="1"/>
          </p:cNvSpPr>
          <p:nvPr>
            <p:ph type="sldNum" sz="quarter" idx="12"/>
          </p:nvPr>
        </p:nvSpPr>
        <p:spPr/>
        <p:txBody>
          <a:bodyPr/>
          <a:lstStyle/>
          <a:p>
            <a:pPr rtl="0"/>
            <a:fld id="{4950F5D8-22E1-4015-8661-E5B1FD28C2DE}" type="slidenum">
              <a:rPr lang="en-GB" noProof="0" smtClean="0"/>
              <a:t>29</a:t>
            </a:fld>
            <a:endParaRPr lang="en-GB" noProof="0" dirty="0"/>
          </a:p>
        </p:txBody>
      </p:sp>
      <p:sp>
        <p:nvSpPr>
          <p:cNvPr id="6" name="Content Placeholder 5">
            <a:extLst>
              <a:ext uri="{FF2B5EF4-FFF2-40B4-BE49-F238E27FC236}">
                <a16:creationId xmlns:a16="http://schemas.microsoft.com/office/drawing/2014/main" id="{41E982EB-62B5-00B2-2DB9-BDE28AE6F81D}"/>
              </a:ext>
            </a:extLst>
          </p:cNvPr>
          <p:cNvSpPr>
            <a:spLocks noGrp="1"/>
          </p:cNvSpPr>
          <p:nvPr>
            <p:ph sz="quarter" idx="53"/>
          </p:nvPr>
        </p:nvSpPr>
        <p:spPr>
          <a:xfrm>
            <a:off x="839787" y="1943099"/>
            <a:ext cx="10961688" cy="4486275"/>
          </a:xfrm>
        </p:spPr>
        <p:txBody>
          <a:bodyPr/>
          <a:lstStyle/>
          <a:p>
            <a:pPr>
              <a:spcAft>
                <a:spcPts val="600"/>
              </a:spcAft>
            </a:pPr>
            <a:r>
              <a:rPr lang="nb-NO" sz="2600" kern="0" dirty="0">
                <a:latin typeface="Arial Narrow" panose="020B0606020202030204" pitchFamily="34" charset="0"/>
              </a:rPr>
              <a:t>Et tvangsmessig forhold til sex omfatter utstrakt onanering, stort forbruk av pornografi, samt sex med mange og ofte ukjente personer.</a:t>
            </a:r>
          </a:p>
          <a:p>
            <a:pPr>
              <a:spcAft>
                <a:spcPts val="600"/>
              </a:spcAft>
            </a:pPr>
            <a:r>
              <a:rPr lang="nb-NO" sz="2600" kern="0" dirty="0">
                <a:latin typeface="Arial Narrow" panose="020B0606020202030204" pitchFamily="34" charset="0"/>
              </a:rPr>
              <a:t>I diagnosesystemet ICD-11 hører ovennevnte symptomer til diagnosen «</a:t>
            </a:r>
            <a:r>
              <a:rPr lang="nb-NO" sz="2600" kern="0" dirty="0" err="1">
                <a:latin typeface="Arial Narrow" panose="020B0606020202030204" pitchFamily="34" charset="0"/>
              </a:rPr>
              <a:t>Compulsive</a:t>
            </a:r>
            <a:r>
              <a:rPr lang="nb-NO" sz="2600" kern="0" dirty="0">
                <a:latin typeface="Arial Narrow" panose="020B0606020202030204" pitchFamily="34" charset="0"/>
              </a:rPr>
              <a:t> </a:t>
            </a:r>
            <a:r>
              <a:rPr lang="nb-NO" sz="2600" kern="0" dirty="0" err="1">
                <a:latin typeface="Arial Narrow" panose="020B0606020202030204" pitchFamily="34" charset="0"/>
              </a:rPr>
              <a:t>Sexual</a:t>
            </a:r>
            <a:r>
              <a:rPr lang="nb-NO" sz="2600" kern="0" dirty="0">
                <a:latin typeface="Arial Narrow" panose="020B0606020202030204" pitchFamily="34" charset="0"/>
              </a:rPr>
              <a:t> </a:t>
            </a:r>
            <a:r>
              <a:rPr lang="nb-NO" sz="2600" kern="0" dirty="0" err="1">
                <a:latin typeface="Arial Narrow" panose="020B0606020202030204" pitchFamily="34" charset="0"/>
              </a:rPr>
              <a:t>Behaviour</a:t>
            </a:r>
            <a:r>
              <a:rPr lang="nb-NO" sz="2600" kern="0" dirty="0">
                <a:latin typeface="Arial Narrow" panose="020B0606020202030204" pitchFamily="34" charset="0"/>
              </a:rPr>
              <a:t> </a:t>
            </a:r>
            <a:r>
              <a:rPr lang="nb-NO" sz="2600" kern="0" dirty="0" err="1">
                <a:latin typeface="Arial Narrow" panose="020B0606020202030204" pitchFamily="34" charset="0"/>
              </a:rPr>
              <a:t>Disorder</a:t>
            </a:r>
            <a:r>
              <a:rPr lang="nb-NO" sz="2600" kern="0" dirty="0">
                <a:latin typeface="Arial Narrow" panose="020B0606020202030204" pitchFamily="34" charset="0"/>
              </a:rPr>
              <a:t>», altså et tvangsmessig forhold til sex. Denne betegnelsen dekker i hovedsak det som tidligere ble omtalt som hyperseksuell atferd. </a:t>
            </a:r>
          </a:p>
          <a:p>
            <a:r>
              <a:rPr lang="nb-NO" sz="2600" kern="0" dirty="0">
                <a:latin typeface="Arial Narrow" panose="020B0606020202030204" pitchFamily="34" charset="0"/>
              </a:rPr>
              <a:t> Tvangsmessig forhold til sex regnes i ICD-11 som en impulskontroll-lidelse.</a:t>
            </a:r>
          </a:p>
          <a:p>
            <a:pPr lvl="3"/>
            <a:r>
              <a:rPr lang="nb-NO" sz="1200" kern="0" dirty="0">
                <a:effectLst/>
                <a:latin typeface="Arial Narrow" panose="020B0606020202030204" pitchFamily="34" charset="0"/>
                <a:ea typeface="Calibri" panose="020F0502020204030204" pitchFamily="34" charset="0"/>
              </a:rPr>
              <a:t>Ref.: (Reed et al., 2022</a:t>
            </a:r>
          </a:p>
          <a:p>
            <a:r>
              <a:rPr lang="nb-NO" sz="2600" kern="0" dirty="0">
                <a:effectLst/>
                <a:latin typeface="Arial Narrow" panose="020B0606020202030204" pitchFamily="34" charset="0"/>
                <a:ea typeface="Calibri" panose="020F0502020204030204" pitchFamily="34" charset="0"/>
              </a:rPr>
              <a:t>I fagkretser fortsetter debatten om tvangsmessig forhold til sex best forstås som en avhengighetslidelse, impulskontroll-lidelse eller tvangslidelse.</a:t>
            </a:r>
          </a:p>
          <a:p>
            <a:pPr lvl="3"/>
            <a:r>
              <a:rPr lang="nb-NO" sz="1200" kern="0" dirty="0">
                <a:effectLst/>
                <a:latin typeface="Arial Narrow" panose="020B0606020202030204" pitchFamily="34" charset="0"/>
                <a:ea typeface="Calibri" panose="020F0502020204030204" pitchFamily="34" charset="0"/>
              </a:rPr>
              <a:t>Ref.: Andreassen et al., 2018</a:t>
            </a:r>
            <a:endParaRPr lang="nb-NO" dirty="0">
              <a:latin typeface="Arial Narrow" panose="020B0606020202030204" pitchFamily="34" charset="0"/>
            </a:endParaRPr>
          </a:p>
          <a:p>
            <a:endParaRPr lang="nb-NO" dirty="0"/>
          </a:p>
        </p:txBody>
      </p:sp>
    </p:spTree>
    <p:extLst>
      <p:ext uri="{BB962C8B-B14F-4D97-AF65-F5344CB8AC3E}">
        <p14:creationId xmlns:p14="http://schemas.microsoft.com/office/powerpoint/2010/main" val="1649940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E608-2DBE-8DA4-2A42-BE104F6678B4}"/>
              </a:ext>
            </a:extLst>
          </p:cNvPr>
          <p:cNvSpPr>
            <a:spLocks noGrp="1"/>
          </p:cNvSpPr>
          <p:nvPr>
            <p:ph type="title"/>
          </p:nvPr>
        </p:nvSpPr>
        <p:spPr>
          <a:xfrm>
            <a:off x="838199" y="805472"/>
            <a:ext cx="7770814" cy="552848"/>
          </a:xfrm>
        </p:spPr>
        <p:txBody>
          <a:bodyPr>
            <a:normAutofit/>
          </a:bodyPr>
          <a:lstStyle/>
          <a:p>
            <a:r>
              <a:rPr lang="en-GB" dirty="0">
                <a:latin typeface="Arial Narrow" panose="020B0606020202030204" pitchFamily="34" charset="0"/>
              </a:rPr>
              <a:t>En </a:t>
            </a:r>
            <a:r>
              <a:rPr lang="en-GB" dirty="0" err="1">
                <a:latin typeface="Arial Narrow" panose="020B0606020202030204" pitchFamily="34" charset="0"/>
              </a:rPr>
              <a:t>ulykke</a:t>
            </a:r>
            <a:r>
              <a:rPr lang="en-GB" dirty="0">
                <a:latin typeface="Arial Narrow" panose="020B0606020202030204" pitchFamily="34" charset="0"/>
              </a:rPr>
              <a:t> </a:t>
            </a:r>
            <a:r>
              <a:rPr lang="en-GB" dirty="0" err="1">
                <a:latin typeface="Arial Narrow" panose="020B0606020202030204" pitchFamily="34" charset="0"/>
              </a:rPr>
              <a:t>kommer</a:t>
            </a:r>
            <a:r>
              <a:rPr lang="en-GB" dirty="0">
                <a:latin typeface="Arial Narrow" panose="020B0606020202030204" pitchFamily="34" charset="0"/>
              </a:rPr>
              <a:t> </a:t>
            </a:r>
            <a:r>
              <a:rPr lang="en-GB" dirty="0" err="1">
                <a:latin typeface="Arial Narrow" panose="020B0606020202030204" pitchFamily="34" charset="0"/>
              </a:rPr>
              <a:t>sjelden</a:t>
            </a:r>
            <a:r>
              <a:rPr lang="en-GB" dirty="0">
                <a:latin typeface="Arial Narrow" panose="020B0606020202030204" pitchFamily="34" charset="0"/>
              </a:rPr>
              <a:t> </a:t>
            </a:r>
            <a:r>
              <a:rPr lang="en-GB" dirty="0" err="1">
                <a:latin typeface="Arial Narrow" panose="020B0606020202030204" pitchFamily="34" charset="0"/>
              </a:rPr>
              <a:t>alene</a:t>
            </a:r>
            <a:endParaRPr lang="en-GB" dirty="0">
              <a:latin typeface="Arial Narrow" panose="020B0606020202030204" pitchFamily="34" charset="0"/>
            </a:endParaRPr>
          </a:p>
        </p:txBody>
      </p:sp>
      <p:sp>
        <p:nvSpPr>
          <p:cNvPr id="3" name="Date Placeholder 2">
            <a:extLst>
              <a:ext uri="{FF2B5EF4-FFF2-40B4-BE49-F238E27FC236}">
                <a16:creationId xmlns:a16="http://schemas.microsoft.com/office/drawing/2014/main" id="{CADFD80F-5150-1493-C3E0-8BB20A46AA52}"/>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29F1F4CB-B100-D79D-80BA-FED1D9E67060}"/>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9320B76C-545D-BADD-3C15-782B09288759}"/>
              </a:ext>
            </a:extLst>
          </p:cNvPr>
          <p:cNvSpPr>
            <a:spLocks noGrp="1"/>
          </p:cNvSpPr>
          <p:nvPr>
            <p:ph type="sldNum" sz="quarter" idx="12"/>
          </p:nvPr>
        </p:nvSpPr>
        <p:spPr/>
        <p:txBody>
          <a:bodyPr/>
          <a:lstStyle/>
          <a:p>
            <a:pPr rtl="0"/>
            <a:fld id="{4950F5D8-22E1-4015-8661-E5B1FD28C2DE}" type="slidenum">
              <a:rPr lang="en-GB" noProof="0" smtClean="0"/>
              <a:t>3</a:t>
            </a:fld>
            <a:endParaRPr lang="en-GB" noProof="0" dirty="0"/>
          </a:p>
        </p:txBody>
      </p:sp>
      <p:sp>
        <p:nvSpPr>
          <p:cNvPr id="6" name="Content Placeholder 5">
            <a:extLst>
              <a:ext uri="{FF2B5EF4-FFF2-40B4-BE49-F238E27FC236}">
                <a16:creationId xmlns:a16="http://schemas.microsoft.com/office/drawing/2014/main" id="{00A2845D-B3AF-175F-8EB7-4316D87B264A}"/>
              </a:ext>
            </a:extLst>
          </p:cNvPr>
          <p:cNvSpPr>
            <a:spLocks noGrp="1"/>
          </p:cNvSpPr>
          <p:nvPr>
            <p:ph sz="quarter" idx="53"/>
          </p:nvPr>
        </p:nvSpPr>
        <p:spPr>
          <a:xfrm>
            <a:off x="839787" y="1943100"/>
            <a:ext cx="11075988" cy="4415778"/>
          </a:xfrm>
        </p:spPr>
        <p:txBody>
          <a:bodyPr>
            <a:normAutofit/>
          </a:bodyPr>
          <a:lstStyle/>
          <a:p>
            <a:pPr marL="514350" indent="-285750">
              <a:lnSpc>
                <a:spcPct val="107000"/>
              </a:lnSpc>
              <a:spcAft>
                <a:spcPts val="600"/>
              </a:spcAft>
            </a:pPr>
            <a:r>
              <a:rPr lang="nb-NO" sz="2600" dirty="0">
                <a:effectLst/>
                <a:latin typeface="Arial Narrow" panose="020B0606020202030204" pitchFamily="34" charset="0"/>
                <a:ea typeface="Calibri" panose="020F0502020204030204" pitchFamily="34" charset="0"/>
                <a:cs typeface="Times New Roman" panose="02020603050405020304" pitchFamily="18" charset="0"/>
              </a:rPr>
              <a:t>Forskning på skadelig barneomsorg har ofte rettet oppmerksomheten mot noen få former for skadelige oppveksterfaringer for barn.</a:t>
            </a:r>
          </a:p>
          <a:p>
            <a:pPr marL="514350" indent="-285750">
              <a:lnSpc>
                <a:spcPct val="107000"/>
              </a:lnSpc>
              <a:spcAft>
                <a:spcPts val="600"/>
              </a:spcAft>
            </a:pPr>
            <a:r>
              <a:rPr lang="nb-NO" sz="2600" dirty="0">
                <a:latin typeface="Arial Narrow" panose="020B0606020202030204" pitchFamily="34" charset="0"/>
                <a:cs typeface="Times New Roman" panose="02020603050405020304" pitchFamily="18" charset="0"/>
              </a:rPr>
              <a:t>Siden det er få bredt anlagte studier, er det ikke en god oversikt over hvor ofte barn utsettes for flere former for skadelig omsorg.</a:t>
            </a:r>
          </a:p>
          <a:p>
            <a:pPr marL="1885950" lvl="3" indent="-285750">
              <a:lnSpc>
                <a:spcPct val="107000"/>
              </a:lnSpc>
              <a:spcAft>
                <a:spcPts val="600"/>
              </a:spcAft>
            </a:pPr>
            <a:r>
              <a:rPr lang="nb-NO" sz="1200" dirty="0">
                <a:effectLst/>
                <a:latin typeface="Arial Narrow" panose="020B0606020202030204" pitchFamily="34" charset="0"/>
                <a:ea typeface="Calibri" panose="020F0502020204030204" pitchFamily="34" charset="0"/>
                <a:cs typeface="Times New Roman" panose="02020603050405020304" pitchFamily="18" charset="0"/>
              </a:rPr>
              <a:t>Ref.: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Hamby</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2014;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Hovdestadt</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2015; Laurin et al., 2018;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Stoltenborgh</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2015</a:t>
            </a:r>
          </a:p>
          <a:p>
            <a:pPr marL="514350" indent="-285750">
              <a:lnSpc>
                <a:spcPct val="107000"/>
              </a:lnSpc>
              <a:spcAft>
                <a:spcPts val="600"/>
              </a:spcAft>
            </a:pPr>
            <a:r>
              <a:rPr lang="nb-NO" sz="2600" dirty="0">
                <a:latin typeface="Arial Narrow" panose="020B0606020202030204" pitchFamily="34" charset="0"/>
                <a:cs typeface="Times New Roman" panose="02020603050405020304" pitchFamily="18" charset="0"/>
              </a:rPr>
              <a:t>En nederlandsk studie viste at der barn var vitne til partnervold, så var omkring ⅔ av barna utsatt for totalt fire former for skadelig omsorg, mens 20 prosent av barna var utsatt for sju ulike former for mangelfulle eller skadelige omsorgsformer.</a:t>
            </a:r>
          </a:p>
          <a:p>
            <a:pPr marL="1885950" lvl="3" indent="-285750">
              <a:lnSpc>
                <a:spcPct val="107000"/>
              </a:lnSpc>
              <a:spcAft>
                <a:spcPts val="600"/>
              </a:spcAft>
            </a:pPr>
            <a:r>
              <a:rPr lang="nb-NO" sz="1200" dirty="0">
                <a:latin typeface="Arial Narrow" panose="020B0606020202030204" pitchFamily="34" charset="0"/>
                <a:ea typeface="Calibri" panose="020F0502020204030204" pitchFamily="34" charset="0"/>
                <a:cs typeface="Times New Roman" panose="02020603050405020304" pitchFamily="18" charset="0"/>
              </a:rPr>
              <a:t>Ref.: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Lamers-Winkelman</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2012</a:t>
            </a:r>
          </a:p>
          <a:p>
            <a:pPr marL="0" indent="0">
              <a:buNone/>
            </a:pPr>
            <a:endParaRPr lang="en-GB" dirty="0"/>
          </a:p>
        </p:txBody>
      </p:sp>
    </p:spTree>
    <p:extLst>
      <p:ext uri="{BB962C8B-B14F-4D97-AF65-F5344CB8AC3E}">
        <p14:creationId xmlns:p14="http://schemas.microsoft.com/office/powerpoint/2010/main" val="1230391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042C-37A7-9360-9600-695200B84E4E}"/>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EA2E17BF-31A4-9993-FE60-D6DB1B4AD5BC}"/>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97E199F0-6A74-921E-36A9-7A935ECA3F15}"/>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32017A68-7CB9-83BD-2F4D-748B881187DA}"/>
              </a:ext>
            </a:extLst>
          </p:cNvPr>
          <p:cNvSpPr>
            <a:spLocks noGrp="1"/>
          </p:cNvSpPr>
          <p:nvPr>
            <p:ph type="sldNum" sz="quarter" idx="12"/>
          </p:nvPr>
        </p:nvSpPr>
        <p:spPr/>
        <p:txBody>
          <a:bodyPr/>
          <a:lstStyle/>
          <a:p>
            <a:pPr rtl="0"/>
            <a:fld id="{4950F5D8-22E1-4015-8661-E5B1FD28C2DE}" type="slidenum">
              <a:rPr lang="en-GB" noProof="0" smtClean="0"/>
              <a:t>30</a:t>
            </a:fld>
            <a:endParaRPr lang="en-GB" noProof="0" dirty="0"/>
          </a:p>
        </p:txBody>
      </p:sp>
      <p:sp>
        <p:nvSpPr>
          <p:cNvPr id="6" name="Content Placeholder 5">
            <a:extLst>
              <a:ext uri="{FF2B5EF4-FFF2-40B4-BE49-F238E27FC236}">
                <a16:creationId xmlns:a16="http://schemas.microsoft.com/office/drawing/2014/main" id="{F45D344A-7EA2-585C-6937-9265E224C748}"/>
              </a:ext>
            </a:extLst>
          </p:cNvPr>
          <p:cNvSpPr>
            <a:spLocks noGrp="1"/>
          </p:cNvSpPr>
          <p:nvPr>
            <p:ph sz="quarter" idx="53"/>
          </p:nvPr>
        </p:nvSpPr>
        <p:spPr/>
        <p:txBody>
          <a:bodyPr/>
          <a:lstStyle/>
          <a:p>
            <a:pPr>
              <a:lnSpc>
                <a:spcPct val="107000"/>
              </a:lnSpc>
              <a:spcAft>
                <a:spcPts val="800"/>
              </a:spcAft>
            </a:pPr>
            <a:r>
              <a:rPr lang="nb-NO" sz="2600" dirty="0">
                <a:solidFill>
                  <a:srgbClr val="960000"/>
                </a:solidFill>
                <a:effectLst/>
                <a:latin typeface="Arial Narrow" panose="020B0606020202030204" pitchFamily="34" charset="0"/>
                <a:ea typeface="Calibri" panose="020F0502020204030204" pitchFamily="34" charset="0"/>
                <a:cs typeface="Times New Roman" panose="02020603050405020304" pitchFamily="18" charset="0"/>
              </a:rPr>
              <a:t>Forekomst</a:t>
            </a:r>
            <a:endParaRPr lang="nb-NO" sz="2600" dirty="0">
              <a:solidFill>
                <a:srgbClr val="0000FF"/>
              </a:solidFill>
              <a:effectLst/>
              <a:latin typeface="Arial Narrow" panose="020B0606020202030204" pitchFamily="34" charset="0"/>
              <a:ea typeface="Calibri" panose="020F0502020204030204" pitchFamily="34" charset="0"/>
              <a:cs typeface="Times New Roman" panose="02020603050405020304" pitchFamily="18" charset="0"/>
            </a:endParaRPr>
          </a:p>
          <a:p>
            <a:pPr lvl="1">
              <a:lnSpc>
                <a:spcPct val="107000"/>
              </a:lnSpc>
              <a:spcAft>
                <a:spcPts val="600"/>
              </a:spcAft>
            </a:pPr>
            <a:r>
              <a:rPr lang="nb-NO" sz="2400" dirty="0">
                <a:effectLst/>
                <a:latin typeface="Arial Narrow" panose="020B0606020202030204" pitchFamily="34" charset="0"/>
                <a:ea typeface="Calibri" panose="020F0502020204030204" pitchFamily="34" charset="0"/>
                <a:cs typeface="Times New Roman" panose="02020603050405020304" pitchFamily="18" charset="0"/>
              </a:rPr>
              <a:t>Mellom 3–6 prosent av befolkningen har et tvangsmessig forhold til sex.</a:t>
            </a:r>
          </a:p>
          <a:p>
            <a:pPr lvl="2">
              <a:lnSpc>
                <a:spcPct val="107000"/>
              </a:lnSpc>
              <a:spcAft>
                <a:spcPts val="600"/>
              </a:spcAft>
            </a:pPr>
            <a:r>
              <a:rPr lang="nb-NO" sz="1400" dirty="0">
                <a:latin typeface="Arial Narrow" panose="020B0606020202030204" pitchFamily="34" charset="0"/>
                <a:ea typeface="Calibri" panose="020F0502020204030204" pitchFamily="34" charset="0"/>
                <a:cs typeface="Times New Roman" panose="02020603050405020304" pitchFamily="18" charset="0"/>
              </a:rPr>
              <a:t>Ref.: </a:t>
            </a:r>
            <a:r>
              <a:rPr lang="nb-NO" sz="1400" dirty="0" err="1">
                <a:effectLst/>
                <a:latin typeface="Arial Narrow" panose="020B0606020202030204" pitchFamily="34" charset="0"/>
                <a:ea typeface="Calibri" panose="020F0502020204030204" pitchFamily="34" charset="0"/>
                <a:cs typeface="Times New Roman" panose="02020603050405020304" pitchFamily="18" charset="0"/>
              </a:rPr>
              <a:t>Banducci</a:t>
            </a:r>
            <a:r>
              <a:rPr lang="nb-NO" sz="1400" dirty="0">
                <a:effectLst/>
                <a:latin typeface="Arial Narrow" panose="020B0606020202030204" pitchFamily="34" charset="0"/>
                <a:ea typeface="Calibri" panose="020F0502020204030204" pitchFamily="34" charset="0"/>
                <a:cs typeface="Times New Roman" panose="02020603050405020304" pitchFamily="18" charset="0"/>
              </a:rPr>
              <a:t> et al., 2014; </a:t>
            </a:r>
            <a:r>
              <a:rPr lang="nb-NO" sz="1400" dirty="0" err="1">
                <a:effectLst/>
                <a:latin typeface="Arial Narrow" panose="020B0606020202030204" pitchFamily="34" charset="0"/>
                <a:ea typeface="Calibri" panose="020F0502020204030204" pitchFamily="34" charset="0"/>
                <a:cs typeface="Times New Roman" panose="02020603050405020304" pitchFamily="18" charset="0"/>
              </a:rPr>
              <a:t>Blain</a:t>
            </a:r>
            <a:r>
              <a:rPr lang="nb-NO" sz="1400" dirty="0">
                <a:effectLst/>
                <a:latin typeface="Arial Narrow" panose="020B0606020202030204" pitchFamily="34" charset="0"/>
                <a:ea typeface="Calibri" panose="020F0502020204030204" pitchFamily="34" charset="0"/>
                <a:cs typeface="Times New Roman" panose="02020603050405020304" pitchFamily="18" charset="0"/>
              </a:rPr>
              <a:t> et al., 2012; </a:t>
            </a:r>
            <a:r>
              <a:rPr lang="nb-NO" sz="1400" dirty="0" err="1">
                <a:effectLst/>
                <a:latin typeface="Arial Narrow" panose="020B0606020202030204" pitchFamily="34" charset="0"/>
                <a:ea typeface="Calibri" panose="020F0502020204030204" pitchFamily="34" charset="0"/>
                <a:cs typeface="Times New Roman" panose="02020603050405020304" pitchFamily="18" charset="0"/>
              </a:rPr>
              <a:t>Gewirtz-Meydan</a:t>
            </a:r>
            <a:r>
              <a:rPr lang="nb-NO" sz="1400" dirty="0">
                <a:effectLst/>
                <a:latin typeface="Arial Narrow" panose="020B0606020202030204" pitchFamily="34" charset="0"/>
                <a:ea typeface="Calibri" panose="020F0502020204030204" pitchFamily="34" charset="0"/>
                <a:cs typeface="Times New Roman" panose="02020603050405020304" pitchFamily="18" charset="0"/>
              </a:rPr>
              <a:t> &amp; </a:t>
            </a:r>
            <a:r>
              <a:rPr lang="nb-NO" sz="1400" dirty="0" err="1">
                <a:effectLst/>
                <a:latin typeface="Arial Narrow" panose="020B0606020202030204" pitchFamily="34" charset="0"/>
                <a:ea typeface="Calibri" panose="020F0502020204030204" pitchFamily="34" charset="0"/>
                <a:cs typeface="Times New Roman" panose="02020603050405020304" pitchFamily="18" charset="0"/>
              </a:rPr>
              <a:t>Godbout</a:t>
            </a:r>
            <a:r>
              <a:rPr lang="nb-NO" sz="1400" dirty="0">
                <a:effectLst/>
                <a:latin typeface="Arial Narrow" panose="020B0606020202030204" pitchFamily="34" charset="0"/>
                <a:ea typeface="Calibri" panose="020F0502020204030204" pitchFamily="34" charset="0"/>
                <a:cs typeface="Times New Roman" panose="02020603050405020304" pitchFamily="18" charset="0"/>
              </a:rPr>
              <a:t>, 2023; </a:t>
            </a:r>
            <a:r>
              <a:rPr lang="nb-NO" sz="1400" dirty="0" err="1">
                <a:effectLst/>
                <a:latin typeface="Arial Narrow" panose="020B0606020202030204" pitchFamily="34" charset="0"/>
                <a:ea typeface="Calibri" panose="020F0502020204030204" pitchFamily="34" charset="0"/>
                <a:cs typeface="Times New Roman" panose="02020603050405020304" pitchFamily="18" charset="0"/>
              </a:rPr>
              <a:t>Godbout</a:t>
            </a:r>
            <a:r>
              <a:rPr lang="nb-NO" sz="1400" dirty="0">
                <a:effectLst/>
                <a:latin typeface="Arial Narrow" panose="020B0606020202030204" pitchFamily="34" charset="0"/>
                <a:ea typeface="Calibri" panose="020F0502020204030204" pitchFamily="34" charset="0"/>
                <a:cs typeface="Times New Roman" panose="02020603050405020304" pitchFamily="18" charset="0"/>
              </a:rPr>
              <a:t> et al., 2015; Norman et al., 2012; </a:t>
            </a:r>
            <a:r>
              <a:rPr lang="nb-NO" sz="1400" dirty="0" err="1">
                <a:effectLst/>
                <a:latin typeface="Arial Narrow" panose="020B0606020202030204" pitchFamily="34" charset="0"/>
                <a:ea typeface="Calibri" panose="020F0502020204030204" pitchFamily="34" charset="0"/>
                <a:cs typeface="Times New Roman" panose="02020603050405020304" pitchFamily="18" charset="0"/>
              </a:rPr>
              <a:t>Slavin</a:t>
            </a:r>
            <a:r>
              <a:rPr lang="nb-NO" sz="1400" dirty="0">
                <a:effectLst/>
                <a:latin typeface="Arial Narrow" panose="020B0606020202030204" pitchFamily="34" charset="0"/>
                <a:ea typeface="Calibri" panose="020F0502020204030204" pitchFamily="34" charset="0"/>
                <a:cs typeface="Times New Roman" panose="02020603050405020304" pitchFamily="18" charset="0"/>
              </a:rPr>
              <a:t> et al., 2020; </a:t>
            </a:r>
            <a:r>
              <a:rPr lang="nb-NO" sz="1400" dirty="0" err="1">
                <a:effectLst/>
                <a:latin typeface="Arial Narrow" panose="020B0606020202030204" pitchFamily="34" charset="0"/>
                <a:ea typeface="Calibri" panose="020F0502020204030204" pitchFamily="34" charset="0"/>
                <a:cs typeface="Times New Roman" panose="02020603050405020304" pitchFamily="18" charset="0"/>
              </a:rPr>
              <a:t>Vaillancourt-Morel</a:t>
            </a:r>
            <a:r>
              <a:rPr lang="nb-NO" sz="1400" dirty="0">
                <a:effectLst/>
                <a:latin typeface="Arial Narrow" panose="020B0606020202030204" pitchFamily="34" charset="0"/>
                <a:ea typeface="Calibri" panose="020F0502020204030204" pitchFamily="34" charset="0"/>
                <a:cs typeface="Times New Roman" panose="02020603050405020304" pitchFamily="18" charset="0"/>
              </a:rPr>
              <a:t> et al., 2015 </a:t>
            </a:r>
          </a:p>
          <a:p>
            <a:pPr lvl="1">
              <a:lnSpc>
                <a:spcPct val="107000"/>
              </a:lnSpc>
              <a:spcAft>
                <a:spcPts val="600"/>
              </a:spcAft>
            </a:pPr>
            <a:r>
              <a:rPr lang="nb-NO" sz="2400" dirty="0">
                <a:latin typeface="Arial Narrow" panose="020B0606020202030204" pitchFamily="34" charset="0"/>
                <a:cs typeface="Times New Roman" panose="02020603050405020304" pitchFamily="18" charset="0"/>
              </a:rPr>
              <a:t>Både kvinner og menn kan utvikle et tvangsmessig forhold til sex (Brem et al., 2019), men forekommer oftere hos menn enn kvinner.</a:t>
            </a:r>
          </a:p>
          <a:p>
            <a:pPr lvl="2">
              <a:lnSpc>
                <a:spcPct val="107000"/>
              </a:lnSpc>
              <a:spcAft>
                <a:spcPts val="600"/>
              </a:spcAft>
            </a:pPr>
            <a:r>
              <a:rPr lang="nb-NO" dirty="0">
                <a:latin typeface="Arial Narrow" panose="020B0606020202030204" pitchFamily="34" charset="0"/>
                <a:ea typeface="Calibri" panose="020F0502020204030204" pitchFamily="34" charset="0"/>
                <a:cs typeface="Times New Roman" panose="02020603050405020304" pitchFamily="18" charset="0"/>
              </a:rPr>
              <a:t>Ref.: </a:t>
            </a:r>
            <a:r>
              <a:rPr lang="nb-NO" dirty="0" err="1">
                <a:effectLst/>
                <a:latin typeface="Arial Narrow" panose="020B0606020202030204" pitchFamily="34" charset="0"/>
                <a:ea typeface="Calibri" panose="020F0502020204030204" pitchFamily="34" charset="0"/>
                <a:cs typeface="Times New Roman" panose="02020603050405020304" pitchFamily="18" charset="0"/>
              </a:rPr>
              <a:t>Abajobir</a:t>
            </a:r>
            <a:r>
              <a:rPr lang="nb-NO" dirty="0">
                <a:effectLst/>
                <a:latin typeface="Arial Narrow" panose="020B0606020202030204" pitchFamily="34" charset="0"/>
                <a:ea typeface="Calibri" panose="020F0502020204030204" pitchFamily="34" charset="0"/>
                <a:cs typeface="Times New Roman" panose="02020603050405020304" pitchFamily="18" charset="0"/>
              </a:rPr>
              <a:t> et al., 2017; Kafka, 2010; </a:t>
            </a:r>
            <a:r>
              <a:rPr lang="nb-NO" dirty="0" err="1">
                <a:effectLst/>
                <a:latin typeface="Arial Narrow" panose="020B0606020202030204" pitchFamily="34" charset="0"/>
                <a:ea typeface="Calibri" panose="020F0502020204030204" pitchFamily="34" charset="0"/>
                <a:cs typeface="Times New Roman" panose="02020603050405020304" pitchFamily="18" charset="0"/>
              </a:rPr>
              <a:t>Kuzma</a:t>
            </a:r>
            <a:r>
              <a:rPr lang="nb-NO" dirty="0">
                <a:effectLst/>
                <a:latin typeface="Arial Narrow" panose="020B0606020202030204" pitchFamily="34" charset="0"/>
                <a:ea typeface="Calibri" panose="020F0502020204030204" pitchFamily="34" charset="0"/>
                <a:cs typeface="Times New Roman" panose="02020603050405020304" pitchFamily="18" charset="0"/>
              </a:rPr>
              <a:t> &amp; Black, 2008 </a:t>
            </a:r>
          </a:p>
          <a:p>
            <a:endParaRPr lang="nb-NO" dirty="0"/>
          </a:p>
        </p:txBody>
      </p:sp>
    </p:spTree>
    <p:extLst>
      <p:ext uri="{BB962C8B-B14F-4D97-AF65-F5344CB8AC3E}">
        <p14:creationId xmlns:p14="http://schemas.microsoft.com/office/powerpoint/2010/main" val="181645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3F63B-9E96-AAEA-BE73-1491A219D560}"/>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EB5A8F4C-24F1-15EF-B3BC-06155EC34CDD}"/>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6475446D-3E9F-1529-5627-4A0364BD204B}"/>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C1F80838-3233-5D7B-AB6A-42BE19B25651}"/>
              </a:ext>
            </a:extLst>
          </p:cNvPr>
          <p:cNvSpPr>
            <a:spLocks noGrp="1"/>
          </p:cNvSpPr>
          <p:nvPr>
            <p:ph type="sldNum" sz="quarter" idx="12"/>
          </p:nvPr>
        </p:nvSpPr>
        <p:spPr/>
        <p:txBody>
          <a:bodyPr/>
          <a:lstStyle/>
          <a:p>
            <a:pPr rtl="0"/>
            <a:fld id="{4950F5D8-22E1-4015-8661-E5B1FD28C2DE}" type="slidenum">
              <a:rPr lang="en-GB" noProof="0" smtClean="0"/>
              <a:t>31</a:t>
            </a:fld>
            <a:endParaRPr lang="en-GB" noProof="0" dirty="0"/>
          </a:p>
        </p:txBody>
      </p:sp>
      <p:sp>
        <p:nvSpPr>
          <p:cNvPr id="6" name="Content Placeholder 5">
            <a:extLst>
              <a:ext uri="{FF2B5EF4-FFF2-40B4-BE49-F238E27FC236}">
                <a16:creationId xmlns:a16="http://schemas.microsoft.com/office/drawing/2014/main" id="{6251B4B8-24B6-8FE4-0946-E61F86125968}"/>
              </a:ext>
            </a:extLst>
          </p:cNvPr>
          <p:cNvSpPr>
            <a:spLocks noGrp="1"/>
          </p:cNvSpPr>
          <p:nvPr>
            <p:ph sz="quarter" idx="53"/>
          </p:nvPr>
        </p:nvSpPr>
        <p:spPr>
          <a:xfrm>
            <a:off x="839787" y="1943100"/>
            <a:ext cx="11075988" cy="4648200"/>
          </a:xfrm>
        </p:spPr>
        <p:txBody>
          <a:bodyPr>
            <a:normAutofit fontScale="92500" lnSpcReduction="10000"/>
          </a:bodyPr>
          <a:lstStyle/>
          <a:p>
            <a:pPr>
              <a:lnSpc>
                <a:spcPct val="107000"/>
              </a:lnSpc>
              <a:spcAft>
                <a:spcPts val="800"/>
              </a:spcAft>
            </a:pPr>
            <a:r>
              <a:rPr lang="nb-NO" sz="2600" dirty="0">
                <a:solidFill>
                  <a:srgbClr val="960000"/>
                </a:solidFill>
                <a:effectLst/>
                <a:latin typeface="Arial Narrow" panose="020B0606020202030204" pitchFamily="34" charset="0"/>
                <a:ea typeface="Calibri" panose="020F0502020204030204" pitchFamily="34" charset="0"/>
                <a:cs typeface="Times New Roman" panose="02020603050405020304" pitchFamily="18" charset="0"/>
              </a:rPr>
              <a:t>Årsaker</a:t>
            </a:r>
            <a:endParaRPr lang="nb-NO" sz="2600" dirty="0">
              <a:solidFill>
                <a:srgbClr val="0000FF"/>
              </a:solidFill>
              <a:effectLst/>
              <a:latin typeface="Arial Narrow" panose="020B0606020202030204" pitchFamily="34" charset="0"/>
              <a:ea typeface="Calibri" panose="020F0502020204030204" pitchFamily="34" charset="0"/>
              <a:cs typeface="Times New Roman" panose="02020603050405020304" pitchFamily="18" charset="0"/>
            </a:endParaRPr>
          </a:p>
          <a:p>
            <a:pPr lvl="1">
              <a:lnSpc>
                <a:spcPct val="107000"/>
              </a:lnSpc>
              <a:spcAft>
                <a:spcPts val="600"/>
              </a:spcAft>
            </a:pPr>
            <a:r>
              <a:rPr lang="nb-NO" sz="2400" dirty="0">
                <a:effectLst/>
                <a:latin typeface="Arial Narrow" panose="020B0606020202030204" pitchFamily="34" charset="0"/>
                <a:ea typeface="Calibri" panose="020F0502020204030204" pitchFamily="34" charset="0"/>
                <a:cs typeface="Times New Roman" panose="02020603050405020304" pitchFamily="18" charset="0"/>
              </a:rPr>
              <a:t>En stor del av de som utvikler et tvangsmessig forhold til sex har vært utsatt for seksuelle overgrep i oppveksten.</a:t>
            </a:r>
          </a:p>
          <a:p>
            <a:pPr lvl="4">
              <a:lnSpc>
                <a:spcPct val="107000"/>
              </a:lnSpc>
              <a:spcAft>
                <a:spcPts val="600"/>
              </a:spcAft>
            </a:pPr>
            <a:r>
              <a:rPr lang="nb-NO" sz="1200" dirty="0">
                <a:latin typeface="Arial Narrow" panose="020B0606020202030204" pitchFamily="34" charset="0"/>
                <a:ea typeface="Calibri" panose="020F0502020204030204" pitchFamily="34" charset="0"/>
                <a:cs typeface="Times New Roman" panose="02020603050405020304" pitchFamily="18" charset="0"/>
              </a:rPr>
              <a:t>Ref.: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Banducci</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2014;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Blain</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2012;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Gewirtz-Meydan</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&amp;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Godbout</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2023;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Godbout</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2015; Norman et al., 2012;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Slavin</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2020;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Vaillancourt-Morel</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2015</a:t>
            </a:r>
          </a:p>
          <a:p>
            <a:pPr lvl="1">
              <a:lnSpc>
                <a:spcPct val="107000"/>
              </a:lnSpc>
              <a:spcAft>
                <a:spcPts val="600"/>
              </a:spcAft>
            </a:pPr>
            <a:r>
              <a:rPr lang="nb-NO" sz="2400" dirty="0">
                <a:latin typeface="Arial Narrow" panose="020B0606020202030204" pitchFamily="34" charset="0"/>
                <a:cs typeface="Times New Roman" panose="02020603050405020304" pitchFamily="18" charset="0"/>
              </a:rPr>
              <a:t>Jo alvorligere de seksuelle overgrepene har vært, desto større er risikoen for at personer utvikler et tvangsmessig forhold til sex.</a:t>
            </a:r>
          </a:p>
          <a:p>
            <a:pPr lvl="4">
              <a:lnSpc>
                <a:spcPct val="107000"/>
              </a:lnSpc>
              <a:spcAft>
                <a:spcPts val="600"/>
              </a:spcAft>
            </a:pPr>
            <a:r>
              <a:rPr lang="nb-NO" sz="1200" dirty="0">
                <a:latin typeface="Arial Narrow" panose="020B0606020202030204" pitchFamily="34" charset="0"/>
                <a:ea typeface="Calibri" panose="020F0502020204030204" pitchFamily="34" charset="0"/>
                <a:cs typeface="Times New Roman" panose="02020603050405020304" pitchFamily="18" charset="0"/>
              </a:rPr>
              <a:t>Ref.: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Blain</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2012; Grov et al., 2010;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Kuzma</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&amp; Black, 2008;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Perera</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2009 </a:t>
            </a:r>
          </a:p>
          <a:p>
            <a:pPr lvl="1">
              <a:lnSpc>
                <a:spcPct val="107000"/>
              </a:lnSpc>
              <a:spcAft>
                <a:spcPts val="600"/>
              </a:spcAft>
            </a:pPr>
            <a:r>
              <a:rPr lang="nb-NO" sz="2400" dirty="0">
                <a:latin typeface="Arial Narrow" panose="020B0606020202030204" pitchFamily="34" charset="0"/>
                <a:cs typeface="Times New Roman" panose="02020603050405020304" pitchFamily="18" charset="0"/>
              </a:rPr>
              <a:t>Det er et mønster at gutter, langt oftere enn jenter, som har vokst opp med fysisk mishandling også har økt sannsynlighet for å praktisere risikofylt sex. Dermed er ikke tvangsmessig forhold til sex utelukkende et signal om at personer har vært utsatt for seksuelle overgrep, men også kan skyldes andre alvorlige krenkelser og svikt i oppveksten.</a:t>
            </a:r>
          </a:p>
          <a:p>
            <a:pPr lvl="4">
              <a:lnSpc>
                <a:spcPct val="107000"/>
              </a:lnSpc>
              <a:spcAft>
                <a:spcPts val="600"/>
              </a:spcAft>
            </a:pPr>
            <a:r>
              <a:rPr lang="nb-NO" sz="1200" dirty="0">
                <a:latin typeface="Arial Narrow" panose="020B0606020202030204" pitchFamily="34" charset="0"/>
                <a:ea typeface="Calibri" panose="020F0502020204030204" pitchFamily="34" charset="0"/>
                <a:cs typeface="Times New Roman" panose="02020603050405020304" pitchFamily="18" charset="0"/>
              </a:rPr>
              <a:t>Ref.: </a:t>
            </a:r>
            <a:r>
              <a:rPr lang="nb-NO" sz="1200" dirty="0" err="1">
                <a:effectLst/>
                <a:latin typeface="Arial Narrow" panose="020B0606020202030204" pitchFamily="34" charset="0"/>
                <a:ea typeface="Calibri" panose="020F0502020204030204" pitchFamily="34" charset="0"/>
                <a:cs typeface="Times New Roman" panose="02020603050405020304" pitchFamily="18" charset="0"/>
              </a:rPr>
              <a:t>Yoon</a:t>
            </a:r>
            <a:r>
              <a:rPr lang="nb-NO" sz="1200" dirty="0">
                <a:effectLst/>
                <a:latin typeface="Arial Narrow" panose="020B0606020202030204" pitchFamily="34" charset="0"/>
                <a:ea typeface="Calibri" panose="020F0502020204030204" pitchFamily="34" charset="0"/>
                <a:cs typeface="Times New Roman" panose="02020603050405020304" pitchFamily="18" charset="0"/>
              </a:rPr>
              <a:t> et al., 2018 </a:t>
            </a:r>
          </a:p>
          <a:p>
            <a:pPr marL="0" indent="0">
              <a:buNone/>
            </a:pPr>
            <a:endParaRPr lang="nb-NO" dirty="0"/>
          </a:p>
        </p:txBody>
      </p:sp>
    </p:spTree>
    <p:extLst>
      <p:ext uri="{BB962C8B-B14F-4D97-AF65-F5344CB8AC3E}">
        <p14:creationId xmlns:p14="http://schemas.microsoft.com/office/powerpoint/2010/main" val="74566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FADF7-D233-BF02-93E3-E2A6FED0E2EC}"/>
              </a:ext>
            </a:extLst>
          </p:cNvPr>
          <p:cNvSpPr>
            <a:spLocks noGrp="1"/>
          </p:cNvSpPr>
          <p:nvPr>
            <p:ph type="title"/>
          </p:nvPr>
        </p:nvSpPr>
        <p:spPr>
          <a:xfrm>
            <a:off x="838199" y="238125"/>
            <a:ext cx="6862011" cy="260997"/>
          </a:xfrm>
        </p:spPr>
        <p:txBody>
          <a:bodyPr>
            <a:normAutofit fontScale="90000"/>
          </a:bodyPr>
          <a:lstStyle/>
          <a:p>
            <a:endParaRPr lang="nb-NO" dirty="0"/>
          </a:p>
        </p:txBody>
      </p:sp>
      <p:sp>
        <p:nvSpPr>
          <p:cNvPr id="3" name="Date Placeholder 2">
            <a:extLst>
              <a:ext uri="{FF2B5EF4-FFF2-40B4-BE49-F238E27FC236}">
                <a16:creationId xmlns:a16="http://schemas.microsoft.com/office/drawing/2014/main" id="{8F8CFA76-E8B7-9198-A1D9-FDAA528928EC}"/>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239EAB5E-7D0F-99D5-E9D7-3850632B1A8D}"/>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53CB0E32-40FF-0BFC-ED7D-33FFAB48BAA0}"/>
              </a:ext>
            </a:extLst>
          </p:cNvPr>
          <p:cNvSpPr>
            <a:spLocks noGrp="1"/>
          </p:cNvSpPr>
          <p:nvPr>
            <p:ph type="sldNum" sz="quarter" idx="12"/>
          </p:nvPr>
        </p:nvSpPr>
        <p:spPr/>
        <p:txBody>
          <a:bodyPr/>
          <a:lstStyle/>
          <a:p>
            <a:pPr rtl="0"/>
            <a:fld id="{4950F5D8-22E1-4015-8661-E5B1FD28C2DE}" type="slidenum">
              <a:rPr lang="en-GB" noProof="0" smtClean="0"/>
              <a:t>32</a:t>
            </a:fld>
            <a:endParaRPr lang="en-GB" noProof="0" dirty="0"/>
          </a:p>
        </p:txBody>
      </p:sp>
      <p:sp>
        <p:nvSpPr>
          <p:cNvPr id="6" name="Content Placeholder 5">
            <a:extLst>
              <a:ext uri="{FF2B5EF4-FFF2-40B4-BE49-F238E27FC236}">
                <a16:creationId xmlns:a16="http://schemas.microsoft.com/office/drawing/2014/main" id="{A9D6DDBA-DEB6-9A01-7E45-9A7B313EF3A0}"/>
              </a:ext>
            </a:extLst>
          </p:cNvPr>
          <p:cNvSpPr>
            <a:spLocks noGrp="1"/>
          </p:cNvSpPr>
          <p:nvPr>
            <p:ph sz="quarter" idx="53"/>
          </p:nvPr>
        </p:nvSpPr>
        <p:spPr>
          <a:xfrm>
            <a:off x="839787" y="933450"/>
            <a:ext cx="11085513" cy="5829300"/>
          </a:xfrm>
        </p:spPr>
        <p:txBody>
          <a:bodyPr>
            <a:normAutofit lnSpcReduction="10000"/>
          </a:bodyPr>
          <a:lstStyle/>
          <a:p>
            <a:pPr>
              <a:lnSpc>
                <a:spcPct val="107000"/>
              </a:lnSpc>
              <a:spcAft>
                <a:spcPts val="600"/>
              </a:spcAft>
            </a:pPr>
            <a:r>
              <a:rPr lang="nb-NO" sz="2000" dirty="0">
                <a:effectLst/>
                <a:latin typeface="Arial Narrow" panose="020B0606020202030204" pitchFamily="34" charset="0"/>
                <a:ea typeface="Calibri" panose="020F0502020204030204" pitchFamily="34" charset="0"/>
                <a:cs typeface="Times New Roman" panose="02020603050405020304" pitchFamily="18" charset="0"/>
              </a:rPr>
              <a:t>Noen personer med utrygg tilknytning, men som ikke har vært utsatt for seksuelle overgrep, kan også utvikle et tvangsmessig forhold til sex.</a:t>
            </a:r>
          </a:p>
          <a:p>
            <a:pPr lvl="3">
              <a:lnSpc>
                <a:spcPct val="107000"/>
              </a:lnSpc>
              <a:spcAft>
                <a:spcPts val="600"/>
              </a:spcAft>
            </a:pPr>
            <a:r>
              <a:rPr lang="nb-NO" dirty="0">
                <a:effectLst/>
                <a:latin typeface="Arial Narrow" panose="020B0606020202030204" pitchFamily="34" charset="0"/>
                <a:ea typeface="Calibri" panose="020F0502020204030204" pitchFamily="34" charset="0"/>
                <a:cs typeface="Times New Roman" panose="02020603050405020304" pitchFamily="18" charset="0"/>
              </a:rPr>
              <a:t>Ref.: </a:t>
            </a:r>
            <a:r>
              <a:rPr lang="nb-NO" dirty="0" err="1">
                <a:effectLst/>
                <a:latin typeface="Arial Narrow" panose="020B0606020202030204" pitchFamily="34" charset="0"/>
                <a:ea typeface="Calibri" panose="020F0502020204030204" pitchFamily="34" charset="0"/>
                <a:cs typeface="Times New Roman" panose="02020603050405020304" pitchFamily="18" charset="0"/>
              </a:rPr>
              <a:t>Ciocca</a:t>
            </a:r>
            <a:r>
              <a:rPr lang="nb-NO" dirty="0">
                <a:effectLst/>
                <a:latin typeface="Arial Narrow" panose="020B0606020202030204" pitchFamily="34" charset="0"/>
                <a:ea typeface="Calibri" panose="020F0502020204030204" pitchFamily="34" charset="0"/>
                <a:cs typeface="Times New Roman" panose="02020603050405020304" pitchFamily="18" charset="0"/>
              </a:rPr>
              <a:t> et al., 2021 </a:t>
            </a:r>
          </a:p>
          <a:p>
            <a:pPr>
              <a:lnSpc>
                <a:spcPct val="107000"/>
              </a:lnSpc>
              <a:spcAft>
                <a:spcPts val="600"/>
              </a:spcAft>
            </a:pPr>
            <a:r>
              <a:rPr lang="nb-NO" sz="2000" dirty="0">
                <a:effectLst/>
                <a:latin typeface="Arial Narrow" panose="020B0606020202030204" pitchFamily="34" charset="0"/>
                <a:ea typeface="Calibri" panose="020F0502020204030204" pitchFamily="34" charset="0"/>
                <a:cs typeface="Times New Roman" panose="02020603050405020304" pitchFamily="18" charset="0"/>
              </a:rPr>
              <a:t>Det gis fire forklaringer for denne sammenhengen: </a:t>
            </a:r>
          </a:p>
          <a:p>
            <a:pPr marL="800100" lvl="1" indent="-342900">
              <a:spcAft>
                <a:spcPts val="600"/>
              </a:spcAft>
              <a:buClr>
                <a:srgbClr val="960000"/>
              </a:buClr>
              <a:buFont typeface="Symbol" panose="05050102010706020507" pitchFamily="18" charset="2"/>
              <a:buChar char=""/>
            </a:pPr>
            <a:r>
              <a:rPr lang="nb-NO" dirty="0">
                <a:effectLst/>
                <a:latin typeface="Arial Narrow" panose="020B0606020202030204" pitchFamily="34" charset="0"/>
                <a:ea typeface="Times New Roman" panose="02020603050405020304" pitchFamily="18" charset="0"/>
              </a:rPr>
              <a:t>Personer med utrygge tilknytningsformer har ofte vansker med å oppnå emosjonell intimitet med andre. Savnet etter emosjonell nærhet forsøkes erstattet med fysisk intimitet.</a:t>
            </a:r>
          </a:p>
          <a:p>
            <a:pPr marL="800100" lvl="1" indent="-342900">
              <a:spcAft>
                <a:spcPts val="600"/>
              </a:spcAft>
              <a:buClr>
                <a:srgbClr val="960000"/>
              </a:buClr>
              <a:buFont typeface="Symbol" panose="05050102010706020507" pitchFamily="18" charset="2"/>
              <a:buChar char=""/>
            </a:pPr>
            <a:r>
              <a:rPr lang="nb-NO" dirty="0">
                <a:effectLst/>
                <a:latin typeface="Arial Narrow" panose="020B0606020202030204" pitchFamily="34" charset="0"/>
                <a:ea typeface="Times New Roman" panose="02020603050405020304" pitchFamily="18" charset="0"/>
              </a:rPr>
              <a:t>Noen personer med utrygg tilknytning kan ha et utpreget ønske om å behage andre («</a:t>
            </a:r>
            <a:r>
              <a:rPr lang="nb-NO" dirty="0" err="1">
                <a:effectLst/>
                <a:latin typeface="Arial Narrow" panose="020B0606020202030204" pitchFamily="34" charset="0"/>
                <a:ea typeface="Times New Roman" panose="02020603050405020304" pitchFamily="18" charset="0"/>
              </a:rPr>
              <a:t>pleasing</a:t>
            </a:r>
            <a:r>
              <a:rPr lang="nb-NO" dirty="0">
                <a:effectLst/>
                <a:latin typeface="Arial Narrow" panose="020B0606020202030204" pitchFamily="34" charset="0"/>
                <a:ea typeface="Times New Roman" panose="02020603050405020304" pitchFamily="18" charset="0"/>
              </a:rPr>
              <a:t>»). Å innynde seg kan ta form av å tilby sex for glede andre. Dette gjelder spesielt for Engstelig–ambivalent tilknytning (C), men også visse former for Engstelig–desorganisert tilknytning (D). </a:t>
            </a:r>
          </a:p>
          <a:p>
            <a:pPr marL="800100" lvl="1" indent="-342900">
              <a:spcAft>
                <a:spcPts val="600"/>
              </a:spcAft>
              <a:buClr>
                <a:srgbClr val="960000"/>
              </a:buClr>
              <a:buFont typeface="Symbol" panose="05050102010706020507" pitchFamily="18" charset="2"/>
              <a:buChar char=""/>
            </a:pPr>
            <a:r>
              <a:rPr lang="nb-NO" dirty="0">
                <a:effectLst/>
                <a:latin typeface="Arial Narrow" panose="020B0606020202030204" pitchFamily="34" charset="0"/>
                <a:ea typeface="Times New Roman" panose="02020603050405020304" pitchFamily="18" charset="0"/>
              </a:rPr>
              <a:t>Et tvangsmessig forhold til sex kan bunne i et omfattende behov for å bekreftes av andre som attraktiv. Å telle antall sexpartnere og ligg («body </a:t>
            </a:r>
            <a:r>
              <a:rPr lang="nb-NO" dirty="0" err="1">
                <a:effectLst/>
                <a:latin typeface="Arial Narrow" panose="020B0606020202030204" pitchFamily="34" charset="0"/>
                <a:ea typeface="Times New Roman" panose="02020603050405020304" pitchFamily="18" charset="0"/>
              </a:rPr>
              <a:t>count</a:t>
            </a:r>
            <a:r>
              <a:rPr lang="nb-NO" dirty="0">
                <a:effectLst/>
                <a:latin typeface="Arial Narrow" panose="020B0606020202030204" pitchFamily="34" charset="0"/>
                <a:ea typeface="Times New Roman" panose="02020603050405020304" pitchFamily="18" charset="0"/>
              </a:rPr>
              <a:t>») inngår i en slik søking av bekreftelse. Dette gjelder alle de tre formene for utrygg tilknytning.</a:t>
            </a:r>
          </a:p>
          <a:p>
            <a:pPr marL="800100" lvl="1" indent="-342900">
              <a:spcAft>
                <a:spcPts val="600"/>
              </a:spcAft>
              <a:buClr>
                <a:srgbClr val="960000"/>
              </a:buClr>
              <a:buFont typeface="Symbol" panose="05050102010706020507" pitchFamily="18" charset="2"/>
              <a:buChar char=""/>
            </a:pPr>
            <a:r>
              <a:rPr lang="nb-NO" dirty="0">
                <a:effectLst/>
                <a:latin typeface="Arial Narrow" panose="020B0606020202030204" pitchFamily="34" charset="0"/>
                <a:ea typeface="Times New Roman" panose="02020603050405020304" pitchFamily="18" charset="0"/>
              </a:rPr>
              <a:t>En del personer med utrygg tilknytning kan være meget egoistiske. De vil da søke egen nytelse og er ikke så nøye med at det innebærer at andre kan oppleve seg brukt. Dette kan ta form av hedonisme. Dette gjelder alle de tre formene for utrygg tilknytning.</a:t>
            </a:r>
            <a:endParaRPr lang="nb-NO" sz="20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nb-NO" sz="2000" dirty="0">
                <a:effectLst/>
                <a:latin typeface="Arial Narrow" panose="020B0606020202030204" pitchFamily="34" charset="0"/>
                <a:ea typeface="Calibri" panose="020F0502020204030204" pitchFamily="34" charset="0"/>
                <a:cs typeface="Times New Roman" panose="02020603050405020304" pitchFamily="18" charset="0"/>
              </a:rPr>
              <a:t>Posttraumatisk stresslidelse (PTSD) øker også risikoen for at personer utvikler et tvangspreget forhold til seksualitet/hyperseksualitet (</a:t>
            </a:r>
            <a:r>
              <a:rPr lang="nb-NO" sz="2000" dirty="0" err="1">
                <a:effectLst/>
                <a:latin typeface="Arial Narrow" panose="020B0606020202030204" pitchFamily="34" charset="0"/>
                <a:ea typeface="Calibri" panose="020F0502020204030204" pitchFamily="34" charset="0"/>
                <a:cs typeface="Times New Roman" panose="02020603050405020304" pitchFamily="18" charset="0"/>
              </a:rPr>
              <a:t>Munroe</a:t>
            </a:r>
            <a:r>
              <a:rPr lang="nb-NO" sz="2000" dirty="0">
                <a:effectLst/>
                <a:latin typeface="Arial Narrow" panose="020B0606020202030204" pitchFamily="34" charset="0"/>
                <a:ea typeface="Calibri" panose="020F0502020204030204" pitchFamily="34" charset="0"/>
                <a:cs typeface="Times New Roman" panose="02020603050405020304" pitchFamily="18" charset="0"/>
              </a:rPr>
              <a:t> et al., 2010). Spesielt gjelder det for kompleks PTSD, og der den skyldes blant annet seksuelle overgrep fremfor andre former for traumatiserende hendelser. </a:t>
            </a:r>
          </a:p>
        </p:txBody>
      </p:sp>
    </p:spTree>
    <p:extLst>
      <p:ext uri="{BB962C8B-B14F-4D97-AF65-F5344CB8AC3E}">
        <p14:creationId xmlns:p14="http://schemas.microsoft.com/office/powerpoint/2010/main" val="283351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97D0-D1BC-5E9B-EFAF-A7AD78AED4EA}"/>
              </a:ext>
            </a:extLst>
          </p:cNvPr>
          <p:cNvSpPr>
            <a:spLocks noGrp="1"/>
          </p:cNvSpPr>
          <p:nvPr>
            <p:ph type="title"/>
          </p:nvPr>
        </p:nvSpPr>
        <p:spPr/>
        <p:txBody>
          <a:bodyPr/>
          <a:lstStyle/>
          <a:p>
            <a:r>
              <a:rPr lang="en-GB" dirty="0" err="1">
                <a:latin typeface="Arial Narrow" panose="020B0606020202030204" pitchFamily="34" charset="0"/>
              </a:rPr>
              <a:t>Oppsummerende</a:t>
            </a:r>
            <a:endParaRPr lang="en-GB" dirty="0">
              <a:latin typeface="Arial Narrow" panose="020B0606020202030204" pitchFamily="34" charset="0"/>
            </a:endParaRPr>
          </a:p>
        </p:txBody>
      </p:sp>
      <p:sp>
        <p:nvSpPr>
          <p:cNvPr id="3" name="Date Placeholder 2">
            <a:extLst>
              <a:ext uri="{FF2B5EF4-FFF2-40B4-BE49-F238E27FC236}">
                <a16:creationId xmlns:a16="http://schemas.microsoft.com/office/drawing/2014/main" id="{3B4E8675-73A6-7C0B-AB46-71C9382AB216}"/>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8CD24C20-BA37-EA2E-14B8-2969E55A881F}"/>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D777A81C-7E59-C560-18BA-C59F20627E63}"/>
              </a:ext>
            </a:extLst>
          </p:cNvPr>
          <p:cNvSpPr>
            <a:spLocks noGrp="1"/>
          </p:cNvSpPr>
          <p:nvPr>
            <p:ph type="sldNum" sz="quarter" idx="12"/>
          </p:nvPr>
        </p:nvSpPr>
        <p:spPr/>
        <p:txBody>
          <a:bodyPr/>
          <a:lstStyle/>
          <a:p>
            <a:pPr rtl="0"/>
            <a:fld id="{4950F5D8-22E1-4015-8661-E5B1FD28C2DE}" type="slidenum">
              <a:rPr lang="en-GB" noProof="0" smtClean="0"/>
              <a:t>33</a:t>
            </a:fld>
            <a:endParaRPr lang="en-GB" noProof="0" dirty="0"/>
          </a:p>
        </p:txBody>
      </p:sp>
      <p:sp>
        <p:nvSpPr>
          <p:cNvPr id="6" name="Content Placeholder 5">
            <a:extLst>
              <a:ext uri="{FF2B5EF4-FFF2-40B4-BE49-F238E27FC236}">
                <a16:creationId xmlns:a16="http://schemas.microsoft.com/office/drawing/2014/main" id="{421663E8-9BE9-A7FA-3E6A-AA4FDADAD2AF}"/>
              </a:ext>
            </a:extLst>
          </p:cNvPr>
          <p:cNvSpPr>
            <a:spLocks noGrp="1"/>
          </p:cNvSpPr>
          <p:nvPr>
            <p:ph sz="quarter" idx="53"/>
          </p:nvPr>
        </p:nvSpPr>
        <p:spPr>
          <a:xfrm>
            <a:off x="839787" y="1943099"/>
            <a:ext cx="10512425" cy="4638676"/>
          </a:xfrm>
        </p:spPr>
        <p:txBody>
          <a:bodyPr/>
          <a:lstStyle/>
          <a:p>
            <a:r>
              <a:rPr lang="en-GB" sz="2400" dirty="0">
                <a:latin typeface="Arial Narrow" panose="020B0606020202030204" pitchFamily="34" charset="0"/>
              </a:rPr>
              <a:t>Det er </a:t>
            </a:r>
            <a:r>
              <a:rPr lang="en-GB" sz="2400" dirty="0" err="1">
                <a:latin typeface="Arial Narrow" panose="020B0606020202030204" pitchFamily="34" charset="0"/>
              </a:rPr>
              <a:t>noe</a:t>
            </a:r>
            <a:r>
              <a:rPr lang="en-GB" sz="2400" dirty="0">
                <a:latin typeface="Arial Narrow" panose="020B0606020202030204" pitchFamily="34" charset="0"/>
              </a:rPr>
              <a:t> </a:t>
            </a:r>
            <a:r>
              <a:rPr lang="en-GB" sz="2400" dirty="0" err="1">
                <a:latin typeface="Arial Narrow" panose="020B0606020202030204" pitchFamily="34" charset="0"/>
              </a:rPr>
              <a:t>eldre</a:t>
            </a:r>
            <a:r>
              <a:rPr lang="en-GB" sz="2400" dirty="0">
                <a:latin typeface="Arial Narrow" panose="020B0606020202030204" pitchFamily="34" charset="0"/>
              </a:rPr>
              <a:t> </a:t>
            </a:r>
            <a:r>
              <a:rPr lang="en-GB" sz="2400" dirty="0" err="1">
                <a:latin typeface="Arial Narrow" panose="020B0606020202030204" pitchFamily="34" charset="0"/>
              </a:rPr>
              <a:t>teoretiske</a:t>
            </a:r>
            <a:r>
              <a:rPr lang="en-GB" sz="2400" dirty="0">
                <a:latin typeface="Arial Narrow" panose="020B0606020202030204" pitchFamily="34" charset="0"/>
              </a:rPr>
              <a:t> </a:t>
            </a:r>
            <a:r>
              <a:rPr lang="en-GB" sz="2400" dirty="0" err="1">
                <a:latin typeface="Arial Narrow" panose="020B0606020202030204" pitchFamily="34" charset="0"/>
              </a:rPr>
              <a:t>forklaringer</a:t>
            </a:r>
            <a:r>
              <a:rPr lang="en-GB" sz="2400" dirty="0">
                <a:latin typeface="Arial Narrow" panose="020B0606020202030204" pitchFamily="34" charset="0"/>
              </a:rPr>
              <a:t> </a:t>
            </a:r>
            <a:r>
              <a:rPr lang="en-GB" sz="2400" dirty="0" err="1">
                <a:latin typeface="Arial Narrow" panose="020B0606020202030204" pitchFamily="34" charset="0"/>
              </a:rPr>
              <a:t>på</a:t>
            </a:r>
            <a:r>
              <a:rPr lang="en-GB" sz="2400" dirty="0">
                <a:latin typeface="Arial Narrow" panose="020B0606020202030204" pitchFamily="34" charset="0"/>
              </a:rPr>
              <a:t> </a:t>
            </a:r>
            <a:r>
              <a:rPr lang="en-GB" sz="2400" dirty="0" err="1">
                <a:latin typeface="Arial Narrow" panose="020B0606020202030204" pitchFamily="34" charset="0"/>
              </a:rPr>
              <a:t>hvorfor</a:t>
            </a:r>
            <a:r>
              <a:rPr lang="en-GB" sz="2400" dirty="0">
                <a:latin typeface="Arial Narrow" panose="020B0606020202030204" pitchFamily="34" charset="0"/>
              </a:rPr>
              <a:t> </a:t>
            </a:r>
            <a:r>
              <a:rPr lang="en-GB" sz="2400" dirty="0" err="1">
                <a:latin typeface="Arial Narrow" panose="020B0606020202030204" pitchFamily="34" charset="0"/>
              </a:rPr>
              <a:t>ungdom</a:t>
            </a:r>
            <a:r>
              <a:rPr lang="en-GB" sz="2400" dirty="0">
                <a:latin typeface="Arial Narrow" panose="020B0606020202030204" pitchFamily="34" charset="0"/>
              </a:rPr>
              <a:t> </a:t>
            </a:r>
            <a:r>
              <a:rPr lang="en-GB" sz="2400" dirty="0" err="1">
                <a:latin typeface="Arial Narrow" panose="020B0606020202030204" pitchFamily="34" charset="0"/>
              </a:rPr>
              <a:t>som</a:t>
            </a:r>
            <a:r>
              <a:rPr lang="en-GB" sz="2400" dirty="0">
                <a:latin typeface="Arial Narrow" panose="020B0606020202030204" pitchFamily="34" charset="0"/>
              </a:rPr>
              <a:t> </a:t>
            </a:r>
            <a:r>
              <a:rPr lang="en-GB" sz="2400" dirty="0" err="1">
                <a:latin typeface="Arial Narrow" panose="020B0606020202030204" pitchFamily="34" charset="0"/>
              </a:rPr>
              <a:t>selv</a:t>
            </a:r>
            <a:r>
              <a:rPr lang="en-GB" sz="2400" dirty="0">
                <a:latin typeface="Arial Narrow" panose="020B0606020202030204" pitchFamily="34" charset="0"/>
              </a:rPr>
              <a:t> </a:t>
            </a:r>
            <a:r>
              <a:rPr lang="en-GB" sz="2400" dirty="0" err="1">
                <a:latin typeface="Arial Narrow" panose="020B0606020202030204" pitchFamily="34" charset="0"/>
              </a:rPr>
              <a:t>har</a:t>
            </a:r>
            <a:r>
              <a:rPr lang="en-GB" sz="2400" dirty="0">
                <a:latin typeface="Arial Narrow" panose="020B0606020202030204" pitchFamily="34" charset="0"/>
              </a:rPr>
              <a:t> </a:t>
            </a:r>
            <a:r>
              <a:rPr lang="en-GB" sz="2400" dirty="0" err="1">
                <a:latin typeface="Arial Narrow" panose="020B0606020202030204" pitchFamily="34" charset="0"/>
              </a:rPr>
              <a:t>vært</a:t>
            </a:r>
            <a:r>
              <a:rPr lang="en-GB" sz="2400" dirty="0">
                <a:latin typeface="Arial Narrow" panose="020B0606020202030204" pitchFamily="34" charset="0"/>
              </a:rPr>
              <a:t> </a:t>
            </a:r>
            <a:r>
              <a:rPr lang="en-GB" sz="2400" dirty="0" err="1">
                <a:latin typeface="Arial Narrow" panose="020B0606020202030204" pitchFamily="34" charset="0"/>
              </a:rPr>
              <a:t>utsatt</a:t>
            </a:r>
            <a:r>
              <a:rPr lang="en-GB" sz="2400" dirty="0">
                <a:latin typeface="Arial Narrow" panose="020B0606020202030204" pitchFamily="34" charset="0"/>
              </a:rPr>
              <a:t> for </a:t>
            </a:r>
            <a:r>
              <a:rPr lang="en-GB" sz="2400" dirty="0" err="1">
                <a:latin typeface="Arial Narrow" panose="020B0606020202030204" pitchFamily="34" charset="0"/>
              </a:rPr>
              <a:t>seksuelle</a:t>
            </a:r>
            <a:r>
              <a:rPr lang="en-GB" sz="2400" dirty="0">
                <a:latin typeface="Arial Narrow" panose="020B0606020202030204" pitchFamily="34" charset="0"/>
              </a:rPr>
              <a:t> </a:t>
            </a:r>
            <a:r>
              <a:rPr lang="en-GB" sz="2400" dirty="0" err="1">
                <a:latin typeface="Arial Narrow" panose="020B0606020202030204" pitchFamily="34" charset="0"/>
              </a:rPr>
              <a:t>overgrep</a:t>
            </a:r>
            <a:r>
              <a:rPr lang="en-GB" sz="2400" dirty="0">
                <a:latin typeface="Arial Narrow" panose="020B0606020202030204" pitchFamily="34" charset="0"/>
              </a:rPr>
              <a:t> </a:t>
            </a:r>
            <a:r>
              <a:rPr lang="en-GB" sz="2400" dirty="0" err="1">
                <a:latin typeface="Arial Narrow" panose="020B0606020202030204" pitchFamily="34" charset="0"/>
              </a:rPr>
              <a:t>eller</a:t>
            </a:r>
            <a:r>
              <a:rPr lang="en-GB" sz="2400" dirty="0">
                <a:latin typeface="Arial Narrow" panose="020B0606020202030204" pitchFamily="34" charset="0"/>
              </a:rPr>
              <a:t> </a:t>
            </a:r>
            <a:r>
              <a:rPr lang="en-GB" sz="2400" dirty="0" err="1">
                <a:latin typeface="Arial Narrow" panose="020B0606020202030204" pitchFamily="34" charset="0"/>
              </a:rPr>
              <a:t>fysisk</a:t>
            </a:r>
            <a:r>
              <a:rPr lang="en-GB" sz="2400" dirty="0">
                <a:latin typeface="Arial Narrow" panose="020B0606020202030204" pitchFamily="34" charset="0"/>
              </a:rPr>
              <a:t> mishandling/</a:t>
            </a:r>
            <a:r>
              <a:rPr lang="en-GB" sz="2400" dirty="0" err="1">
                <a:latin typeface="Arial Narrow" panose="020B0606020202030204" pitchFamily="34" charset="0"/>
              </a:rPr>
              <a:t>familievold</a:t>
            </a:r>
            <a:r>
              <a:rPr lang="en-GB" sz="2400" dirty="0">
                <a:latin typeface="Arial Narrow" panose="020B0606020202030204" pitchFamily="34" charset="0"/>
              </a:rPr>
              <a:t>, </a:t>
            </a:r>
            <a:r>
              <a:rPr lang="en-GB" sz="2400" dirty="0" err="1">
                <a:latin typeface="Arial Narrow" panose="020B0606020202030204" pitchFamily="34" charset="0"/>
              </a:rPr>
              <a:t>utsetter</a:t>
            </a:r>
            <a:r>
              <a:rPr lang="en-GB" sz="2400" dirty="0">
                <a:latin typeface="Arial Narrow" panose="020B0606020202030204" pitchFamily="34" charset="0"/>
              </a:rPr>
              <a:t> barn og </a:t>
            </a:r>
            <a:r>
              <a:rPr lang="en-GB" sz="2400" dirty="0" err="1">
                <a:latin typeface="Arial Narrow" panose="020B0606020202030204" pitchFamily="34" charset="0"/>
              </a:rPr>
              <a:t>unge</a:t>
            </a:r>
            <a:r>
              <a:rPr lang="en-GB" sz="2400" dirty="0">
                <a:latin typeface="Arial Narrow" panose="020B0606020202030204" pitchFamily="34" charset="0"/>
              </a:rPr>
              <a:t> for det </a:t>
            </a:r>
            <a:r>
              <a:rPr lang="en-GB" sz="2400" dirty="0" err="1">
                <a:latin typeface="Arial Narrow" panose="020B0606020202030204" pitchFamily="34" charset="0"/>
              </a:rPr>
              <a:t>samme</a:t>
            </a:r>
            <a:r>
              <a:rPr lang="en-GB" sz="2400" dirty="0">
                <a:latin typeface="Arial Narrow" panose="020B0606020202030204" pitchFamily="34" charset="0"/>
              </a:rPr>
              <a:t>.</a:t>
            </a:r>
          </a:p>
          <a:p>
            <a:r>
              <a:rPr lang="en-GB" sz="2400" dirty="0" err="1">
                <a:latin typeface="Arial Narrow" panose="020B0606020202030204" pitchFamily="34" charset="0"/>
              </a:rPr>
              <a:t>Empirisk</a:t>
            </a:r>
            <a:r>
              <a:rPr lang="en-GB" sz="2400" dirty="0">
                <a:latin typeface="Arial Narrow" panose="020B0606020202030204" pitchFamily="34" charset="0"/>
              </a:rPr>
              <a:t> </a:t>
            </a:r>
            <a:r>
              <a:rPr lang="en-GB" sz="2400" dirty="0" err="1">
                <a:latin typeface="Arial Narrow" panose="020B0606020202030204" pitchFamily="34" charset="0"/>
              </a:rPr>
              <a:t>forskning</a:t>
            </a:r>
            <a:r>
              <a:rPr lang="en-GB" sz="2400" dirty="0">
                <a:latin typeface="Arial Narrow" panose="020B0606020202030204" pitchFamily="34" charset="0"/>
              </a:rPr>
              <a:t> </a:t>
            </a:r>
            <a:r>
              <a:rPr lang="en-GB" sz="2400" dirty="0" err="1">
                <a:latin typeface="Arial Narrow" panose="020B0606020202030204" pitchFamily="34" charset="0"/>
              </a:rPr>
              <a:t>viser</a:t>
            </a:r>
            <a:r>
              <a:rPr lang="en-GB" sz="2400" dirty="0">
                <a:latin typeface="Arial Narrow" panose="020B0606020202030204" pitchFamily="34" charset="0"/>
              </a:rPr>
              <a:t> </a:t>
            </a:r>
            <a:r>
              <a:rPr lang="en-GB" sz="2400" dirty="0" err="1">
                <a:latin typeface="Arial Narrow" panose="020B0606020202030204" pitchFamily="34" charset="0"/>
              </a:rPr>
              <a:t>imidlertid</a:t>
            </a:r>
            <a:r>
              <a:rPr lang="en-GB" sz="2400" dirty="0">
                <a:latin typeface="Arial Narrow" panose="020B0606020202030204" pitchFamily="34" charset="0"/>
              </a:rPr>
              <a:t> at det er </a:t>
            </a:r>
            <a:r>
              <a:rPr lang="en-GB" sz="2400" dirty="0" err="1">
                <a:latin typeface="Arial Narrow" panose="020B0606020202030204" pitchFamily="34" charset="0"/>
              </a:rPr>
              <a:t>en</a:t>
            </a:r>
            <a:r>
              <a:rPr lang="en-GB" sz="2400" dirty="0">
                <a:latin typeface="Arial Narrow" panose="020B0606020202030204" pitchFamily="34" charset="0"/>
              </a:rPr>
              <a:t> </a:t>
            </a:r>
            <a:r>
              <a:rPr lang="en-GB" sz="2400" dirty="0" err="1">
                <a:latin typeface="Arial Narrow" panose="020B0606020202030204" pitchFamily="34" charset="0"/>
              </a:rPr>
              <a:t>økt</a:t>
            </a:r>
            <a:r>
              <a:rPr lang="en-GB" sz="2400" dirty="0">
                <a:latin typeface="Arial Narrow" panose="020B0606020202030204" pitchFamily="34" charset="0"/>
              </a:rPr>
              <a:t> </a:t>
            </a:r>
            <a:r>
              <a:rPr lang="en-GB" sz="2400" dirty="0" err="1">
                <a:latin typeface="Arial Narrow" panose="020B0606020202030204" pitchFamily="34" charset="0"/>
              </a:rPr>
              <a:t>risiko</a:t>
            </a:r>
            <a:r>
              <a:rPr lang="en-GB" sz="2400" dirty="0">
                <a:latin typeface="Arial Narrow" panose="020B0606020202030204" pitchFamily="34" charset="0"/>
              </a:rPr>
              <a:t> for at </a:t>
            </a:r>
            <a:r>
              <a:rPr lang="en-GB" sz="2400" dirty="0" err="1">
                <a:latin typeface="Arial Narrow" panose="020B0606020202030204" pitchFamily="34" charset="0"/>
              </a:rPr>
              <a:t>slike</a:t>
            </a:r>
            <a:r>
              <a:rPr lang="en-GB" sz="2400" dirty="0">
                <a:latin typeface="Arial Narrow" panose="020B0606020202030204" pitchFamily="34" charset="0"/>
              </a:rPr>
              <a:t> </a:t>
            </a:r>
            <a:r>
              <a:rPr lang="en-GB" sz="2400" dirty="0" err="1">
                <a:latin typeface="Arial Narrow" panose="020B0606020202030204" pitchFamily="34" charset="0"/>
              </a:rPr>
              <a:t>krenkelser</a:t>
            </a:r>
            <a:r>
              <a:rPr lang="en-GB" sz="2400" dirty="0">
                <a:latin typeface="Arial Narrow" panose="020B0606020202030204" pitchFamily="34" charset="0"/>
              </a:rPr>
              <a:t> </a:t>
            </a:r>
            <a:r>
              <a:rPr lang="en-GB" sz="2400" dirty="0" err="1">
                <a:latin typeface="Arial Narrow" panose="020B0606020202030204" pitchFamily="34" charset="0"/>
              </a:rPr>
              <a:t>videreføres</a:t>
            </a:r>
            <a:r>
              <a:rPr lang="en-GB" sz="2400" dirty="0">
                <a:latin typeface="Arial Narrow" panose="020B0606020202030204" pitchFamily="34" charset="0"/>
              </a:rPr>
              <a:t>:</a:t>
            </a:r>
          </a:p>
          <a:p>
            <a:pPr lvl="1"/>
            <a:r>
              <a:rPr lang="nb-NO" sz="2200" dirty="0">
                <a:latin typeface="Arial Narrow" panose="020B0606020202030204" pitchFamily="34" charset="0"/>
              </a:rPr>
              <a:t>Mønsteret er at majoriteten av personer som utsettes for seksuelle overgrep i oppveksten ikke selv kommer til å forgripe seg på barn.</a:t>
            </a:r>
          </a:p>
          <a:p>
            <a:pPr lvl="3"/>
            <a:r>
              <a:rPr lang="nb-NO" sz="1600" dirty="0">
                <a:latin typeface="Arial Narrow" panose="020B0606020202030204" pitchFamily="34" charset="0"/>
              </a:rPr>
              <a:t>Ref.: </a:t>
            </a:r>
            <a:r>
              <a:rPr lang="nb-NO" sz="1600" dirty="0" err="1">
                <a:latin typeface="Arial Narrow" panose="020B0606020202030204" pitchFamily="34" charset="0"/>
              </a:rPr>
              <a:t>Boillat</a:t>
            </a:r>
            <a:r>
              <a:rPr lang="nb-NO" sz="1600" dirty="0">
                <a:latin typeface="Arial Narrow" panose="020B0606020202030204" pitchFamily="34" charset="0"/>
              </a:rPr>
              <a:t> et al., 2017; </a:t>
            </a:r>
            <a:r>
              <a:rPr lang="nb-NO" sz="1600" dirty="0" err="1">
                <a:latin typeface="Arial Narrow" panose="020B0606020202030204" pitchFamily="34" charset="0"/>
              </a:rPr>
              <a:t>Leach</a:t>
            </a:r>
            <a:r>
              <a:rPr lang="nb-NO" sz="1600" dirty="0">
                <a:latin typeface="Arial Narrow" panose="020B0606020202030204" pitchFamily="34" charset="0"/>
              </a:rPr>
              <a:t> et al., 2016</a:t>
            </a:r>
          </a:p>
          <a:p>
            <a:pPr lvl="1"/>
            <a:r>
              <a:rPr lang="nb-NO" sz="2200" dirty="0">
                <a:latin typeface="Arial Narrow" panose="020B0606020202030204" pitchFamily="34" charset="0"/>
              </a:rPr>
              <a:t>Om man går motsatt vei, så finner man imidlertid at en betydelig andel av de som forgriper seg på barn selv har opplevd seksuelle overgrep i barndommen.</a:t>
            </a:r>
          </a:p>
          <a:p>
            <a:pPr lvl="3"/>
            <a:r>
              <a:rPr lang="nb-NO" sz="1600" dirty="0">
                <a:latin typeface="Arial Narrow" panose="020B0606020202030204" pitchFamily="34" charset="0"/>
              </a:rPr>
              <a:t>Ref.: </a:t>
            </a:r>
            <a:r>
              <a:rPr lang="nb-NO" sz="1600" dirty="0" err="1">
                <a:latin typeface="Arial Narrow" panose="020B0606020202030204" pitchFamily="34" charset="0"/>
              </a:rPr>
              <a:t>Aebi</a:t>
            </a:r>
            <a:r>
              <a:rPr lang="nb-NO" sz="1600" dirty="0">
                <a:latin typeface="Arial Narrow" panose="020B0606020202030204" pitchFamily="34" charset="0"/>
              </a:rPr>
              <a:t> et al., 2015; </a:t>
            </a:r>
            <a:r>
              <a:rPr lang="nb-NO" sz="1600" dirty="0" err="1">
                <a:latin typeface="Arial Narrow" panose="020B0606020202030204" pitchFamily="34" charset="0"/>
              </a:rPr>
              <a:t>Lambie</a:t>
            </a:r>
            <a:r>
              <a:rPr lang="nb-NO" sz="1600" dirty="0">
                <a:latin typeface="Arial Narrow" panose="020B0606020202030204" pitchFamily="34" charset="0"/>
              </a:rPr>
              <a:t> et al., 2018; Langer &amp; </a:t>
            </a:r>
            <a:r>
              <a:rPr lang="nb-NO" sz="1600" dirty="0" err="1">
                <a:latin typeface="Arial Narrow" panose="020B0606020202030204" pitchFamily="34" charset="0"/>
              </a:rPr>
              <a:t>Leuner</a:t>
            </a:r>
            <a:r>
              <a:rPr lang="nb-NO" sz="1600" dirty="0">
                <a:latin typeface="Arial Narrow" panose="020B0606020202030204" pitchFamily="34" charset="0"/>
              </a:rPr>
              <a:t>, 2022; </a:t>
            </a:r>
            <a:r>
              <a:rPr lang="nb-NO" sz="1600" dirty="0" err="1">
                <a:latin typeface="Arial Narrow" panose="020B0606020202030204" pitchFamily="34" charset="0"/>
              </a:rPr>
              <a:t>Morais</a:t>
            </a:r>
            <a:r>
              <a:rPr lang="nb-NO" sz="1600" dirty="0">
                <a:latin typeface="Arial Narrow" panose="020B0606020202030204" pitchFamily="34" charset="0"/>
              </a:rPr>
              <a:t> et al., 2018; </a:t>
            </a:r>
            <a:r>
              <a:rPr lang="nb-NO" sz="1600" dirty="0" err="1">
                <a:latin typeface="Arial Narrow" panose="020B0606020202030204" pitchFamily="34" charset="0"/>
              </a:rPr>
              <a:t>Ogloff</a:t>
            </a:r>
            <a:r>
              <a:rPr lang="nb-NO" sz="1600" dirty="0">
                <a:latin typeface="Arial Narrow" panose="020B0606020202030204" pitchFamily="34" charset="0"/>
              </a:rPr>
              <a:t> et al., 2012; </a:t>
            </a:r>
            <a:r>
              <a:rPr lang="nb-NO" sz="1600" dirty="0" err="1">
                <a:latin typeface="Arial Narrow" panose="020B0606020202030204" pitchFamily="34" charset="0"/>
              </a:rPr>
              <a:t>Plummer</a:t>
            </a:r>
            <a:r>
              <a:rPr lang="nb-NO" sz="1600" dirty="0">
                <a:latin typeface="Arial Narrow" panose="020B0606020202030204" pitchFamily="34" charset="0"/>
              </a:rPr>
              <a:t> &amp; </a:t>
            </a:r>
            <a:r>
              <a:rPr lang="nb-NO" sz="1600" dirty="0" err="1">
                <a:latin typeface="Arial Narrow" panose="020B0606020202030204" pitchFamily="34" charset="0"/>
              </a:rPr>
              <a:t>Cossins</a:t>
            </a:r>
            <a:r>
              <a:rPr lang="nb-NO" sz="1600" dirty="0">
                <a:latin typeface="Arial Narrow" panose="020B0606020202030204" pitchFamily="34" charset="0"/>
              </a:rPr>
              <a:t>, 2018; </a:t>
            </a:r>
            <a:r>
              <a:rPr lang="nb-NO" sz="1600" dirty="0" err="1">
                <a:latin typeface="Arial Narrow" panose="020B0606020202030204" pitchFamily="34" charset="0"/>
              </a:rPr>
              <a:t>Puszkiewicz</a:t>
            </a:r>
            <a:r>
              <a:rPr lang="nb-NO" sz="1600" dirty="0">
                <a:latin typeface="Arial Narrow" panose="020B0606020202030204" pitchFamily="34" charset="0"/>
              </a:rPr>
              <a:t> &amp; </a:t>
            </a:r>
            <a:r>
              <a:rPr lang="nb-NO" sz="1600" dirty="0" err="1">
                <a:latin typeface="Arial Narrow" panose="020B0606020202030204" pitchFamily="34" charset="0"/>
              </a:rPr>
              <a:t>Stinson</a:t>
            </a:r>
            <a:r>
              <a:rPr lang="nb-NO" sz="1600" dirty="0">
                <a:latin typeface="Arial Narrow" panose="020B0606020202030204" pitchFamily="34" charset="0"/>
              </a:rPr>
              <a:t>, 2019; Roberts, 2017; van der </a:t>
            </a:r>
            <a:r>
              <a:rPr lang="nb-NO" sz="1600" dirty="0" err="1">
                <a:latin typeface="Arial Narrow" panose="020B0606020202030204" pitchFamily="34" charset="0"/>
              </a:rPr>
              <a:t>Put</a:t>
            </a:r>
            <a:r>
              <a:rPr lang="nb-NO" sz="1600" dirty="0">
                <a:latin typeface="Arial Narrow" panose="020B0606020202030204" pitchFamily="34" charset="0"/>
              </a:rPr>
              <a:t> et al., 2015 </a:t>
            </a:r>
          </a:p>
          <a:p>
            <a:endParaRPr lang="en-GB" dirty="0">
              <a:latin typeface="Arial Narrow" panose="020B0606020202030204" pitchFamily="34" charset="0"/>
            </a:endParaRPr>
          </a:p>
        </p:txBody>
      </p:sp>
    </p:spTree>
    <p:extLst>
      <p:ext uri="{BB962C8B-B14F-4D97-AF65-F5344CB8AC3E}">
        <p14:creationId xmlns:p14="http://schemas.microsoft.com/office/powerpoint/2010/main" val="93243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1BD0-74CC-4C57-83FF-66D9D1584C1D}"/>
              </a:ext>
            </a:extLst>
          </p:cNvPr>
          <p:cNvSpPr>
            <a:spLocks noGrp="1"/>
          </p:cNvSpPr>
          <p:nvPr>
            <p:ph type="title"/>
          </p:nvPr>
        </p:nvSpPr>
        <p:spPr>
          <a:xfrm>
            <a:off x="962025" y="1657350"/>
            <a:ext cx="10106025" cy="1123950"/>
          </a:xfrm>
        </p:spPr>
        <p:txBody>
          <a:bodyPr rtlCol="0">
            <a:noAutofit/>
          </a:bodyPr>
          <a:lstStyle/>
          <a:p>
            <a:pPr rtl="0"/>
            <a:r>
              <a:rPr lang="en-GB" sz="5600" dirty="0" err="1"/>
              <a:t>Takk</a:t>
            </a:r>
            <a:r>
              <a:rPr lang="en-GB" sz="5600" dirty="0"/>
              <a:t> for </a:t>
            </a:r>
            <a:r>
              <a:rPr lang="en-GB" sz="5600" dirty="0" err="1"/>
              <a:t>oppmerksomheten</a:t>
            </a:r>
            <a:r>
              <a:rPr lang="en-GB" sz="5600" dirty="0"/>
              <a:t> !</a:t>
            </a:r>
          </a:p>
        </p:txBody>
      </p:sp>
      <p:sp>
        <p:nvSpPr>
          <p:cNvPr id="5" name="Slide Number Placeholder 4">
            <a:extLst>
              <a:ext uri="{FF2B5EF4-FFF2-40B4-BE49-F238E27FC236}">
                <a16:creationId xmlns:a16="http://schemas.microsoft.com/office/drawing/2014/main" id="{7D387B3B-9EFB-4C33-8804-98CD961AA356}"/>
              </a:ext>
            </a:extLst>
          </p:cNvPr>
          <p:cNvSpPr>
            <a:spLocks noGrp="1"/>
          </p:cNvSpPr>
          <p:nvPr>
            <p:ph type="sldNum" sz="quarter" idx="12"/>
          </p:nvPr>
        </p:nvSpPr>
        <p:spPr/>
        <p:txBody>
          <a:bodyPr rtlCol="0"/>
          <a:lstStyle/>
          <a:p>
            <a:pPr rtl="0"/>
            <a:fld id="{4950F5D8-22E1-4015-8661-E5B1FD28C2DE}" type="slidenum">
              <a:rPr lang="en-GB" smtClean="0"/>
              <a:pPr rtl="0"/>
              <a:t>34</a:t>
            </a:fld>
            <a:endParaRPr lang="en-GB" dirty="0"/>
          </a:p>
        </p:txBody>
      </p:sp>
      <p:sp>
        <p:nvSpPr>
          <p:cNvPr id="3" name="Date Placeholder 2">
            <a:extLst>
              <a:ext uri="{FF2B5EF4-FFF2-40B4-BE49-F238E27FC236}">
                <a16:creationId xmlns:a16="http://schemas.microsoft.com/office/drawing/2014/main" id="{8CA2FB46-A9C1-4C9C-B6AD-FD1F4FE2A63B}"/>
              </a:ext>
            </a:extLst>
          </p:cNvPr>
          <p:cNvSpPr>
            <a:spLocks noGrp="1"/>
          </p:cNvSpPr>
          <p:nvPr>
            <p:ph type="dt" sz="half" idx="10"/>
          </p:nvPr>
        </p:nvSpPr>
        <p:spPr/>
        <p:txBody>
          <a:bodyPr rtlCol="0"/>
          <a:lstStyle/>
          <a:p>
            <a:pPr rtl="0"/>
            <a:fld id="{72DB0AC5-45F3-4D32-9A28-031787C22BAC}" type="datetime1">
              <a:rPr lang="en-GB" smtClean="0"/>
              <a:t>08/01/2024</a:t>
            </a:fld>
            <a:endParaRPr lang="en-GB" dirty="0"/>
          </a:p>
        </p:txBody>
      </p:sp>
      <p:sp>
        <p:nvSpPr>
          <p:cNvPr id="4" name="Footer Placeholder 3">
            <a:extLst>
              <a:ext uri="{FF2B5EF4-FFF2-40B4-BE49-F238E27FC236}">
                <a16:creationId xmlns:a16="http://schemas.microsoft.com/office/drawing/2014/main" id="{04079324-F916-44FA-9903-1280D0A6D781}"/>
              </a:ext>
            </a:extLst>
          </p:cNvPr>
          <p:cNvSpPr>
            <a:spLocks noGrp="1"/>
          </p:cNvSpPr>
          <p:nvPr>
            <p:ph type="ftr" sz="quarter" idx="11"/>
          </p:nvPr>
        </p:nvSpPr>
        <p:spPr/>
        <p:txBody>
          <a:bodyPr rtlCol="0"/>
          <a:lstStyle/>
          <a:p>
            <a:pPr rtl="0"/>
            <a:endParaRPr lang="en-GB" dirty="0"/>
          </a:p>
        </p:txBody>
      </p:sp>
    </p:spTree>
    <p:extLst>
      <p:ext uri="{BB962C8B-B14F-4D97-AF65-F5344CB8AC3E}">
        <p14:creationId xmlns:p14="http://schemas.microsoft.com/office/powerpoint/2010/main" val="6785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DB969-450F-1196-6AAA-FA5B36DE19F8}"/>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20406E20-04E9-BF4E-4AAA-A5CC1A9842E1}"/>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877BD4B0-4C60-0EDF-217A-7E6B436B33B4}"/>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AABEE648-5CB9-B394-8AEC-B9CC8039D313}"/>
              </a:ext>
            </a:extLst>
          </p:cNvPr>
          <p:cNvSpPr>
            <a:spLocks noGrp="1"/>
          </p:cNvSpPr>
          <p:nvPr>
            <p:ph type="sldNum" sz="quarter" idx="12"/>
          </p:nvPr>
        </p:nvSpPr>
        <p:spPr/>
        <p:txBody>
          <a:bodyPr/>
          <a:lstStyle/>
          <a:p>
            <a:pPr rtl="0"/>
            <a:fld id="{4950F5D8-22E1-4015-8661-E5B1FD28C2DE}" type="slidenum">
              <a:rPr lang="en-GB" noProof="0" smtClean="0"/>
              <a:t>4</a:t>
            </a:fld>
            <a:endParaRPr lang="en-GB" noProof="0" dirty="0"/>
          </a:p>
        </p:txBody>
      </p:sp>
      <p:sp>
        <p:nvSpPr>
          <p:cNvPr id="6" name="Content Placeholder 5">
            <a:extLst>
              <a:ext uri="{FF2B5EF4-FFF2-40B4-BE49-F238E27FC236}">
                <a16:creationId xmlns:a16="http://schemas.microsoft.com/office/drawing/2014/main" id="{DC775D92-AD3E-E297-81D3-AC5C560413C0}"/>
              </a:ext>
            </a:extLst>
          </p:cNvPr>
          <p:cNvSpPr>
            <a:spLocks noGrp="1"/>
          </p:cNvSpPr>
          <p:nvPr>
            <p:ph sz="quarter" idx="53"/>
          </p:nvPr>
        </p:nvSpPr>
        <p:spPr>
          <a:xfrm>
            <a:off x="839787" y="1943099"/>
            <a:ext cx="11018838" cy="4212751"/>
          </a:xfrm>
        </p:spPr>
        <p:txBody>
          <a:bodyPr>
            <a:normAutofit/>
          </a:bodyPr>
          <a:lstStyle/>
          <a:p>
            <a:pPr marL="685800" indent="-457200">
              <a:lnSpc>
                <a:spcPct val="107000"/>
              </a:lnSpc>
              <a:spcAft>
                <a:spcPts val="600"/>
              </a:spcAft>
            </a:pPr>
            <a:r>
              <a:rPr lang="nb-NO" sz="2600" dirty="0">
                <a:effectLst/>
                <a:latin typeface="Arial Narrow" panose="020B0606020202030204" pitchFamily="34" charset="0"/>
                <a:ea typeface="Calibri" panose="020F0502020204030204" pitchFamily="34" charset="0"/>
                <a:cs typeface="Times New Roman" panose="02020603050405020304" pitchFamily="18" charset="0"/>
              </a:rPr>
              <a:t>Det er variasjoner mellom oppgitt samforekomster, men utenlandske studier viser at opp mot 70 prosent av menn som utøver partnervold også mishandlet sine          (ste-)barn.</a:t>
            </a:r>
          </a:p>
          <a:p>
            <a:pPr marL="1943100" lvl="3" indent="-342900">
              <a:lnSpc>
                <a:spcPct val="107000"/>
              </a:lnSpc>
              <a:spcAft>
                <a:spcPts val="600"/>
              </a:spcAft>
            </a:pPr>
            <a:r>
              <a:rPr lang="nb-NO" dirty="0">
                <a:effectLst/>
                <a:latin typeface="Arial Narrow" panose="020B0606020202030204" pitchFamily="34" charset="0"/>
                <a:ea typeface="Calibri" panose="020F0502020204030204" pitchFamily="34" charset="0"/>
                <a:cs typeface="Times New Roman" panose="02020603050405020304" pitchFamily="18" charset="0"/>
              </a:rPr>
              <a:t>Ref.: </a:t>
            </a:r>
            <a:r>
              <a:rPr lang="nb-NO" dirty="0" err="1">
                <a:effectLst/>
                <a:latin typeface="Arial Narrow" panose="020B0606020202030204" pitchFamily="34" charset="0"/>
                <a:ea typeface="Times New Roman" panose="02020603050405020304" pitchFamily="18" charset="0"/>
                <a:cs typeface="Times New Roman" panose="02020603050405020304" pitchFamily="18" charset="0"/>
              </a:rPr>
              <a:t>Annarback</a:t>
            </a:r>
            <a:r>
              <a:rPr lang="nb-NO" dirty="0">
                <a:effectLst/>
                <a:latin typeface="Arial Narrow" panose="020B0606020202030204" pitchFamily="34" charset="0"/>
                <a:ea typeface="Times New Roman" panose="02020603050405020304" pitchFamily="18" charset="0"/>
                <a:cs typeface="Times New Roman" panose="02020603050405020304" pitchFamily="18" charset="0"/>
              </a:rPr>
              <a:t>, 2011; Chan et al., 2011; Christoffersen &amp; </a:t>
            </a:r>
            <a:r>
              <a:rPr lang="nb-NO" dirty="0" err="1">
                <a:effectLst/>
                <a:latin typeface="Arial Narrow" panose="020B0606020202030204" pitchFamily="34" charset="0"/>
                <a:ea typeface="Times New Roman" panose="02020603050405020304" pitchFamily="18" charset="0"/>
                <a:cs typeface="Times New Roman" panose="02020603050405020304" pitchFamily="18" charset="0"/>
              </a:rPr>
              <a:t>DePanfilis</a:t>
            </a:r>
            <a:r>
              <a:rPr lang="nb-NO" dirty="0">
                <a:effectLst/>
                <a:latin typeface="Arial Narrow" panose="020B0606020202030204" pitchFamily="34" charset="0"/>
                <a:ea typeface="Times New Roman" panose="02020603050405020304" pitchFamily="18" charset="0"/>
                <a:cs typeface="Times New Roman" panose="02020603050405020304" pitchFamily="18" charset="0"/>
              </a:rPr>
              <a:t>, 2009; Hafstad &amp; </a:t>
            </a:r>
            <a:r>
              <a:rPr lang="nb-NO" dirty="0" err="1">
                <a:effectLst/>
                <a:latin typeface="Arial Narrow" panose="020B0606020202030204" pitchFamily="34" charset="0"/>
                <a:ea typeface="Times New Roman" panose="02020603050405020304" pitchFamily="18" charset="0"/>
                <a:cs typeface="Times New Roman" panose="02020603050405020304" pitchFamily="18" charset="0"/>
              </a:rPr>
              <a:t>Augusti</a:t>
            </a:r>
            <a:r>
              <a:rPr lang="nb-NO" dirty="0">
                <a:effectLst/>
                <a:latin typeface="Arial Narrow" panose="020B0606020202030204" pitchFamily="34" charset="0"/>
                <a:ea typeface="Times New Roman" panose="02020603050405020304" pitchFamily="18" charset="0"/>
                <a:cs typeface="Times New Roman" panose="02020603050405020304" pitchFamily="18" charset="0"/>
              </a:rPr>
              <a:t>, 2019; Holmes, 2013; </a:t>
            </a:r>
            <a:r>
              <a:rPr lang="nb-NO" dirty="0" err="1">
                <a:effectLst/>
                <a:latin typeface="Arial Narrow" panose="020B0606020202030204" pitchFamily="34" charset="0"/>
                <a:ea typeface="Times New Roman" panose="02020603050405020304" pitchFamily="18" charset="0"/>
                <a:cs typeface="Times New Roman" panose="02020603050405020304" pitchFamily="18" charset="0"/>
              </a:rPr>
              <a:t>Lamers-Winkelman</a:t>
            </a:r>
            <a:r>
              <a:rPr lang="nb-NO" dirty="0">
                <a:effectLst/>
                <a:latin typeface="Arial Narrow" panose="020B0606020202030204" pitchFamily="34" charset="0"/>
                <a:ea typeface="Times New Roman" panose="02020603050405020304" pitchFamily="18" charset="0"/>
                <a:cs typeface="Times New Roman" panose="02020603050405020304" pitchFamily="18" charset="0"/>
              </a:rPr>
              <a:t> et al., 2012; </a:t>
            </a:r>
            <a:r>
              <a:rPr lang="nb-NO" dirty="0" err="1">
                <a:effectLst/>
                <a:latin typeface="Arial Narrow" panose="020B0606020202030204" pitchFamily="34" charset="0"/>
                <a:ea typeface="Times New Roman" panose="02020603050405020304" pitchFamily="18" charset="0"/>
                <a:cs typeface="Times New Roman" panose="02020603050405020304" pitchFamily="18" charset="0"/>
              </a:rPr>
              <a:t>Skafida</a:t>
            </a:r>
            <a:r>
              <a:rPr lang="nb-NO" dirty="0">
                <a:effectLst/>
                <a:latin typeface="Arial Narrow" panose="020B0606020202030204" pitchFamily="34" charset="0"/>
                <a:ea typeface="Times New Roman" panose="02020603050405020304" pitchFamily="18" charset="0"/>
                <a:cs typeface="Times New Roman" panose="02020603050405020304" pitchFamily="18" charset="0"/>
              </a:rPr>
              <a:t> et al., 2022</a:t>
            </a:r>
            <a:r>
              <a:rPr lang="nb-NO" dirty="0">
                <a:effectLst/>
                <a:latin typeface="Arial Narrow" panose="020B0606020202030204" pitchFamily="34" charset="0"/>
                <a:ea typeface="Calibri" panose="020F0502020204030204" pitchFamily="34" charset="0"/>
                <a:cs typeface="Times New Roman" panose="02020603050405020304" pitchFamily="18" charset="0"/>
              </a:rPr>
              <a:t> </a:t>
            </a:r>
          </a:p>
          <a:p>
            <a:pPr marL="685800" indent="-457200">
              <a:lnSpc>
                <a:spcPct val="107000"/>
              </a:lnSpc>
              <a:spcAft>
                <a:spcPts val="600"/>
              </a:spcAft>
            </a:pPr>
            <a:r>
              <a:rPr lang="nb-NO" sz="2600" dirty="0">
                <a:latin typeface="Arial Narrow" panose="020B0606020202030204" pitchFamily="34" charset="0"/>
                <a:cs typeface="Times New Roman" panose="02020603050405020304" pitchFamily="18" charset="0"/>
              </a:rPr>
              <a:t>Regelen syne så være at jo flere former for skadelig omsorg, desto verre er situasjonen for barna, og desto verre blir gjerne prognosen for barnets psykososiale og somatiske utvikling.</a:t>
            </a:r>
          </a:p>
          <a:p>
            <a:pPr marL="1943100" lvl="3" indent="-342900">
              <a:lnSpc>
                <a:spcPct val="107000"/>
              </a:lnSpc>
              <a:spcAft>
                <a:spcPts val="600"/>
              </a:spcAft>
            </a:pPr>
            <a:r>
              <a:rPr lang="nb-NO" dirty="0">
                <a:effectLst/>
                <a:latin typeface="Arial Narrow" panose="020B0606020202030204" pitchFamily="34" charset="0"/>
                <a:ea typeface="Calibri" panose="020F0502020204030204" pitchFamily="34" charset="0"/>
                <a:cs typeface="Times New Roman" panose="02020603050405020304" pitchFamily="18" charset="0"/>
              </a:rPr>
              <a:t>Ref.: Hughes et al., 2017</a:t>
            </a:r>
          </a:p>
          <a:p>
            <a:pPr marL="0" indent="0">
              <a:buNone/>
            </a:pPr>
            <a:endParaRPr lang="nb-NO" dirty="0"/>
          </a:p>
        </p:txBody>
      </p:sp>
    </p:spTree>
    <p:extLst>
      <p:ext uri="{BB962C8B-B14F-4D97-AF65-F5344CB8AC3E}">
        <p14:creationId xmlns:p14="http://schemas.microsoft.com/office/powerpoint/2010/main" val="309141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9312D-7D8A-5128-EBEE-8D55F24E8E3F}"/>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53296AA2-943E-D137-0594-B8A3A4D2D1E1}"/>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527FC6D7-0939-922B-F510-DE5D1A974EE7}"/>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3E8A1B48-CE66-9C90-02C2-E0E6E01EADE5}"/>
              </a:ext>
            </a:extLst>
          </p:cNvPr>
          <p:cNvSpPr>
            <a:spLocks noGrp="1"/>
          </p:cNvSpPr>
          <p:nvPr>
            <p:ph type="sldNum" sz="quarter" idx="12"/>
          </p:nvPr>
        </p:nvSpPr>
        <p:spPr/>
        <p:txBody>
          <a:bodyPr/>
          <a:lstStyle/>
          <a:p>
            <a:pPr rtl="0"/>
            <a:fld id="{4950F5D8-22E1-4015-8661-E5B1FD28C2DE}" type="slidenum">
              <a:rPr lang="en-GB" noProof="0" smtClean="0"/>
              <a:t>5</a:t>
            </a:fld>
            <a:endParaRPr lang="en-GB" noProof="0" dirty="0"/>
          </a:p>
        </p:txBody>
      </p:sp>
      <p:sp>
        <p:nvSpPr>
          <p:cNvPr id="8" name="Picture Placeholder 6">
            <a:extLst>
              <a:ext uri="{FF2B5EF4-FFF2-40B4-BE49-F238E27FC236}">
                <a16:creationId xmlns:a16="http://schemas.microsoft.com/office/drawing/2014/main" id="{4FE768A5-8572-AC23-F393-FAFDBC2E4F3B}"/>
              </a:ext>
            </a:extLst>
          </p:cNvPr>
          <p:cNvSpPr>
            <a:spLocks noGrp="1"/>
          </p:cNvSpPr>
          <p:nvPr>
            <p:ph sz="quarter" idx="53"/>
          </p:nvPr>
        </p:nvSpPr>
        <p:spPr>
          <a:xfrm>
            <a:off x="839788" y="1943100"/>
            <a:ext cx="10512425" cy="4225451"/>
          </a:xfrm>
        </p:spPr>
        <p:txBody>
          <a:bodyPr/>
          <a:lstStyle/>
          <a:p>
            <a:pPr>
              <a:lnSpc>
                <a:spcPct val="107000"/>
              </a:lnSpc>
              <a:spcAft>
                <a:spcPts val="600"/>
              </a:spcAft>
            </a:pPr>
            <a:r>
              <a:rPr lang="nb-NO" sz="2600" dirty="0">
                <a:latin typeface="Arial Narrow" panose="020B0606020202030204" pitchFamily="34" charset="0"/>
              </a:rPr>
              <a:t>Flere studier viser at barn med psykiske vansker har økt risiko for å utsettes for omsorgssvikt.</a:t>
            </a:r>
          </a:p>
          <a:p>
            <a:pPr lvl="4">
              <a:lnSpc>
                <a:spcPct val="107000"/>
              </a:lnSpc>
            </a:pPr>
            <a:r>
              <a:rPr lang="nb-NO" sz="1600" dirty="0">
                <a:latin typeface="Arial Narrow" panose="020B0606020202030204" pitchFamily="34" charset="0"/>
              </a:rPr>
              <a:t>Ref.: Seppälä et al., 2021 </a:t>
            </a:r>
          </a:p>
          <a:p>
            <a:pPr>
              <a:lnSpc>
                <a:spcPct val="107000"/>
              </a:lnSpc>
              <a:spcAft>
                <a:spcPts val="600"/>
              </a:spcAft>
            </a:pPr>
            <a:r>
              <a:rPr lang="nb-NO" sz="2600" dirty="0">
                <a:latin typeface="Arial Narrow" panose="020B0606020202030204" pitchFamily="34" charset="0"/>
              </a:rPr>
              <a:t>Nevnte studie skiller dårlig i forhold til om barnets psykiske vansker kom forut for omsorgssvikten, eller er et resultat av omsorgssvikten, eller om omsorgssvikten forsterket de psykiske vanskene som barnet allerede hadde utviklet av andre årsaker enn omsorgssvikten. </a:t>
            </a:r>
          </a:p>
          <a:p>
            <a:pPr marL="0" indent="0">
              <a:lnSpc>
                <a:spcPct val="107000"/>
              </a:lnSpc>
              <a:spcAft>
                <a:spcPts val="600"/>
              </a:spcAft>
              <a:buNone/>
            </a:pPr>
            <a:r>
              <a:rPr lang="nb-NO" sz="2200" dirty="0"/>
              <a:t> </a:t>
            </a:r>
          </a:p>
          <a:p>
            <a:endParaRPr lang="nb-NO" dirty="0"/>
          </a:p>
        </p:txBody>
      </p:sp>
    </p:spTree>
    <p:extLst>
      <p:ext uri="{BB962C8B-B14F-4D97-AF65-F5344CB8AC3E}">
        <p14:creationId xmlns:p14="http://schemas.microsoft.com/office/powerpoint/2010/main" val="1335829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BFE3-F562-3806-9FE6-D2202EC0BB08}"/>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4A2D0BA6-F29A-9658-8DE2-5173B5BD7680}"/>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1A68AFD7-1C22-BAD2-E775-917FCF001DF8}"/>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7CB263D8-3E90-0B06-B3F7-CA923C6F5B4F}"/>
              </a:ext>
            </a:extLst>
          </p:cNvPr>
          <p:cNvSpPr>
            <a:spLocks noGrp="1"/>
          </p:cNvSpPr>
          <p:nvPr>
            <p:ph type="sldNum" sz="quarter" idx="12"/>
          </p:nvPr>
        </p:nvSpPr>
        <p:spPr/>
        <p:txBody>
          <a:bodyPr/>
          <a:lstStyle/>
          <a:p>
            <a:pPr rtl="0"/>
            <a:fld id="{4950F5D8-22E1-4015-8661-E5B1FD28C2DE}" type="slidenum">
              <a:rPr lang="en-GB" noProof="0" smtClean="0"/>
              <a:t>6</a:t>
            </a:fld>
            <a:endParaRPr lang="en-GB" noProof="0" dirty="0"/>
          </a:p>
        </p:txBody>
      </p:sp>
      <p:sp>
        <p:nvSpPr>
          <p:cNvPr id="6" name="Content Placeholder 5">
            <a:extLst>
              <a:ext uri="{FF2B5EF4-FFF2-40B4-BE49-F238E27FC236}">
                <a16:creationId xmlns:a16="http://schemas.microsoft.com/office/drawing/2014/main" id="{D68D31B1-D624-E27D-400E-D86323E0468D}"/>
              </a:ext>
            </a:extLst>
          </p:cNvPr>
          <p:cNvSpPr>
            <a:spLocks noGrp="1"/>
          </p:cNvSpPr>
          <p:nvPr>
            <p:ph sz="quarter" idx="53"/>
          </p:nvPr>
        </p:nvSpPr>
        <p:spPr/>
        <p:txBody>
          <a:bodyPr/>
          <a:lstStyle/>
          <a:p>
            <a:r>
              <a:rPr lang="nb-NO" sz="2600" dirty="0">
                <a:latin typeface="Arial Narrow" panose="020B0606020202030204" pitchFamily="34" charset="0"/>
              </a:rPr>
              <a:t>Barn med ulike former for nedsatt funksjonsferdigheter, for eksempel autismespektervansker, betydelig hørselsnedsettelse/døvhet, multifunksjonshemminger, psykisk utviklingshemming/Downs syndrom og cerebral parese, har en økt risiko for å utsettes for omsorgssvikt sammenlignet med jevnaldrende uten slike vansker.</a:t>
            </a:r>
          </a:p>
          <a:p>
            <a:pPr lvl="4"/>
            <a:r>
              <a:rPr lang="nb-NO" sz="1600" dirty="0">
                <a:latin typeface="Arial Narrow" panose="020B0606020202030204" pitchFamily="34" charset="0"/>
              </a:rPr>
              <a:t>Ref.: Chan &amp; Lam, 2016; Dodds, 2021; Fisher et al., 2019; Hellström, 2019; </a:t>
            </a:r>
            <a:r>
              <a:rPr lang="nb-NO" sz="1600" dirty="0" err="1">
                <a:latin typeface="Arial Narrow" panose="020B0606020202030204" pitchFamily="34" charset="0"/>
              </a:rPr>
              <a:t>Helton</a:t>
            </a:r>
            <a:r>
              <a:rPr lang="nb-NO" sz="1600" dirty="0">
                <a:latin typeface="Arial Narrow" panose="020B0606020202030204" pitchFamily="34" charset="0"/>
              </a:rPr>
              <a:t> &amp; Cross, 2011; </a:t>
            </a:r>
            <a:r>
              <a:rPr lang="nb-NO" sz="1600" dirty="0" err="1">
                <a:latin typeface="Arial Narrow" panose="020B0606020202030204" pitchFamily="34" charset="0"/>
              </a:rPr>
              <a:t>Leeb</a:t>
            </a:r>
            <a:r>
              <a:rPr lang="nb-NO" sz="1600" dirty="0">
                <a:latin typeface="Arial Narrow" panose="020B0606020202030204" pitchFamily="34" charset="0"/>
              </a:rPr>
              <a:t> et al., 2012; </a:t>
            </a:r>
            <a:r>
              <a:rPr lang="nb-NO" sz="1600" dirty="0" err="1">
                <a:latin typeface="Arial Narrow" panose="020B0606020202030204" pitchFamily="34" charset="0"/>
              </a:rPr>
              <a:t>Maclean</a:t>
            </a:r>
            <a:r>
              <a:rPr lang="nb-NO" sz="1600" dirty="0">
                <a:latin typeface="Arial Narrow" panose="020B0606020202030204" pitchFamily="34" charset="0"/>
              </a:rPr>
              <a:t> et al., 2017; McDonnell et al., 2019; </a:t>
            </a:r>
            <a:r>
              <a:rPr lang="nb-NO" sz="1600" dirty="0" err="1">
                <a:latin typeface="Arial Narrow" panose="020B0606020202030204" pitchFamily="34" charset="0"/>
              </a:rPr>
              <a:t>Perrigo</a:t>
            </a:r>
            <a:r>
              <a:rPr lang="nb-NO" sz="1600" dirty="0">
                <a:latin typeface="Arial Narrow" panose="020B0606020202030204" pitchFamily="34" charset="0"/>
              </a:rPr>
              <a:t> et al., 2018; </a:t>
            </a:r>
            <a:r>
              <a:rPr lang="nb-NO" sz="1600" dirty="0" err="1">
                <a:latin typeface="Arial Narrow" panose="020B0606020202030204" pitchFamily="34" charset="0"/>
              </a:rPr>
              <a:t>Reinar</a:t>
            </a:r>
            <a:r>
              <a:rPr lang="nb-NO" sz="1600" dirty="0">
                <a:latin typeface="Arial Narrow" panose="020B0606020202030204" pitchFamily="34" charset="0"/>
              </a:rPr>
              <a:t> et al., 2018; Roberts et al., 2015; Seppälä et al., 2021; </a:t>
            </a:r>
            <a:r>
              <a:rPr lang="nb-NO" sz="1600" dirty="0" err="1">
                <a:latin typeface="Arial Narrow" panose="020B0606020202030204" pitchFamily="34" charset="0"/>
              </a:rPr>
              <a:t>Schenkel</a:t>
            </a:r>
            <a:r>
              <a:rPr lang="nb-NO" sz="1600" dirty="0">
                <a:latin typeface="Arial Narrow" panose="020B0606020202030204" pitchFamily="34" charset="0"/>
              </a:rPr>
              <a:t> et al., 2014; Seppälä et al., 2021; </a:t>
            </a:r>
            <a:r>
              <a:rPr lang="nb-NO" sz="1600" dirty="0" err="1">
                <a:latin typeface="Arial Narrow" panose="020B0606020202030204" pitchFamily="34" charset="0"/>
              </a:rPr>
              <a:t>Urbano</a:t>
            </a:r>
            <a:r>
              <a:rPr lang="nb-NO" sz="1600" dirty="0">
                <a:latin typeface="Arial Narrow" panose="020B0606020202030204" pitchFamily="34" charset="0"/>
              </a:rPr>
              <a:t> et al., 2017; Van Horne et al., 2015 </a:t>
            </a:r>
          </a:p>
          <a:p>
            <a:endParaRPr lang="nb-NO" dirty="0"/>
          </a:p>
        </p:txBody>
      </p:sp>
    </p:spTree>
    <p:extLst>
      <p:ext uri="{BB962C8B-B14F-4D97-AF65-F5344CB8AC3E}">
        <p14:creationId xmlns:p14="http://schemas.microsoft.com/office/powerpoint/2010/main" val="350020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459F-9080-56E1-9DE2-C535753466FB}"/>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D2D5586B-6F7C-6DC9-5A5C-B2AE9B28437F}"/>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90486C15-9972-1546-FDB9-C4428C667EE8}"/>
              </a:ext>
            </a:extLst>
          </p:cNvPr>
          <p:cNvSpPr>
            <a:spLocks noGrp="1"/>
          </p:cNvSpPr>
          <p:nvPr>
            <p:ph type="ftr" sz="quarter" idx="11"/>
          </p:nvPr>
        </p:nvSpPr>
        <p:spPr>
          <a:xfrm>
            <a:off x="7233641" y="6184119"/>
            <a:ext cx="4114800" cy="190327"/>
          </a:xfrm>
        </p:spPr>
        <p:txBody>
          <a:bodyPr/>
          <a:lstStyle/>
          <a:p>
            <a:pPr rtl="0"/>
            <a:endParaRPr lang="en-GB" noProof="0" dirty="0"/>
          </a:p>
        </p:txBody>
      </p:sp>
      <p:sp>
        <p:nvSpPr>
          <p:cNvPr id="5" name="Slide Number Placeholder 4">
            <a:extLst>
              <a:ext uri="{FF2B5EF4-FFF2-40B4-BE49-F238E27FC236}">
                <a16:creationId xmlns:a16="http://schemas.microsoft.com/office/drawing/2014/main" id="{74A3BE10-1888-9972-008F-D8F007DEDCCC}"/>
              </a:ext>
            </a:extLst>
          </p:cNvPr>
          <p:cNvSpPr>
            <a:spLocks noGrp="1"/>
          </p:cNvSpPr>
          <p:nvPr>
            <p:ph type="sldNum" sz="quarter" idx="12"/>
          </p:nvPr>
        </p:nvSpPr>
        <p:spPr/>
        <p:txBody>
          <a:bodyPr/>
          <a:lstStyle/>
          <a:p>
            <a:pPr rtl="0"/>
            <a:fld id="{4950F5D8-22E1-4015-8661-E5B1FD28C2DE}" type="slidenum">
              <a:rPr lang="en-GB" noProof="0" smtClean="0"/>
              <a:t>7</a:t>
            </a:fld>
            <a:endParaRPr lang="en-GB" noProof="0" dirty="0"/>
          </a:p>
        </p:txBody>
      </p:sp>
      <p:sp>
        <p:nvSpPr>
          <p:cNvPr id="6" name="Content Placeholder 5">
            <a:extLst>
              <a:ext uri="{FF2B5EF4-FFF2-40B4-BE49-F238E27FC236}">
                <a16:creationId xmlns:a16="http://schemas.microsoft.com/office/drawing/2014/main" id="{AE4E2816-02D4-4A22-9FA4-17D6AD551665}"/>
              </a:ext>
            </a:extLst>
          </p:cNvPr>
          <p:cNvSpPr>
            <a:spLocks noGrp="1"/>
          </p:cNvSpPr>
          <p:nvPr>
            <p:ph sz="quarter" idx="53"/>
          </p:nvPr>
        </p:nvSpPr>
        <p:spPr>
          <a:xfrm>
            <a:off x="839787" y="1943100"/>
            <a:ext cx="11037888" cy="4028446"/>
          </a:xfrm>
        </p:spPr>
        <p:txBody>
          <a:bodyPr>
            <a:normAutofit/>
          </a:bodyPr>
          <a:lstStyle/>
          <a:p>
            <a:pPr marL="763200" indent="-457200">
              <a:lnSpc>
                <a:spcPct val="107000"/>
              </a:lnSpc>
            </a:pPr>
            <a:r>
              <a:rPr lang="nb-NO" sz="2600" dirty="0">
                <a:latin typeface="Arial Narrow" panose="020B0606020202030204" pitchFamily="34" charset="0"/>
              </a:rPr>
              <a:t>En studie viste imidlertid at det ikke var økt sannsynlighet for at barn innen autismespektret har økt risiko for å utsettes for omsorgssvikt.</a:t>
            </a:r>
          </a:p>
          <a:p>
            <a:pPr marL="2059200" lvl="4" indent="-457200">
              <a:lnSpc>
                <a:spcPct val="107000"/>
              </a:lnSpc>
            </a:pPr>
            <a:r>
              <a:rPr lang="nb-NO" sz="1600" dirty="0">
                <a:latin typeface="Arial Narrow" panose="020B0606020202030204" pitchFamily="34" charset="0"/>
              </a:rPr>
              <a:t>Ref.: Hoover &amp; </a:t>
            </a:r>
            <a:r>
              <a:rPr lang="nb-NO" sz="1600" dirty="0" err="1">
                <a:latin typeface="Arial Narrow" panose="020B0606020202030204" pitchFamily="34" charset="0"/>
              </a:rPr>
              <a:t>Kaufman</a:t>
            </a:r>
            <a:r>
              <a:rPr lang="nb-NO" sz="1600" dirty="0">
                <a:latin typeface="Arial Narrow" panose="020B0606020202030204" pitchFamily="34" charset="0"/>
              </a:rPr>
              <a:t>, 2019</a:t>
            </a:r>
          </a:p>
          <a:p>
            <a:pPr marL="763200" indent="-457200">
              <a:lnSpc>
                <a:spcPct val="107000"/>
              </a:lnSpc>
            </a:pPr>
            <a:r>
              <a:rPr lang="nb-NO" sz="2600" dirty="0">
                <a:latin typeface="Arial Narrow" panose="020B0606020202030204" pitchFamily="34" charset="0"/>
              </a:rPr>
              <a:t>En annen studie viste at det ikke var et større volum av symptomer eller økt alvorlighetsgrad i symptomer hos barn med autismespektervansker som var utsatt for omsorgssvikt og/eller mishandling av barn som ikke hadde slike oppvekstbetingelser.</a:t>
            </a:r>
          </a:p>
          <a:p>
            <a:pPr marL="2059200" lvl="4" indent="-457200">
              <a:lnSpc>
                <a:spcPct val="107000"/>
              </a:lnSpc>
            </a:pPr>
            <a:r>
              <a:rPr lang="nb-NO" sz="1600" dirty="0">
                <a:latin typeface="Arial Narrow" panose="020B0606020202030204" pitchFamily="34" charset="0"/>
              </a:rPr>
              <a:t>Ref.: </a:t>
            </a:r>
            <a:r>
              <a:rPr lang="nb-NO" sz="1600" dirty="0" err="1">
                <a:latin typeface="Arial Narrow" panose="020B0606020202030204" pitchFamily="34" charset="0"/>
              </a:rPr>
              <a:t>Mayes</a:t>
            </a:r>
            <a:r>
              <a:rPr lang="nb-NO" sz="1600" dirty="0">
                <a:latin typeface="Arial Narrow" panose="020B0606020202030204" pitchFamily="34" charset="0"/>
              </a:rPr>
              <a:t> et al., 2019 </a:t>
            </a:r>
          </a:p>
          <a:p>
            <a:endParaRPr lang="nb-NO" dirty="0"/>
          </a:p>
        </p:txBody>
      </p:sp>
    </p:spTree>
    <p:extLst>
      <p:ext uri="{BB962C8B-B14F-4D97-AF65-F5344CB8AC3E}">
        <p14:creationId xmlns:p14="http://schemas.microsoft.com/office/powerpoint/2010/main" val="95214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A36C-7EFF-561B-EA70-A1B5382FEF9D}"/>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28A700E8-77FD-B764-77BD-94C55A436AAA}"/>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F861ADBA-59BB-5AED-47E0-343EC098CE87}"/>
              </a:ext>
            </a:extLst>
          </p:cNvPr>
          <p:cNvSpPr>
            <a:spLocks noGrp="1"/>
          </p:cNvSpPr>
          <p:nvPr>
            <p:ph type="ftr" sz="quarter" idx="11"/>
          </p:nvPr>
        </p:nvSpPr>
        <p:spPr/>
        <p:txBody>
          <a:bodyPr/>
          <a:lstStyle/>
          <a:p>
            <a:pPr rtl="0"/>
            <a:endParaRPr lang="en-GB" noProof="0" dirty="0"/>
          </a:p>
        </p:txBody>
      </p:sp>
      <p:sp>
        <p:nvSpPr>
          <p:cNvPr id="5" name="Slide Number Placeholder 4">
            <a:extLst>
              <a:ext uri="{FF2B5EF4-FFF2-40B4-BE49-F238E27FC236}">
                <a16:creationId xmlns:a16="http://schemas.microsoft.com/office/drawing/2014/main" id="{EA46EDF8-F4F5-CB97-8BA1-F5730C576EBC}"/>
              </a:ext>
            </a:extLst>
          </p:cNvPr>
          <p:cNvSpPr>
            <a:spLocks noGrp="1"/>
          </p:cNvSpPr>
          <p:nvPr>
            <p:ph type="sldNum" sz="quarter" idx="12"/>
          </p:nvPr>
        </p:nvSpPr>
        <p:spPr/>
        <p:txBody>
          <a:bodyPr/>
          <a:lstStyle/>
          <a:p>
            <a:pPr rtl="0"/>
            <a:fld id="{4950F5D8-22E1-4015-8661-E5B1FD28C2DE}" type="slidenum">
              <a:rPr lang="en-GB" noProof="0" smtClean="0"/>
              <a:t>8</a:t>
            </a:fld>
            <a:endParaRPr lang="en-GB" noProof="0" dirty="0"/>
          </a:p>
        </p:txBody>
      </p:sp>
      <p:sp>
        <p:nvSpPr>
          <p:cNvPr id="6" name="Content Placeholder 5">
            <a:extLst>
              <a:ext uri="{FF2B5EF4-FFF2-40B4-BE49-F238E27FC236}">
                <a16:creationId xmlns:a16="http://schemas.microsoft.com/office/drawing/2014/main" id="{B3EC885F-6475-3009-26DD-2FB19BE5ECE5}"/>
              </a:ext>
            </a:extLst>
          </p:cNvPr>
          <p:cNvSpPr>
            <a:spLocks noGrp="1"/>
          </p:cNvSpPr>
          <p:nvPr>
            <p:ph sz="quarter" idx="53"/>
          </p:nvPr>
        </p:nvSpPr>
        <p:spPr>
          <a:xfrm>
            <a:off x="839787" y="1943100"/>
            <a:ext cx="10980738" cy="4397068"/>
          </a:xfrm>
        </p:spPr>
        <p:txBody>
          <a:bodyPr>
            <a:normAutofit/>
          </a:bodyPr>
          <a:lstStyle/>
          <a:p>
            <a:pPr marL="763200" indent="-457200">
              <a:lnSpc>
                <a:spcPct val="107000"/>
              </a:lnSpc>
            </a:pPr>
            <a:r>
              <a:rPr lang="nb-NO" sz="2600" dirty="0">
                <a:latin typeface="Arial Narrow" panose="020B0606020202030204" pitchFamily="34" charset="0"/>
              </a:rPr>
              <a:t>Det er vanskelig å fortolke årsaken til barns symptomer når de har autismespektervansker og samtidig utsettes for omsorgssvikt og/eller mishandling. Derfor stilles diagnosen autismespektervansker når barnet er eldre enn for barn med autismespektervansker som ikke vokser opp i omsorgssvikt.</a:t>
            </a:r>
          </a:p>
          <a:p>
            <a:pPr marL="2059200" lvl="4" indent="-457200">
              <a:lnSpc>
                <a:spcPct val="107000"/>
              </a:lnSpc>
            </a:pPr>
            <a:r>
              <a:rPr lang="nb-NO" sz="1900" dirty="0">
                <a:latin typeface="Arial Narrow" panose="020B0606020202030204" pitchFamily="34" charset="0"/>
              </a:rPr>
              <a:t>Ref.: Ber et al., 2018 </a:t>
            </a:r>
          </a:p>
          <a:p>
            <a:pPr marL="763200" indent="-457200">
              <a:lnSpc>
                <a:spcPct val="107000"/>
              </a:lnSpc>
            </a:pPr>
            <a:r>
              <a:rPr lang="nb-NO" sz="2600" dirty="0">
                <a:latin typeface="Arial Narrow" panose="020B0606020202030204" pitchFamily="34" charset="0"/>
              </a:rPr>
              <a:t>Barn med autismespekterlidelse har også oftere posttraumatisk stresslidelse (PTSD) enn andre barn …</a:t>
            </a:r>
          </a:p>
          <a:p>
            <a:pPr marL="2059200" lvl="4" indent="-457200">
              <a:lnSpc>
                <a:spcPct val="107000"/>
              </a:lnSpc>
            </a:pPr>
            <a:r>
              <a:rPr lang="nb-NO" sz="1900" dirty="0">
                <a:latin typeface="Arial Narrow" panose="020B0606020202030204" pitchFamily="34" charset="0"/>
              </a:rPr>
              <a:t>Ref.: Kildahl et al., 2019</a:t>
            </a:r>
          </a:p>
          <a:p>
            <a:pPr marL="763200" indent="-457200">
              <a:lnSpc>
                <a:spcPct val="107000"/>
              </a:lnSpc>
            </a:pPr>
            <a:r>
              <a:rPr lang="nb-NO" sz="2600" dirty="0">
                <a:latin typeface="Arial Narrow" panose="020B0606020202030204" pitchFamily="34" charset="0"/>
              </a:rPr>
              <a:t>… altså opplever de oftere enn andre barn traumatiserende hendelser.</a:t>
            </a:r>
          </a:p>
          <a:p>
            <a:pPr marL="0" indent="0">
              <a:buNone/>
            </a:pPr>
            <a:endParaRPr lang="nb-NO" dirty="0"/>
          </a:p>
        </p:txBody>
      </p:sp>
    </p:spTree>
    <p:extLst>
      <p:ext uri="{BB962C8B-B14F-4D97-AF65-F5344CB8AC3E}">
        <p14:creationId xmlns:p14="http://schemas.microsoft.com/office/powerpoint/2010/main" val="76572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3891-5F59-2205-5F27-B99B388A9BB9}"/>
              </a:ext>
            </a:extLst>
          </p:cNvPr>
          <p:cNvSpPr>
            <a:spLocks noGrp="1"/>
          </p:cNvSpPr>
          <p:nvPr>
            <p:ph type="title"/>
          </p:nvPr>
        </p:nvSpPr>
        <p:spPr/>
        <p:txBody>
          <a:bodyPr/>
          <a:lstStyle/>
          <a:p>
            <a:endParaRPr lang="nb-NO"/>
          </a:p>
        </p:txBody>
      </p:sp>
      <p:sp>
        <p:nvSpPr>
          <p:cNvPr id="3" name="Date Placeholder 2">
            <a:extLst>
              <a:ext uri="{FF2B5EF4-FFF2-40B4-BE49-F238E27FC236}">
                <a16:creationId xmlns:a16="http://schemas.microsoft.com/office/drawing/2014/main" id="{8AFA7625-46E9-BE81-EACB-52705DA06A92}"/>
              </a:ext>
            </a:extLst>
          </p:cNvPr>
          <p:cNvSpPr>
            <a:spLocks noGrp="1"/>
          </p:cNvSpPr>
          <p:nvPr>
            <p:ph type="dt" sz="half" idx="10"/>
          </p:nvPr>
        </p:nvSpPr>
        <p:spPr/>
        <p:txBody>
          <a:bodyPr/>
          <a:lstStyle/>
          <a:p>
            <a:pPr rtl="0"/>
            <a:fld id="{7046AEAD-3DEB-4BB8-86B7-29BF6B24523F}" type="datetime1">
              <a:rPr lang="en-GB" noProof="0" smtClean="0"/>
              <a:t>08/01/2024</a:t>
            </a:fld>
            <a:endParaRPr lang="en-GB" noProof="0" dirty="0"/>
          </a:p>
        </p:txBody>
      </p:sp>
      <p:sp>
        <p:nvSpPr>
          <p:cNvPr id="4" name="Footer Placeholder 3">
            <a:extLst>
              <a:ext uri="{FF2B5EF4-FFF2-40B4-BE49-F238E27FC236}">
                <a16:creationId xmlns:a16="http://schemas.microsoft.com/office/drawing/2014/main" id="{4BF72A7E-E24E-9F3F-CD6E-F0510BB24D56}"/>
              </a:ext>
            </a:extLst>
          </p:cNvPr>
          <p:cNvSpPr>
            <a:spLocks noGrp="1"/>
          </p:cNvSpPr>
          <p:nvPr>
            <p:ph type="ftr" sz="quarter" idx="11"/>
          </p:nvPr>
        </p:nvSpPr>
        <p:spPr>
          <a:xfrm>
            <a:off x="7233641" y="6168550"/>
            <a:ext cx="4114800" cy="190327"/>
          </a:xfrm>
        </p:spPr>
        <p:txBody>
          <a:bodyPr/>
          <a:lstStyle/>
          <a:p>
            <a:pPr rtl="0"/>
            <a:endParaRPr lang="en-GB" noProof="0" dirty="0"/>
          </a:p>
        </p:txBody>
      </p:sp>
      <p:sp>
        <p:nvSpPr>
          <p:cNvPr id="5" name="Slide Number Placeholder 4">
            <a:extLst>
              <a:ext uri="{FF2B5EF4-FFF2-40B4-BE49-F238E27FC236}">
                <a16:creationId xmlns:a16="http://schemas.microsoft.com/office/drawing/2014/main" id="{21557548-88CD-DD1F-16DD-22CD4FBF5F52}"/>
              </a:ext>
            </a:extLst>
          </p:cNvPr>
          <p:cNvSpPr>
            <a:spLocks noGrp="1"/>
          </p:cNvSpPr>
          <p:nvPr>
            <p:ph type="sldNum" sz="quarter" idx="12"/>
          </p:nvPr>
        </p:nvSpPr>
        <p:spPr/>
        <p:txBody>
          <a:bodyPr/>
          <a:lstStyle/>
          <a:p>
            <a:pPr rtl="0"/>
            <a:fld id="{4950F5D8-22E1-4015-8661-E5B1FD28C2DE}" type="slidenum">
              <a:rPr lang="en-GB" noProof="0" smtClean="0"/>
              <a:t>9</a:t>
            </a:fld>
            <a:endParaRPr lang="en-GB" noProof="0" dirty="0"/>
          </a:p>
        </p:txBody>
      </p:sp>
      <p:sp>
        <p:nvSpPr>
          <p:cNvPr id="6" name="Content Placeholder 5">
            <a:extLst>
              <a:ext uri="{FF2B5EF4-FFF2-40B4-BE49-F238E27FC236}">
                <a16:creationId xmlns:a16="http://schemas.microsoft.com/office/drawing/2014/main" id="{6D7FD629-77F5-DF2C-F07E-745B01430EA3}"/>
              </a:ext>
            </a:extLst>
          </p:cNvPr>
          <p:cNvSpPr>
            <a:spLocks noGrp="1"/>
          </p:cNvSpPr>
          <p:nvPr>
            <p:ph sz="quarter" idx="53"/>
          </p:nvPr>
        </p:nvSpPr>
        <p:spPr>
          <a:xfrm>
            <a:off x="839787" y="1943099"/>
            <a:ext cx="11037888" cy="4505326"/>
          </a:xfrm>
        </p:spPr>
        <p:txBody>
          <a:bodyPr>
            <a:normAutofit/>
          </a:bodyPr>
          <a:lstStyle/>
          <a:p>
            <a:r>
              <a:rPr lang="nb-NO" sz="2400" dirty="0">
                <a:latin typeface="Arial Narrow" panose="020B0606020202030204" pitchFamily="34" charset="0"/>
              </a:rPr>
              <a:t>I en australsk studie ble det estimert at barn med funksjonsnedsettelser utgjør 10,4 prosent av befolkningen, men 29 prosent av denne barnegruppen utsettes for omsorgssvikt og/eller mishandling. </a:t>
            </a:r>
          </a:p>
          <a:p>
            <a:r>
              <a:rPr lang="nb-NO" sz="2400" dirty="0">
                <a:latin typeface="Arial Narrow" panose="020B0606020202030204" pitchFamily="34" charset="0"/>
              </a:rPr>
              <a:t>Forekomsten av omsorgssvikt og/eller mishandling varierer med de ulike former for funksjonsnedsettelser …</a:t>
            </a:r>
          </a:p>
          <a:p>
            <a:pPr lvl="4"/>
            <a:r>
              <a:rPr lang="nb-NO" sz="1600" dirty="0">
                <a:latin typeface="Arial Narrow" panose="020B0606020202030204" pitchFamily="34" charset="0"/>
              </a:rPr>
              <a:t>Ref.: </a:t>
            </a:r>
            <a:r>
              <a:rPr lang="nb-NO" sz="1600" dirty="0" err="1">
                <a:latin typeface="Arial Narrow" panose="020B0606020202030204" pitchFamily="34" charset="0"/>
              </a:rPr>
              <a:t>Maclean</a:t>
            </a:r>
            <a:r>
              <a:rPr lang="nb-NO" sz="1600" dirty="0">
                <a:latin typeface="Arial Narrow" panose="020B0606020202030204" pitchFamily="34" charset="0"/>
              </a:rPr>
              <a:t> et al., 2017</a:t>
            </a:r>
          </a:p>
          <a:p>
            <a:r>
              <a:rPr lang="nb-NO" sz="2400" dirty="0">
                <a:latin typeface="Arial Narrow" panose="020B0606020202030204" pitchFamily="34" charset="0"/>
              </a:rPr>
              <a:t>… men på tvers av de ulike formene for funksjonsnedsettelser så estimeres forekomsten av omsorgssvikt/mishandling til å gjelde for mellom tre til ti prosent.</a:t>
            </a:r>
          </a:p>
          <a:p>
            <a:pPr lvl="4"/>
            <a:r>
              <a:rPr lang="nb-NO" sz="1600" dirty="0">
                <a:latin typeface="Arial Narrow" panose="020B0606020202030204" pitchFamily="34" charset="0"/>
              </a:rPr>
              <a:t>Ref.: </a:t>
            </a:r>
            <a:r>
              <a:rPr lang="nb-NO" sz="1600" dirty="0" err="1">
                <a:latin typeface="Arial Narrow" panose="020B0606020202030204" pitchFamily="34" charset="0"/>
              </a:rPr>
              <a:t>Maclean</a:t>
            </a:r>
            <a:r>
              <a:rPr lang="nb-NO" sz="1600" dirty="0">
                <a:latin typeface="Arial Narrow" panose="020B0606020202030204" pitchFamily="34" charset="0"/>
              </a:rPr>
              <a:t> et al., 2017; Turner et al., 2011 </a:t>
            </a:r>
          </a:p>
          <a:p>
            <a:r>
              <a:rPr lang="nb-NO" sz="2400" dirty="0">
                <a:latin typeface="Arial Narrow" panose="020B0606020202030204" pitchFamily="34" charset="0"/>
              </a:rPr>
              <a:t>Det innebærer at barn med funksjonshemninger sammenlignet med øvrige barn, har 3,0–4,73 økt risiko for å bli utsatt for omsorgssvikt.</a:t>
            </a:r>
          </a:p>
          <a:p>
            <a:pPr lvl="4"/>
            <a:r>
              <a:rPr lang="nb-NO" sz="1600" dirty="0">
                <a:latin typeface="Arial Narrow" panose="020B0606020202030204" pitchFamily="34" charset="0"/>
              </a:rPr>
              <a:t>Ref.: Jones et al., 2012; </a:t>
            </a:r>
            <a:r>
              <a:rPr lang="nb-NO" sz="1600" dirty="0" err="1">
                <a:latin typeface="Arial Narrow" panose="020B0606020202030204" pitchFamily="34" charset="0"/>
              </a:rPr>
              <a:t>Perrigo</a:t>
            </a:r>
            <a:r>
              <a:rPr lang="nb-NO" sz="1600" dirty="0">
                <a:latin typeface="Arial Narrow" panose="020B0606020202030204" pitchFamily="34" charset="0"/>
              </a:rPr>
              <a:t> et al., 2017; Sullivan &amp; Knutson, 2000 </a:t>
            </a:r>
          </a:p>
          <a:p>
            <a:pPr marL="0" indent="0">
              <a:buNone/>
            </a:pPr>
            <a:endParaRPr lang="nb-NO" dirty="0"/>
          </a:p>
        </p:txBody>
      </p:sp>
    </p:spTree>
    <p:extLst>
      <p:ext uri="{BB962C8B-B14F-4D97-AF65-F5344CB8AC3E}">
        <p14:creationId xmlns:p14="http://schemas.microsoft.com/office/powerpoint/2010/main" val="3500364157"/>
      </p:ext>
    </p:extLst>
  </p:cSld>
  <p:clrMapOvr>
    <a:masterClrMapping/>
  </p:clrMapOvr>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9604_TF33968143" id="{8DC784E7-05DF-45BD-84D8-E1E66AEC0D7A}" vid="{ACDD0EDF-4589-4FB8-B084-B2A7E0159C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2.xml><?xml version="1.0" encoding="utf-8"?>
<ds:datastoreItem xmlns:ds="http://schemas.openxmlformats.org/officeDocument/2006/customXml" ds:itemID="{1231B41D-C4DE-41D5-B883-BFE1CC1FFE9C}">
  <ds:schemaRefs>
    <ds:schemaRef ds:uri="http://schemas.microsoft.com/sharepoint/v3"/>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{7DA1D820-A042-4427-AACC-F03484249E6A}tf33968143_win32</Template>
  <TotalTime>1</TotalTime>
  <Words>3992</Words>
  <Application>Microsoft Office PowerPoint</Application>
  <PresentationFormat>Widescreen</PresentationFormat>
  <Paragraphs>260</Paragraphs>
  <Slides>34</Slides>
  <Notes>2</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34</vt:i4>
      </vt:variant>
    </vt:vector>
  </HeadingPairs>
  <TitlesOfParts>
    <vt:vector size="43" baseType="lpstr">
      <vt:lpstr>Arial</vt:lpstr>
      <vt:lpstr>Arial Narrow</vt:lpstr>
      <vt:lpstr>Book Antiqua</vt:lpstr>
      <vt:lpstr>Calibri</vt:lpstr>
      <vt:lpstr>Franklin Gothic Book</vt:lpstr>
      <vt:lpstr>Symbol</vt:lpstr>
      <vt:lpstr>Times New Roman</vt:lpstr>
      <vt:lpstr>Wingdings</vt:lpstr>
      <vt:lpstr>Office Theme</vt:lpstr>
      <vt:lpstr>“En ulykke kommer sjelden alene …” </vt:lpstr>
      <vt:lpstr>Hovedpoengene i denne forelesningen</vt:lpstr>
      <vt:lpstr>En ulykke kommer sjelden alene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RoP-lidelser</vt:lpstr>
      <vt:lpstr>PowerPoint-presentasjon</vt:lpstr>
      <vt:lpstr>PowerPoint-presentasjon</vt:lpstr>
      <vt:lpstr>PowerPoint-presentasjon</vt:lpstr>
      <vt:lpstr>PowerPoint-presentasjon</vt:lpstr>
      <vt:lpstr>DEL 2</vt:lpstr>
      <vt:lpstr>Identifikasjon med aggressor</vt:lpstr>
      <vt:lpstr>PowerPoint-presentasjon</vt:lpstr>
      <vt:lpstr>PowerPoint-presentasjon</vt:lpstr>
      <vt:lpstr>PowerPoint-presentasjon</vt:lpstr>
      <vt:lpstr>PowerPoint-presentasjon</vt:lpstr>
      <vt:lpstr>PowerPoint-presentasjon</vt:lpstr>
      <vt:lpstr>Repetisjonskompulsjon</vt:lpstr>
      <vt:lpstr>Projektiv identifikasjon</vt:lpstr>
      <vt:lpstr>PowerPoint-presentasjon</vt:lpstr>
      <vt:lpstr>PowerPoint-presentasjon</vt:lpstr>
      <vt:lpstr>Et tvangsmessig forhold til sex</vt:lpstr>
      <vt:lpstr>PowerPoint-presentasjon</vt:lpstr>
      <vt:lpstr>PowerPoint-presentasjon</vt:lpstr>
      <vt:lpstr>PowerPoint-presentasjon</vt:lpstr>
      <vt:lpstr>PowerPoint-presentasjon</vt:lpstr>
      <vt:lpstr>Oppsummerende</vt:lpstr>
      <vt:lpstr>Takk for oppmerksomheten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ulykke kommer sjelden alene …”</dc:title>
  <dc:creator>Øyvind Kvello</dc:creator>
  <cp:lastModifiedBy>Eva Lill Fossli Vassend</cp:lastModifiedBy>
  <cp:revision>7</cp:revision>
  <dcterms:created xsi:type="dcterms:W3CDTF">2024-01-02T17:44:07Z</dcterms:created>
  <dcterms:modified xsi:type="dcterms:W3CDTF">2024-01-08T08:09:54Z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