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4286" r:id="rId2"/>
    <p:sldId id="313" r:id="rId3"/>
    <p:sldId id="307" r:id="rId4"/>
    <p:sldId id="4285" r:id="rId5"/>
    <p:sldId id="4287" r:id="rId6"/>
    <p:sldId id="400" r:id="rId7"/>
    <p:sldId id="283" r:id="rId8"/>
    <p:sldId id="284" r:id="rId9"/>
    <p:sldId id="318" r:id="rId10"/>
    <p:sldId id="401" r:id="rId11"/>
    <p:sldId id="327" r:id="rId12"/>
    <p:sldId id="346" r:id="rId13"/>
    <p:sldId id="398" r:id="rId14"/>
    <p:sldId id="4279" r:id="rId15"/>
    <p:sldId id="312" r:id="rId16"/>
    <p:sldId id="288" r:id="rId17"/>
    <p:sldId id="264" r:id="rId18"/>
    <p:sldId id="332" r:id="rId19"/>
    <p:sldId id="285" r:id="rId20"/>
    <p:sldId id="330" r:id="rId21"/>
    <p:sldId id="334" r:id="rId22"/>
    <p:sldId id="4280" r:id="rId23"/>
    <p:sldId id="305" r:id="rId24"/>
    <p:sldId id="326" r:id="rId25"/>
    <p:sldId id="304" r:id="rId26"/>
    <p:sldId id="299" r:id="rId27"/>
    <p:sldId id="319" r:id="rId28"/>
    <p:sldId id="320" r:id="rId29"/>
  </p:sldIdLst>
  <p:sldSz cx="12192000" cy="6858000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A500"/>
    <a:srgbClr val="D0ECFE"/>
    <a:srgbClr val="DBFF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598" autoAdjust="0"/>
  </p:normalViewPr>
  <p:slideViewPr>
    <p:cSldViewPr snapToGrid="0">
      <p:cViewPr varScale="1">
        <p:scale>
          <a:sx n="120" d="100"/>
          <a:sy n="120" d="100"/>
        </p:scale>
        <p:origin x="22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E97C4E-6DD8-4587-BB2B-825890829E6D}" type="doc">
      <dgm:prSet loTypeId="urn:microsoft.com/office/officeart/2005/8/layout/default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7D67D495-5844-4247-BA0A-0FC063F3BDA5}">
      <dgm:prSet/>
      <dgm:spPr/>
      <dgm:t>
        <a:bodyPr/>
        <a:lstStyle/>
        <a:p>
          <a:r>
            <a:rPr lang="nb-NO" dirty="0"/>
            <a:t>Ta kontakt med praksislærer i forkant av praksisperioden for å avtale praksisforberedende møte og/eller opprette kontakt på tlf. eller e-post</a:t>
          </a:r>
          <a:endParaRPr lang="en-US" dirty="0"/>
        </a:p>
      </dgm:t>
    </dgm:pt>
    <dgm:pt modelId="{84C897BE-FAE3-4802-8400-1BFBB38E689D}" type="parTrans" cxnId="{A96EF4E4-975A-4FA6-AF1E-DDE15003BA7F}">
      <dgm:prSet/>
      <dgm:spPr/>
      <dgm:t>
        <a:bodyPr/>
        <a:lstStyle/>
        <a:p>
          <a:endParaRPr lang="en-US"/>
        </a:p>
      </dgm:t>
    </dgm:pt>
    <dgm:pt modelId="{EA1E1E03-7916-49D9-A45A-AE776B886A06}" type="sibTrans" cxnId="{A96EF4E4-975A-4FA6-AF1E-DDE15003BA7F}">
      <dgm:prSet/>
      <dgm:spPr/>
      <dgm:t>
        <a:bodyPr/>
        <a:lstStyle/>
        <a:p>
          <a:endParaRPr lang="en-US"/>
        </a:p>
      </dgm:t>
    </dgm:pt>
    <dgm:pt modelId="{E6DBA658-7720-4E7A-B0B9-72D6752507B4}">
      <dgm:prSet/>
      <dgm:spPr/>
      <dgm:t>
        <a:bodyPr/>
        <a:lstStyle/>
        <a:p>
          <a:r>
            <a:rPr lang="nb-NO" dirty="0"/>
            <a:t>Skrive og levere forventningsnotat til praksislærer</a:t>
          </a:r>
          <a:endParaRPr lang="en-US" dirty="0"/>
        </a:p>
      </dgm:t>
    </dgm:pt>
    <dgm:pt modelId="{1F5D95CB-7F17-4E98-9A6D-5FBAFBD7CA2C}" type="parTrans" cxnId="{0424B780-7871-45BB-A016-2B04F3B6DEE7}">
      <dgm:prSet/>
      <dgm:spPr/>
      <dgm:t>
        <a:bodyPr/>
        <a:lstStyle/>
        <a:p>
          <a:endParaRPr lang="en-US"/>
        </a:p>
      </dgm:t>
    </dgm:pt>
    <dgm:pt modelId="{D7CBFA6B-0554-48BA-8B7C-70E80AAC75CC}" type="sibTrans" cxnId="{0424B780-7871-45BB-A016-2B04F3B6DEE7}">
      <dgm:prSet/>
      <dgm:spPr/>
      <dgm:t>
        <a:bodyPr/>
        <a:lstStyle/>
        <a:p>
          <a:endParaRPr lang="en-US"/>
        </a:p>
      </dgm:t>
    </dgm:pt>
    <dgm:pt modelId="{196AC8AF-C992-41D3-9014-E2F618984B42}">
      <dgm:prSet/>
      <dgm:spPr/>
      <dgm:t>
        <a:bodyPr/>
        <a:lstStyle/>
        <a:p>
          <a:r>
            <a:rPr lang="nb-NO"/>
            <a:t>Levere kopi av praksisvurderingen fra 2. studieår til ny praksislærer </a:t>
          </a:r>
          <a:endParaRPr lang="en-US"/>
        </a:p>
      </dgm:t>
    </dgm:pt>
    <dgm:pt modelId="{BDBF5693-1217-408F-948C-D3044191E7E7}" type="parTrans" cxnId="{93FBB312-B918-487F-9476-74BA79A472DB}">
      <dgm:prSet/>
      <dgm:spPr/>
      <dgm:t>
        <a:bodyPr/>
        <a:lstStyle/>
        <a:p>
          <a:endParaRPr lang="en-US"/>
        </a:p>
      </dgm:t>
    </dgm:pt>
    <dgm:pt modelId="{8332D1D3-90DF-4B41-B1AB-99D56997EAE2}" type="sibTrans" cxnId="{93FBB312-B918-487F-9476-74BA79A472DB}">
      <dgm:prSet/>
      <dgm:spPr/>
      <dgm:t>
        <a:bodyPr/>
        <a:lstStyle/>
        <a:p>
          <a:endParaRPr lang="en-US"/>
        </a:p>
      </dgm:t>
    </dgm:pt>
    <dgm:pt modelId="{962BF5F9-E0CB-4C59-99A5-579382C2EC60}">
      <dgm:prSet/>
      <dgm:spPr/>
      <dgm:t>
        <a:bodyPr/>
        <a:lstStyle/>
        <a:p>
          <a:r>
            <a:rPr lang="nb-NO" dirty="0"/>
            <a:t>Sette seg inn i klassens planer og pensum i aktuelle fag</a:t>
          </a:r>
          <a:endParaRPr lang="en-US" dirty="0"/>
        </a:p>
      </dgm:t>
    </dgm:pt>
    <dgm:pt modelId="{E511A45F-138C-477C-9D91-BE4EC31ED56D}" type="parTrans" cxnId="{486CE9F2-D687-457A-9F9B-E6AF3C333599}">
      <dgm:prSet/>
      <dgm:spPr/>
      <dgm:t>
        <a:bodyPr/>
        <a:lstStyle/>
        <a:p>
          <a:endParaRPr lang="en-US"/>
        </a:p>
      </dgm:t>
    </dgm:pt>
    <dgm:pt modelId="{987C3C27-AF4C-43D9-B3B1-15A65CD0FA0B}" type="sibTrans" cxnId="{486CE9F2-D687-457A-9F9B-E6AF3C333599}">
      <dgm:prSet/>
      <dgm:spPr/>
      <dgm:t>
        <a:bodyPr/>
        <a:lstStyle/>
        <a:p>
          <a:endParaRPr lang="en-US"/>
        </a:p>
      </dgm:t>
    </dgm:pt>
    <dgm:pt modelId="{6B089FCE-B0DC-4BF6-A33D-CFAC0D5C6BD8}">
      <dgm:prSet/>
      <dgm:spPr/>
      <dgm:t>
        <a:bodyPr/>
        <a:lstStyle/>
        <a:p>
          <a:r>
            <a:rPr lang="nb-NO"/>
            <a:t>Føre logg hver dag (dokumenterer erfaringer, refleksjoner)</a:t>
          </a:r>
          <a:endParaRPr lang="en-US"/>
        </a:p>
      </dgm:t>
    </dgm:pt>
    <dgm:pt modelId="{880A6698-CC39-42DA-A238-D9386A45C35F}" type="parTrans" cxnId="{C0C5DCDF-A6DE-4532-BF62-CFD80BFA7962}">
      <dgm:prSet/>
      <dgm:spPr/>
      <dgm:t>
        <a:bodyPr/>
        <a:lstStyle/>
        <a:p>
          <a:endParaRPr lang="en-US"/>
        </a:p>
      </dgm:t>
    </dgm:pt>
    <dgm:pt modelId="{0F7C6FE6-BAE4-42B6-B3F2-AF8355F6A1AD}" type="sibTrans" cxnId="{C0C5DCDF-A6DE-4532-BF62-CFD80BFA7962}">
      <dgm:prSet/>
      <dgm:spPr/>
      <dgm:t>
        <a:bodyPr/>
        <a:lstStyle/>
        <a:p>
          <a:endParaRPr lang="en-US"/>
        </a:p>
      </dgm:t>
    </dgm:pt>
    <dgm:pt modelId="{4885D1C1-E55E-4E89-8E09-F75EA3C341F7}">
      <dgm:prSet/>
      <dgm:spPr/>
      <dgm:t>
        <a:bodyPr/>
        <a:lstStyle/>
        <a:p>
          <a:r>
            <a:rPr lang="nb-NO"/>
            <a:t>Ha ansvar for minimum gjennomsnittlig 4 undervisningsøkter pr uke (i sine fag)</a:t>
          </a:r>
          <a:endParaRPr lang="en-US"/>
        </a:p>
      </dgm:t>
    </dgm:pt>
    <dgm:pt modelId="{661DAB07-A808-4EA2-8A84-6A9490A9B268}" type="parTrans" cxnId="{FB20C41A-823E-4DA4-865A-782B595B79E0}">
      <dgm:prSet/>
      <dgm:spPr/>
      <dgm:t>
        <a:bodyPr/>
        <a:lstStyle/>
        <a:p>
          <a:endParaRPr lang="en-US"/>
        </a:p>
      </dgm:t>
    </dgm:pt>
    <dgm:pt modelId="{11C4A9CF-65B8-41A4-99B1-8CAE96342F98}" type="sibTrans" cxnId="{FB20C41A-823E-4DA4-865A-782B595B79E0}">
      <dgm:prSet/>
      <dgm:spPr/>
      <dgm:t>
        <a:bodyPr/>
        <a:lstStyle/>
        <a:p>
          <a:endParaRPr lang="en-US"/>
        </a:p>
      </dgm:t>
    </dgm:pt>
    <dgm:pt modelId="{673577FD-BDCE-4C1C-9408-2913C415BD18}">
      <dgm:prSet/>
      <dgm:spPr/>
      <dgm:t>
        <a:bodyPr/>
        <a:lstStyle/>
        <a:p>
          <a:r>
            <a:rPr lang="nb-NO"/>
            <a:t>Delta på praksisoppfølgingssamtale</a:t>
          </a:r>
          <a:endParaRPr lang="en-US"/>
        </a:p>
      </dgm:t>
    </dgm:pt>
    <dgm:pt modelId="{46E5FEDE-B78A-4739-897C-F5F327218174}" type="parTrans" cxnId="{38FB3B0E-7285-4721-B254-8B4B944FDF79}">
      <dgm:prSet/>
      <dgm:spPr/>
      <dgm:t>
        <a:bodyPr/>
        <a:lstStyle/>
        <a:p>
          <a:endParaRPr lang="en-US"/>
        </a:p>
      </dgm:t>
    </dgm:pt>
    <dgm:pt modelId="{00D03322-6959-4DAF-80C4-55C87C88250D}" type="sibTrans" cxnId="{38FB3B0E-7285-4721-B254-8B4B944FDF79}">
      <dgm:prSet/>
      <dgm:spPr/>
      <dgm:t>
        <a:bodyPr/>
        <a:lstStyle/>
        <a:p>
          <a:endParaRPr lang="en-US"/>
        </a:p>
      </dgm:t>
    </dgm:pt>
    <dgm:pt modelId="{229FDD86-8F00-42CD-8089-05B53D990712}">
      <dgm:prSet/>
      <dgm:spPr/>
      <dgm:t>
        <a:bodyPr/>
        <a:lstStyle/>
        <a:p>
          <a:r>
            <a:rPr lang="nb-NO" dirty="0"/>
            <a:t>Skrive egenvurdering fra praksis og levere til praksislærer ved slutten av praksisperioden</a:t>
          </a:r>
          <a:endParaRPr lang="en-US" dirty="0"/>
        </a:p>
      </dgm:t>
    </dgm:pt>
    <dgm:pt modelId="{4B3172BF-42A8-456B-A0F5-A242339D0A50}" type="parTrans" cxnId="{475D3B36-EB46-4CB1-8C7F-0D07361BA04B}">
      <dgm:prSet/>
      <dgm:spPr/>
      <dgm:t>
        <a:bodyPr/>
        <a:lstStyle/>
        <a:p>
          <a:endParaRPr lang="en-US"/>
        </a:p>
      </dgm:t>
    </dgm:pt>
    <dgm:pt modelId="{82E78891-762A-4BFF-A7F8-2BA38ECA8BCB}" type="sibTrans" cxnId="{475D3B36-EB46-4CB1-8C7F-0D07361BA04B}">
      <dgm:prSet/>
      <dgm:spPr/>
      <dgm:t>
        <a:bodyPr/>
        <a:lstStyle/>
        <a:p>
          <a:endParaRPr lang="en-US"/>
        </a:p>
      </dgm:t>
    </dgm:pt>
    <dgm:pt modelId="{0DB748E2-C1C3-4A71-A4BA-C819E9D33C46}">
      <dgm:prSet/>
      <dgm:spPr/>
      <dgm:t>
        <a:bodyPr/>
        <a:lstStyle/>
        <a:p>
          <a:r>
            <a:rPr lang="nb-NO" dirty="0"/>
            <a:t>Levere ferdig utfylt og signert vurderingsskjema i WISEFLOW innen en uke etter at all praksis er gjennomført.</a:t>
          </a:r>
          <a:endParaRPr lang="en-US" dirty="0"/>
        </a:p>
      </dgm:t>
    </dgm:pt>
    <dgm:pt modelId="{ABBD0BA6-9B21-4A55-A129-47103A6850D2}" type="parTrans" cxnId="{E710FB59-635C-4A87-97BE-B6FADAF33AAA}">
      <dgm:prSet/>
      <dgm:spPr/>
      <dgm:t>
        <a:bodyPr/>
        <a:lstStyle/>
        <a:p>
          <a:endParaRPr lang="en-US"/>
        </a:p>
      </dgm:t>
    </dgm:pt>
    <dgm:pt modelId="{1DD1C0E1-61DF-48C4-8263-3D730A6E3F60}" type="sibTrans" cxnId="{E710FB59-635C-4A87-97BE-B6FADAF33AAA}">
      <dgm:prSet/>
      <dgm:spPr/>
      <dgm:t>
        <a:bodyPr/>
        <a:lstStyle/>
        <a:p>
          <a:endParaRPr lang="en-US"/>
        </a:p>
      </dgm:t>
    </dgm:pt>
    <dgm:pt modelId="{9970B7C3-3119-4CE4-A89B-819EE59E97EE}" type="pres">
      <dgm:prSet presAssocID="{3CE97C4E-6DD8-4587-BB2B-825890829E6D}" presName="diagram" presStyleCnt="0">
        <dgm:presLayoutVars>
          <dgm:dir/>
          <dgm:resizeHandles val="exact"/>
        </dgm:presLayoutVars>
      </dgm:prSet>
      <dgm:spPr/>
    </dgm:pt>
    <dgm:pt modelId="{F5008689-6E52-47A6-BBED-9A883AA3BBE6}" type="pres">
      <dgm:prSet presAssocID="{7D67D495-5844-4247-BA0A-0FC063F3BDA5}" presName="node" presStyleLbl="node1" presStyleIdx="0" presStyleCnt="9">
        <dgm:presLayoutVars>
          <dgm:bulletEnabled val="1"/>
        </dgm:presLayoutVars>
      </dgm:prSet>
      <dgm:spPr/>
    </dgm:pt>
    <dgm:pt modelId="{425B5ADA-F942-4EA6-BC12-77F38A733BEE}" type="pres">
      <dgm:prSet presAssocID="{EA1E1E03-7916-49D9-A45A-AE776B886A06}" presName="sibTrans" presStyleCnt="0"/>
      <dgm:spPr/>
    </dgm:pt>
    <dgm:pt modelId="{1575D975-4A84-473C-A7F3-12B1C1436836}" type="pres">
      <dgm:prSet presAssocID="{E6DBA658-7720-4E7A-B0B9-72D6752507B4}" presName="node" presStyleLbl="node1" presStyleIdx="1" presStyleCnt="9">
        <dgm:presLayoutVars>
          <dgm:bulletEnabled val="1"/>
        </dgm:presLayoutVars>
      </dgm:prSet>
      <dgm:spPr/>
    </dgm:pt>
    <dgm:pt modelId="{B5F7F01A-AE34-4A16-A237-363C37F25160}" type="pres">
      <dgm:prSet presAssocID="{D7CBFA6B-0554-48BA-8B7C-70E80AAC75CC}" presName="sibTrans" presStyleCnt="0"/>
      <dgm:spPr/>
    </dgm:pt>
    <dgm:pt modelId="{EF2701ED-AD6B-40A1-8765-3A092E573710}" type="pres">
      <dgm:prSet presAssocID="{196AC8AF-C992-41D3-9014-E2F618984B42}" presName="node" presStyleLbl="node1" presStyleIdx="2" presStyleCnt="9">
        <dgm:presLayoutVars>
          <dgm:bulletEnabled val="1"/>
        </dgm:presLayoutVars>
      </dgm:prSet>
      <dgm:spPr/>
    </dgm:pt>
    <dgm:pt modelId="{39751945-CE32-4773-85D1-F067C053AE6B}" type="pres">
      <dgm:prSet presAssocID="{8332D1D3-90DF-4B41-B1AB-99D56997EAE2}" presName="sibTrans" presStyleCnt="0"/>
      <dgm:spPr/>
    </dgm:pt>
    <dgm:pt modelId="{42383C78-2FD0-446C-9317-8F3F71BB10A0}" type="pres">
      <dgm:prSet presAssocID="{962BF5F9-E0CB-4C59-99A5-579382C2EC60}" presName="node" presStyleLbl="node1" presStyleIdx="3" presStyleCnt="9">
        <dgm:presLayoutVars>
          <dgm:bulletEnabled val="1"/>
        </dgm:presLayoutVars>
      </dgm:prSet>
      <dgm:spPr/>
    </dgm:pt>
    <dgm:pt modelId="{0CC770C0-001C-4566-896F-F131734FC890}" type="pres">
      <dgm:prSet presAssocID="{987C3C27-AF4C-43D9-B3B1-15A65CD0FA0B}" presName="sibTrans" presStyleCnt="0"/>
      <dgm:spPr/>
    </dgm:pt>
    <dgm:pt modelId="{692ECE1C-50D7-40C5-94BE-D91326D78854}" type="pres">
      <dgm:prSet presAssocID="{6B089FCE-B0DC-4BF6-A33D-CFAC0D5C6BD8}" presName="node" presStyleLbl="node1" presStyleIdx="4" presStyleCnt="9">
        <dgm:presLayoutVars>
          <dgm:bulletEnabled val="1"/>
        </dgm:presLayoutVars>
      </dgm:prSet>
      <dgm:spPr/>
    </dgm:pt>
    <dgm:pt modelId="{A05C97D4-C034-4E15-89C0-CC3BADF854B9}" type="pres">
      <dgm:prSet presAssocID="{0F7C6FE6-BAE4-42B6-B3F2-AF8355F6A1AD}" presName="sibTrans" presStyleCnt="0"/>
      <dgm:spPr/>
    </dgm:pt>
    <dgm:pt modelId="{679C16CF-E726-49F8-88C5-3AA981FFBF73}" type="pres">
      <dgm:prSet presAssocID="{4885D1C1-E55E-4E89-8E09-F75EA3C341F7}" presName="node" presStyleLbl="node1" presStyleIdx="5" presStyleCnt="9">
        <dgm:presLayoutVars>
          <dgm:bulletEnabled val="1"/>
        </dgm:presLayoutVars>
      </dgm:prSet>
      <dgm:spPr/>
    </dgm:pt>
    <dgm:pt modelId="{62EB829D-6506-44BA-8AF7-383E0BD227F8}" type="pres">
      <dgm:prSet presAssocID="{11C4A9CF-65B8-41A4-99B1-8CAE96342F98}" presName="sibTrans" presStyleCnt="0"/>
      <dgm:spPr/>
    </dgm:pt>
    <dgm:pt modelId="{540199FE-4001-446B-B142-9E6318A1907B}" type="pres">
      <dgm:prSet presAssocID="{673577FD-BDCE-4C1C-9408-2913C415BD18}" presName="node" presStyleLbl="node1" presStyleIdx="6" presStyleCnt="9">
        <dgm:presLayoutVars>
          <dgm:bulletEnabled val="1"/>
        </dgm:presLayoutVars>
      </dgm:prSet>
      <dgm:spPr/>
    </dgm:pt>
    <dgm:pt modelId="{4725BCF0-8493-4495-BE37-9D053D09515E}" type="pres">
      <dgm:prSet presAssocID="{00D03322-6959-4DAF-80C4-55C87C88250D}" presName="sibTrans" presStyleCnt="0"/>
      <dgm:spPr/>
    </dgm:pt>
    <dgm:pt modelId="{308DFB93-57FE-4B13-9350-00BE5B4D96A9}" type="pres">
      <dgm:prSet presAssocID="{229FDD86-8F00-42CD-8089-05B53D990712}" presName="node" presStyleLbl="node1" presStyleIdx="7" presStyleCnt="9">
        <dgm:presLayoutVars>
          <dgm:bulletEnabled val="1"/>
        </dgm:presLayoutVars>
      </dgm:prSet>
      <dgm:spPr/>
    </dgm:pt>
    <dgm:pt modelId="{4A44DF17-5D12-4442-A2DB-D2E285ABDC35}" type="pres">
      <dgm:prSet presAssocID="{82E78891-762A-4BFF-A7F8-2BA38ECA8BCB}" presName="sibTrans" presStyleCnt="0"/>
      <dgm:spPr/>
    </dgm:pt>
    <dgm:pt modelId="{A59DAB1E-2787-4E71-B83B-48DDA478851D}" type="pres">
      <dgm:prSet presAssocID="{0DB748E2-C1C3-4A71-A4BA-C819E9D33C46}" presName="node" presStyleLbl="node1" presStyleIdx="8" presStyleCnt="9">
        <dgm:presLayoutVars>
          <dgm:bulletEnabled val="1"/>
        </dgm:presLayoutVars>
      </dgm:prSet>
      <dgm:spPr/>
    </dgm:pt>
  </dgm:ptLst>
  <dgm:cxnLst>
    <dgm:cxn modelId="{38FB3B0E-7285-4721-B254-8B4B944FDF79}" srcId="{3CE97C4E-6DD8-4587-BB2B-825890829E6D}" destId="{673577FD-BDCE-4C1C-9408-2913C415BD18}" srcOrd="6" destOrd="0" parTransId="{46E5FEDE-B78A-4739-897C-F5F327218174}" sibTransId="{00D03322-6959-4DAF-80C4-55C87C88250D}"/>
    <dgm:cxn modelId="{93FBB312-B918-487F-9476-74BA79A472DB}" srcId="{3CE97C4E-6DD8-4587-BB2B-825890829E6D}" destId="{196AC8AF-C992-41D3-9014-E2F618984B42}" srcOrd="2" destOrd="0" parTransId="{BDBF5693-1217-408F-948C-D3044191E7E7}" sibTransId="{8332D1D3-90DF-4B41-B1AB-99D56997EAE2}"/>
    <dgm:cxn modelId="{FB20C41A-823E-4DA4-865A-782B595B79E0}" srcId="{3CE97C4E-6DD8-4587-BB2B-825890829E6D}" destId="{4885D1C1-E55E-4E89-8E09-F75EA3C341F7}" srcOrd="5" destOrd="0" parTransId="{661DAB07-A808-4EA2-8A84-6A9490A9B268}" sibTransId="{11C4A9CF-65B8-41A4-99B1-8CAE96342F98}"/>
    <dgm:cxn modelId="{2704F533-2901-428E-99BC-F714E49C32EA}" type="presOf" srcId="{6B089FCE-B0DC-4BF6-A33D-CFAC0D5C6BD8}" destId="{692ECE1C-50D7-40C5-94BE-D91326D78854}" srcOrd="0" destOrd="0" presId="urn:microsoft.com/office/officeart/2005/8/layout/default"/>
    <dgm:cxn modelId="{475D3B36-EB46-4CB1-8C7F-0D07361BA04B}" srcId="{3CE97C4E-6DD8-4587-BB2B-825890829E6D}" destId="{229FDD86-8F00-42CD-8089-05B53D990712}" srcOrd="7" destOrd="0" parTransId="{4B3172BF-42A8-456B-A0F5-A242339D0A50}" sibTransId="{82E78891-762A-4BFF-A7F8-2BA38ECA8BCB}"/>
    <dgm:cxn modelId="{B12B6838-9FE5-40D0-9059-01832251B788}" type="presOf" srcId="{0DB748E2-C1C3-4A71-A4BA-C819E9D33C46}" destId="{A59DAB1E-2787-4E71-B83B-48DDA478851D}" srcOrd="0" destOrd="0" presId="urn:microsoft.com/office/officeart/2005/8/layout/default"/>
    <dgm:cxn modelId="{E710FB59-635C-4A87-97BE-B6FADAF33AAA}" srcId="{3CE97C4E-6DD8-4587-BB2B-825890829E6D}" destId="{0DB748E2-C1C3-4A71-A4BA-C819E9D33C46}" srcOrd="8" destOrd="0" parTransId="{ABBD0BA6-9B21-4A55-A129-47103A6850D2}" sibTransId="{1DD1C0E1-61DF-48C4-8263-3D730A6E3F60}"/>
    <dgm:cxn modelId="{D868EB7D-55ED-47D3-A585-AFDDE2F40D86}" type="presOf" srcId="{7D67D495-5844-4247-BA0A-0FC063F3BDA5}" destId="{F5008689-6E52-47A6-BBED-9A883AA3BBE6}" srcOrd="0" destOrd="0" presId="urn:microsoft.com/office/officeart/2005/8/layout/default"/>
    <dgm:cxn modelId="{0424B780-7871-45BB-A016-2B04F3B6DEE7}" srcId="{3CE97C4E-6DD8-4587-BB2B-825890829E6D}" destId="{E6DBA658-7720-4E7A-B0B9-72D6752507B4}" srcOrd="1" destOrd="0" parTransId="{1F5D95CB-7F17-4E98-9A6D-5FBAFBD7CA2C}" sibTransId="{D7CBFA6B-0554-48BA-8B7C-70E80AAC75CC}"/>
    <dgm:cxn modelId="{AC68E986-050D-4D2F-AB1F-36547CA9AC49}" type="presOf" srcId="{962BF5F9-E0CB-4C59-99A5-579382C2EC60}" destId="{42383C78-2FD0-446C-9317-8F3F71BB10A0}" srcOrd="0" destOrd="0" presId="urn:microsoft.com/office/officeart/2005/8/layout/default"/>
    <dgm:cxn modelId="{A22B5B9D-31BE-4CB7-AEED-9A305C2EC8D2}" type="presOf" srcId="{673577FD-BDCE-4C1C-9408-2913C415BD18}" destId="{540199FE-4001-446B-B142-9E6318A1907B}" srcOrd="0" destOrd="0" presId="urn:microsoft.com/office/officeart/2005/8/layout/default"/>
    <dgm:cxn modelId="{205C2FA3-142F-4538-B659-CFAD925F9E3D}" type="presOf" srcId="{4885D1C1-E55E-4E89-8E09-F75EA3C341F7}" destId="{679C16CF-E726-49F8-88C5-3AA981FFBF73}" srcOrd="0" destOrd="0" presId="urn:microsoft.com/office/officeart/2005/8/layout/default"/>
    <dgm:cxn modelId="{5DA6E7D4-697C-4D41-8E82-096CC7706841}" type="presOf" srcId="{196AC8AF-C992-41D3-9014-E2F618984B42}" destId="{EF2701ED-AD6B-40A1-8765-3A092E573710}" srcOrd="0" destOrd="0" presId="urn:microsoft.com/office/officeart/2005/8/layout/default"/>
    <dgm:cxn modelId="{C0C5DCDF-A6DE-4532-BF62-CFD80BFA7962}" srcId="{3CE97C4E-6DD8-4587-BB2B-825890829E6D}" destId="{6B089FCE-B0DC-4BF6-A33D-CFAC0D5C6BD8}" srcOrd="4" destOrd="0" parTransId="{880A6698-CC39-42DA-A238-D9386A45C35F}" sibTransId="{0F7C6FE6-BAE4-42B6-B3F2-AF8355F6A1AD}"/>
    <dgm:cxn modelId="{A96EF4E4-975A-4FA6-AF1E-DDE15003BA7F}" srcId="{3CE97C4E-6DD8-4587-BB2B-825890829E6D}" destId="{7D67D495-5844-4247-BA0A-0FC063F3BDA5}" srcOrd="0" destOrd="0" parTransId="{84C897BE-FAE3-4802-8400-1BFBB38E689D}" sibTransId="{EA1E1E03-7916-49D9-A45A-AE776B886A06}"/>
    <dgm:cxn modelId="{039AF6EA-E067-4859-86E3-4ED0C7E0652A}" type="presOf" srcId="{229FDD86-8F00-42CD-8089-05B53D990712}" destId="{308DFB93-57FE-4B13-9350-00BE5B4D96A9}" srcOrd="0" destOrd="0" presId="urn:microsoft.com/office/officeart/2005/8/layout/default"/>
    <dgm:cxn modelId="{21B31FF1-17EB-48FC-B803-4F615E74C0A5}" type="presOf" srcId="{E6DBA658-7720-4E7A-B0B9-72D6752507B4}" destId="{1575D975-4A84-473C-A7F3-12B1C1436836}" srcOrd="0" destOrd="0" presId="urn:microsoft.com/office/officeart/2005/8/layout/default"/>
    <dgm:cxn modelId="{486CE9F2-D687-457A-9F9B-E6AF3C333599}" srcId="{3CE97C4E-6DD8-4587-BB2B-825890829E6D}" destId="{962BF5F9-E0CB-4C59-99A5-579382C2EC60}" srcOrd="3" destOrd="0" parTransId="{E511A45F-138C-477C-9D91-BE4EC31ED56D}" sibTransId="{987C3C27-AF4C-43D9-B3B1-15A65CD0FA0B}"/>
    <dgm:cxn modelId="{5CFF9AFA-6227-4931-81D2-CB9FB05C3CF2}" type="presOf" srcId="{3CE97C4E-6DD8-4587-BB2B-825890829E6D}" destId="{9970B7C3-3119-4CE4-A89B-819EE59E97EE}" srcOrd="0" destOrd="0" presId="urn:microsoft.com/office/officeart/2005/8/layout/default"/>
    <dgm:cxn modelId="{4381D835-EEEB-4001-B227-EC320F522E8B}" type="presParOf" srcId="{9970B7C3-3119-4CE4-A89B-819EE59E97EE}" destId="{F5008689-6E52-47A6-BBED-9A883AA3BBE6}" srcOrd="0" destOrd="0" presId="urn:microsoft.com/office/officeart/2005/8/layout/default"/>
    <dgm:cxn modelId="{87BA7AFF-BA63-4478-9CFD-D7E093B2E19B}" type="presParOf" srcId="{9970B7C3-3119-4CE4-A89B-819EE59E97EE}" destId="{425B5ADA-F942-4EA6-BC12-77F38A733BEE}" srcOrd="1" destOrd="0" presId="urn:microsoft.com/office/officeart/2005/8/layout/default"/>
    <dgm:cxn modelId="{C7AAA0B5-4EFF-48B1-B8F8-87272C57515A}" type="presParOf" srcId="{9970B7C3-3119-4CE4-A89B-819EE59E97EE}" destId="{1575D975-4A84-473C-A7F3-12B1C1436836}" srcOrd="2" destOrd="0" presId="urn:microsoft.com/office/officeart/2005/8/layout/default"/>
    <dgm:cxn modelId="{5A46F183-7EDC-42EF-BFC1-70F437227B57}" type="presParOf" srcId="{9970B7C3-3119-4CE4-A89B-819EE59E97EE}" destId="{B5F7F01A-AE34-4A16-A237-363C37F25160}" srcOrd="3" destOrd="0" presId="urn:microsoft.com/office/officeart/2005/8/layout/default"/>
    <dgm:cxn modelId="{3AA8844C-AAA5-4B2F-AF54-72F89A768B3F}" type="presParOf" srcId="{9970B7C3-3119-4CE4-A89B-819EE59E97EE}" destId="{EF2701ED-AD6B-40A1-8765-3A092E573710}" srcOrd="4" destOrd="0" presId="urn:microsoft.com/office/officeart/2005/8/layout/default"/>
    <dgm:cxn modelId="{941841AF-505E-4EB8-952A-1B2674091B8D}" type="presParOf" srcId="{9970B7C3-3119-4CE4-A89B-819EE59E97EE}" destId="{39751945-CE32-4773-85D1-F067C053AE6B}" srcOrd="5" destOrd="0" presId="urn:microsoft.com/office/officeart/2005/8/layout/default"/>
    <dgm:cxn modelId="{00215C9D-94C6-406F-9F2A-ECDF4157F0D2}" type="presParOf" srcId="{9970B7C3-3119-4CE4-A89B-819EE59E97EE}" destId="{42383C78-2FD0-446C-9317-8F3F71BB10A0}" srcOrd="6" destOrd="0" presId="urn:microsoft.com/office/officeart/2005/8/layout/default"/>
    <dgm:cxn modelId="{2CEEB716-8D0F-4DA0-89F4-7381B5C38977}" type="presParOf" srcId="{9970B7C3-3119-4CE4-A89B-819EE59E97EE}" destId="{0CC770C0-001C-4566-896F-F131734FC890}" srcOrd="7" destOrd="0" presId="urn:microsoft.com/office/officeart/2005/8/layout/default"/>
    <dgm:cxn modelId="{3882B6DA-B3F9-4D93-9F07-46BC2A24AF1A}" type="presParOf" srcId="{9970B7C3-3119-4CE4-A89B-819EE59E97EE}" destId="{692ECE1C-50D7-40C5-94BE-D91326D78854}" srcOrd="8" destOrd="0" presId="urn:microsoft.com/office/officeart/2005/8/layout/default"/>
    <dgm:cxn modelId="{40344B74-B636-483D-A1BF-7A5F4149CAAD}" type="presParOf" srcId="{9970B7C3-3119-4CE4-A89B-819EE59E97EE}" destId="{A05C97D4-C034-4E15-89C0-CC3BADF854B9}" srcOrd="9" destOrd="0" presId="urn:microsoft.com/office/officeart/2005/8/layout/default"/>
    <dgm:cxn modelId="{4C9126DB-4289-4998-BCA2-D46E0B0AC7BB}" type="presParOf" srcId="{9970B7C3-3119-4CE4-A89B-819EE59E97EE}" destId="{679C16CF-E726-49F8-88C5-3AA981FFBF73}" srcOrd="10" destOrd="0" presId="urn:microsoft.com/office/officeart/2005/8/layout/default"/>
    <dgm:cxn modelId="{BDF77F20-A050-48A5-A89A-22F0DBE7347A}" type="presParOf" srcId="{9970B7C3-3119-4CE4-A89B-819EE59E97EE}" destId="{62EB829D-6506-44BA-8AF7-383E0BD227F8}" srcOrd="11" destOrd="0" presId="urn:microsoft.com/office/officeart/2005/8/layout/default"/>
    <dgm:cxn modelId="{2D36A020-93D7-4601-B7EC-CED6C812168F}" type="presParOf" srcId="{9970B7C3-3119-4CE4-A89B-819EE59E97EE}" destId="{540199FE-4001-446B-B142-9E6318A1907B}" srcOrd="12" destOrd="0" presId="urn:microsoft.com/office/officeart/2005/8/layout/default"/>
    <dgm:cxn modelId="{8BD75531-D5C5-4E96-A3FF-82D72117A94B}" type="presParOf" srcId="{9970B7C3-3119-4CE4-A89B-819EE59E97EE}" destId="{4725BCF0-8493-4495-BE37-9D053D09515E}" srcOrd="13" destOrd="0" presId="urn:microsoft.com/office/officeart/2005/8/layout/default"/>
    <dgm:cxn modelId="{4B19128F-6F09-4AB4-BDCC-0EEF94FCA78A}" type="presParOf" srcId="{9970B7C3-3119-4CE4-A89B-819EE59E97EE}" destId="{308DFB93-57FE-4B13-9350-00BE5B4D96A9}" srcOrd="14" destOrd="0" presId="urn:microsoft.com/office/officeart/2005/8/layout/default"/>
    <dgm:cxn modelId="{89D70E79-302C-4297-BCAA-0829D314D815}" type="presParOf" srcId="{9970B7C3-3119-4CE4-A89B-819EE59E97EE}" destId="{4A44DF17-5D12-4442-A2DB-D2E285ABDC35}" srcOrd="15" destOrd="0" presId="urn:microsoft.com/office/officeart/2005/8/layout/default"/>
    <dgm:cxn modelId="{7924A2EA-419F-44DC-9FE4-4AFC33776D66}" type="presParOf" srcId="{9970B7C3-3119-4CE4-A89B-819EE59E97EE}" destId="{A59DAB1E-2787-4E71-B83B-48DDA478851D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511FB7-ED07-4DC3-AACB-902E9D0AE36A}" type="doc">
      <dgm:prSet loTypeId="urn:microsoft.com/office/officeart/2005/8/layout/process4" loCatId="process" qsTypeId="urn:microsoft.com/office/officeart/2005/8/quickstyle/simple1#2" qsCatId="simple" csTypeId="urn:microsoft.com/office/officeart/2005/8/colors/accent3_2#1" csCatId="accent3" phldr="1"/>
      <dgm:spPr/>
      <dgm:t>
        <a:bodyPr/>
        <a:lstStyle/>
        <a:p>
          <a:endParaRPr lang="en-US"/>
        </a:p>
      </dgm:t>
    </dgm:pt>
    <dgm:pt modelId="{74F60336-6997-4BAA-8137-688150A1FC64}">
      <dgm:prSet/>
      <dgm:spPr>
        <a:solidFill>
          <a:srgbClr val="60A500"/>
        </a:solidFill>
      </dgm:spPr>
      <dgm:t>
        <a:bodyPr/>
        <a:lstStyle/>
        <a:p>
          <a:r>
            <a:rPr lang="nb-NO" dirty="0"/>
            <a:t>Vurderingsskjemaene er basert på </a:t>
          </a:r>
          <a:r>
            <a:rPr lang="nb-NO" b="1" dirty="0"/>
            <a:t>Læringsutbyttebeskrivelsene</a:t>
          </a:r>
          <a:r>
            <a:rPr lang="nb-NO" dirty="0"/>
            <a:t> fra Nasjonale retningslinjer for </a:t>
          </a:r>
          <a:r>
            <a:rPr lang="nb-NO" dirty="0" err="1"/>
            <a:t>grunnskolelærerutdanningen</a:t>
          </a:r>
          <a:endParaRPr lang="en-US" dirty="0"/>
        </a:p>
      </dgm:t>
    </dgm:pt>
    <dgm:pt modelId="{F171A430-F63E-43BE-853A-F75ACDBA1691}" type="parTrans" cxnId="{79903E9D-15F7-4F2D-8F2D-D99792C5E058}">
      <dgm:prSet/>
      <dgm:spPr/>
      <dgm:t>
        <a:bodyPr/>
        <a:lstStyle/>
        <a:p>
          <a:endParaRPr lang="en-US"/>
        </a:p>
      </dgm:t>
    </dgm:pt>
    <dgm:pt modelId="{BD78D273-8FF1-4A11-9578-B50FA073AFB7}" type="sibTrans" cxnId="{79903E9D-15F7-4F2D-8F2D-D99792C5E058}">
      <dgm:prSet/>
      <dgm:spPr/>
      <dgm:t>
        <a:bodyPr/>
        <a:lstStyle/>
        <a:p>
          <a:endParaRPr lang="en-US"/>
        </a:p>
      </dgm:t>
    </dgm:pt>
    <dgm:pt modelId="{81E1D3BD-5BBD-4A97-904C-593CCF05C5E5}">
      <dgm:prSet/>
      <dgm:spPr>
        <a:solidFill>
          <a:srgbClr val="60A500"/>
        </a:solidFill>
      </dgm:spPr>
      <dgm:t>
        <a:bodyPr/>
        <a:lstStyle/>
        <a:p>
          <a:r>
            <a:rPr lang="nb-NO" b="1" dirty="0"/>
            <a:t>Vurdering </a:t>
          </a:r>
          <a:r>
            <a:rPr lang="nb-NO" b="1" i="1" dirty="0"/>
            <a:t>for</a:t>
          </a:r>
          <a:r>
            <a:rPr lang="nb-NO" b="1" dirty="0"/>
            <a:t> læring</a:t>
          </a:r>
          <a:endParaRPr lang="en-US" dirty="0"/>
        </a:p>
      </dgm:t>
    </dgm:pt>
    <dgm:pt modelId="{705E6DA0-E3A2-431C-89D4-FD3730F278C9}" type="parTrans" cxnId="{81B1845B-A5C1-4FFB-A8E9-2CA1A91C16AE}">
      <dgm:prSet/>
      <dgm:spPr/>
      <dgm:t>
        <a:bodyPr/>
        <a:lstStyle/>
        <a:p>
          <a:endParaRPr lang="en-US"/>
        </a:p>
      </dgm:t>
    </dgm:pt>
    <dgm:pt modelId="{1347768C-AF46-4905-82BB-C0387E740675}" type="sibTrans" cxnId="{81B1845B-A5C1-4FFB-A8E9-2CA1A91C16AE}">
      <dgm:prSet/>
      <dgm:spPr/>
      <dgm:t>
        <a:bodyPr/>
        <a:lstStyle/>
        <a:p>
          <a:endParaRPr lang="en-US"/>
        </a:p>
      </dgm:t>
    </dgm:pt>
    <dgm:pt modelId="{F087946A-BFCE-4E74-87FD-0C5FECEC1113}">
      <dgm:prSet/>
      <dgm:spPr/>
      <dgm:t>
        <a:bodyPr/>
        <a:lstStyle/>
        <a:p>
          <a:r>
            <a:rPr lang="nb-NO" b="1"/>
            <a:t>Hva har studenten oppnådd </a:t>
          </a:r>
          <a:endParaRPr lang="en-US"/>
        </a:p>
      </dgm:t>
    </dgm:pt>
    <dgm:pt modelId="{3D071D1C-8FB4-42DF-820E-26D3E78687D9}" type="parTrans" cxnId="{A4C87F13-914A-49DD-B6E5-7738AABFCE40}">
      <dgm:prSet/>
      <dgm:spPr/>
      <dgm:t>
        <a:bodyPr/>
        <a:lstStyle/>
        <a:p>
          <a:endParaRPr lang="en-US"/>
        </a:p>
      </dgm:t>
    </dgm:pt>
    <dgm:pt modelId="{7E071D89-25C6-451D-95A8-30980DE1F5FC}" type="sibTrans" cxnId="{A4C87F13-914A-49DD-B6E5-7738AABFCE40}">
      <dgm:prSet/>
      <dgm:spPr/>
      <dgm:t>
        <a:bodyPr/>
        <a:lstStyle/>
        <a:p>
          <a:endParaRPr lang="en-US"/>
        </a:p>
      </dgm:t>
    </dgm:pt>
    <dgm:pt modelId="{19E6EB20-BA9E-49F8-8822-5B406887CBA6}">
      <dgm:prSet/>
      <dgm:spPr/>
      <dgm:t>
        <a:bodyPr/>
        <a:lstStyle/>
        <a:p>
          <a:r>
            <a:rPr lang="nb-NO" b="1" dirty="0"/>
            <a:t>Hva bør studenten jobbe med videre – progresjon</a:t>
          </a:r>
          <a:endParaRPr lang="en-US" dirty="0"/>
        </a:p>
      </dgm:t>
    </dgm:pt>
    <dgm:pt modelId="{ACF9A6DB-28C5-4923-A1C4-7A14DB08AA56}" type="parTrans" cxnId="{1A7B8B47-8698-455D-AF5C-E6721FDE4F96}">
      <dgm:prSet/>
      <dgm:spPr/>
      <dgm:t>
        <a:bodyPr/>
        <a:lstStyle/>
        <a:p>
          <a:endParaRPr lang="en-US"/>
        </a:p>
      </dgm:t>
    </dgm:pt>
    <dgm:pt modelId="{E92E3EB3-D3B2-491D-9503-B7523DAE21D4}" type="sibTrans" cxnId="{1A7B8B47-8698-455D-AF5C-E6721FDE4F96}">
      <dgm:prSet/>
      <dgm:spPr/>
      <dgm:t>
        <a:bodyPr/>
        <a:lstStyle/>
        <a:p>
          <a:endParaRPr lang="en-US"/>
        </a:p>
      </dgm:t>
    </dgm:pt>
    <dgm:pt modelId="{10104A3E-DAB3-4711-87AA-812E485A413F}">
      <dgm:prSet/>
      <dgm:spPr/>
      <dgm:t>
        <a:bodyPr/>
        <a:lstStyle/>
        <a:p>
          <a:r>
            <a:rPr lang="nb-NO" b="1"/>
            <a:t>Nyttig for neste praksislærer</a:t>
          </a:r>
          <a:endParaRPr lang="en-US"/>
        </a:p>
      </dgm:t>
    </dgm:pt>
    <dgm:pt modelId="{4477BEA1-54C0-49FC-A323-E327FD8C9000}" type="parTrans" cxnId="{73395AEF-D52D-43A1-9CAF-4E296600183D}">
      <dgm:prSet/>
      <dgm:spPr/>
      <dgm:t>
        <a:bodyPr/>
        <a:lstStyle/>
        <a:p>
          <a:endParaRPr lang="en-US"/>
        </a:p>
      </dgm:t>
    </dgm:pt>
    <dgm:pt modelId="{3A263004-E6BF-423A-879A-EA54F1877CFD}" type="sibTrans" cxnId="{73395AEF-D52D-43A1-9CAF-4E296600183D}">
      <dgm:prSet/>
      <dgm:spPr/>
      <dgm:t>
        <a:bodyPr/>
        <a:lstStyle/>
        <a:p>
          <a:endParaRPr lang="en-US"/>
        </a:p>
      </dgm:t>
    </dgm:pt>
    <dgm:pt modelId="{DAF3F805-9793-4470-8A8D-F3E481A9B21C}">
      <dgm:prSet/>
      <dgm:spPr/>
      <dgm:t>
        <a:bodyPr/>
        <a:lstStyle/>
        <a:p>
          <a:r>
            <a:rPr lang="nb-NO" b="1"/>
            <a:t>Bruk læringsutbyttebeskrivelsene i vurderingsskjema som utgangspunkt for veiledning underveis i praksis.</a:t>
          </a:r>
          <a:endParaRPr lang="en-US"/>
        </a:p>
      </dgm:t>
    </dgm:pt>
    <dgm:pt modelId="{E8E43B88-5D0A-4431-B3A3-409D1C029FB0}" type="parTrans" cxnId="{1CF66221-3530-484D-83F1-B4BBC1BB876C}">
      <dgm:prSet/>
      <dgm:spPr/>
      <dgm:t>
        <a:bodyPr/>
        <a:lstStyle/>
        <a:p>
          <a:endParaRPr lang="en-US"/>
        </a:p>
      </dgm:t>
    </dgm:pt>
    <dgm:pt modelId="{9BA71854-F10C-4DDA-8D46-5DDFCE844DB4}" type="sibTrans" cxnId="{1CF66221-3530-484D-83F1-B4BBC1BB876C}">
      <dgm:prSet/>
      <dgm:spPr/>
      <dgm:t>
        <a:bodyPr/>
        <a:lstStyle/>
        <a:p>
          <a:endParaRPr lang="en-US"/>
        </a:p>
      </dgm:t>
    </dgm:pt>
    <dgm:pt modelId="{ADF5C978-CE8E-43AB-ADB5-E4A460A7D455}" type="pres">
      <dgm:prSet presAssocID="{79511FB7-ED07-4DC3-AACB-902E9D0AE36A}" presName="Name0" presStyleCnt="0">
        <dgm:presLayoutVars>
          <dgm:dir/>
          <dgm:animLvl val="lvl"/>
          <dgm:resizeHandles val="exact"/>
        </dgm:presLayoutVars>
      </dgm:prSet>
      <dgm:spPr/>
    </dgm:pt>
    <dgm:pt modelId="{75695CFB-742F-41F2-BD30-59483E175763}" type="pres">
      <dgm:prSet presAssocID="{81E1D3BD-5BBD-4A97-904C-593CCF05C5E5}" presName="boxAndChildren" presStyleCnt="0"/>
      <dgm:spPr/>
    </dgm:pt>
    <dgm:pt modelId="{067358B0-0F3E-4930-BD14-29D49683ED5B}" type="pres">
      <dgm:prSet presAssocID="{81E1D3BD-5BBD-4A97-904C-593CCF05C5E5}" presName="parentTextBox" presStyleLbl="node1" presStyleIdx="0" presStyleCnt="2"/>
      <dgm:spPr/>
    </dgm:pt>
    <dgm:pt modelId="{318E82CB-CBE8-4D4F-9A46-997C8A156CF4}" type="pres">
      <dgm:prSet presAssocID="{81E1D3BD-5BBD-4A97-904C-593CCF05C5E5}" presName="entireBox" presStyleLbl="node1" presStyleIdx="0" presStyleCnt="2"/>
      <dgm:spPr/>
    </dgm:pt>
    <dgm:pt modelId="{ADB3AE21-A250-4C81-91EB-17582EC4D6EC}" type="pres">
      <dgm:prSet presAssocID="{81E1D3BD-5BBD-4A97-904C-593CCF05C5E5}" presName="descendantBox" presStyleCnt="0"/>
      <dgm:spPr/>
    </dgm:pt>
    <dgm:pt modelId="{B12C4F1A-14A4-497F-A281-FDEB5AFDD4FD}" type="pres">
      <dgm:prSet presAssocID="{F087946A-BFCE-4E74-87FD-0C5FECEC1113}" presName="childTextBox" presStyleLbl="fgAccFollowNode1" presStyleIdx="0" presStyleCnt="3">
        <dgm:presLayoutVars>
          <dgm:bulletEnabled val="1"/>
        </dgm:presLayoutVars>
      </dgm:prSet>
      <dgm:spPr/>
    </dgm:pt>
    <dgm:pt modelId="{8C35C0DA-7089-47A8-892F-1077CC13929C}" type="pres">
      <dgm:prSet presAssocID="{19E6EB20-BA9E-49F8-8822-5B406887CBA6}" presName="childTextBox" presStyleLbl="fgAccFollowNode1" presStyleIdx="1" presStyleCnt="3">
        <dgm:presLayoutVars>
          <dgm:bulletEnabled val="1"/>
        </dgm:presLayoutVars>
      </dgm:prSet>
      <dgm:spPr/>
    </dgm:pt>
    <dgm:pt modelId="{EEA65E9C-F952-486F-941A-2E310C3DBEE5}" type="pres">
      <dgm:prSet presAssocID="{10104A3E-DAB3-4711-87AA-812E485A413F}" presName="childTextBox" presStyleLbl="fgAccFollowNode1" presStyleIdx="2" presStyleCnt="3">
        <dgm:presLayoutVars>
          <dgm:bulletEnabled val="1"/>
        </dgm:presLayoutVars>
      </dgm:prSet>
      <dgm:spPr/>
    </dgm:pt>
    <dgm:pt modelId="{66D8A613-0CD3-4410-8ABB-E5749B0D127F}" type="pres">
      <dgm:prSet presAssocID="{BD78D273-8FF1-4A11-9578-B50FA073AFB7}" presName="sp" presStyleCnt="0"/>
      <dgm:spPr/>
    </dgm:pt>
    <dgm:pt modelId="{5F0B902B-AB07-47AD-81A8-B3B44D4AD6FA}" type="pres">
      <dgm:prSet presAssocID="{74F60336-6997-4BAA-8137-688150A1FC64}" presName="arrowAndChildren" presStyleCnt="0"/>
      <dgm:spPr/>
    </dgm:pt>
    <dgm:pt modelId="{60144176-4EA0-4963-9153-8B6466953383}" type="pres">
      <dgm:prSet presAssocID="{74F60336-6997-4BAA-8137-688150A1FC64}" presName="parentTextArrow" presStyleLbl="node1" presStyleIdx="1" presStyleCnt="2"/>
      <dgm:spPr/>
    </dgm:pt>
  </dgm:ptLst>
  <dgm:cxnLst>
    <dgm:cxn modelId="{A4C87F13-914A-49DD-B6E5-7738AABFCE40}" srcId="{81E1D3BD-5BBD-4A97-904C-593CCF05C5E5}" destId="{F087946A-BFCE-4E74-87FD-0C5FECEC1113}" srcOrd="0" destOrd="0" parTransId="{3D071D1C-8FB4-42DF-820E-26D3E78687D9}" sibTransId="{7E071D89-25C6-451D-95A8-30980DE1F5FC}"/>
    <dgm:cxn modelId="{1CF66221-3530-484D-83F1-B4BBC1BB876C}" srcId="{10104A3E-DAB3-4711-87AA-812E485A413F}" destId="{DAF3F805-9793-4470-8A8D-F3E481A9B21C}" srcOrd="0" destOrd="0" parTransId="{E8E43B88-5D0A-4431-B3A3-409D1C029FB0}" sibTransId="{9BA71854-F10C-4DDA-8D46-5DDFCE844DB4}"/>
    <dgm:cxn modelId="{D5646D3B-5075-4D94-AACE-4C90B54D709B}" type="presOf" srcId="{74F60336-6997-4BAA-8137-688150A1FC64}" destId="{60144176-4EA0-4963-9153-8B6466953383}" srcOrd="0" destOrd="0" presId="urn:microsoft.com/office/officeart/2005/8/layout/process4"/>
    <dgm:cxn modelId="{81B1845B-A5C1-4FFB-A8E9-2CA1A91C16AE}" srcId="{79511FB7-ED07-4DC3-AACB-902E9D0AE36A}" destId="{81E1D3BD-5BBD-4A97-904C-593CCF05C5E5}" srcOrd="1" destOrd="0" parTransId="{705E6DA0-E3A2-431C-89D4-FD3730F278C9}" sibTransId="{1347768C-AF46-4905-82BB-C0387E740675}"/>
    <dgm:cxn modelId="{1A7B8B47-8698-455D-AF5C-E6721FDE4F96}" srcId="{81E1D3BD-5BBD-4A97-904C-593CCF05C5E5}" destId="{19E6EB20-BA9E-49F8-8822-5B406887CBA6}" srcOrd="1" destOrd="0" parTransId="{ACF9A6DB-28C5-4923-A1C4-7A14DB08AA56}" sibTransId="{E92E3EB3-D3B2-491D-9503-B7523DAE21D4}"/>
    <dgm:cxn modelId="{644C616C-A5B6-4F2E-8F31-A74D1A61F9B7}" type="presOf" srcId="{F087946A-BFCE-4E74-87FD-0C5FECEC1113}" destId="{B12C4F1A-14A4-497F-A281-FDEB5AFDD4FD}" srcOrd="0" destOrd="0" presId="urn:microsoft.com/office/officeart/2005/8/layout/process4"/>
    <dgm:cxn modelId="{79903E9D-15F7-4F2D-8F2D-D99792C5E058}" srcId="{79511FB7-ED07-4DC3-AACB-902E9D0AE36A}" destId="{74F60336-6997-4BAA-8137-688150A1FC64}" srcOrd="0" destOrd="0" parTransId="{F171A430-F63E-43BE-853A-F75ACDBA1691}" sibTransId="{BD78D273-8FF1-4A11-9578-B50FA073AFB7}"/>
    <dgm:cxn modelId="{493B46B0-A894-4C39-B5DB-AF045A11D9B8}" type="presOf" srcId="{81E1D3BD-5BBD-4A97-904C-593CCF05C5E5}" destId="{318E82CB-CBE8-4D4F-9A46-997C8A156CF4}" srcOrd="1" destOrd="0" presId="urn:microsoft.com/office/officeart/2005/8/layout/process4"/>
    <dgm:cxn modelId="{436503BE-D40F-4674-A831-BEA22B7CDBA3}" type="presOf" srcId="{81E1D3BD-5BBD-4A97-904C-593CCF05C5E5}" destId="{067358B0-0F3E-4930-BD14-29D49683ED5B}" srcOrd="0" destOrd="0" presId="urn:microsoft.com/office/officeart/2005/8/layout/process4"/>
    <dgm:cxn modelId="{D60215C6-1831-474D-AF2A-713FB16BF8AC}" type="presOf" srcId="{79511FB7-ED07-4DC3-AACB-902E9D0AE36A}" destId="{ADF5C978-CE8E-43AB-ADB5-E4A460A7D455}" srcOrd="0" destOrd="0" presId="urn:microsoft.com/office/officeart/2005/8/layout/process4"/>
    <dgm:cxn modelId="{6A96AECA-A68F-4DE9-B85C-5D8D908A163C}" type="presOf" srcId="{19E6EB20-BA9E-49F8-8822-5B406887CBA6}" destId="{8C35C0DA-7089-47A8-892F-1077CC13929C}" srcOrd="0" destOrd="0" presId="urn:microsoft.com/office/officeart/2005/8/layout/process4"/>
    <dgm:cxn modelId="{FAE500CC-2D2D-4AC4-8FB5-90BD3F68AC86}" type="presOf" srcId="{10104A3E-DAB3-4711-87AA-812E485A413F}" destId="{EEA65E9C-F952-486F-941A-2E310C3DBEE5}" srcOrd="0" destOrd="0" presId="urn:microsoft.com/office/officeart/2005/8/layout/process4"/>
    <dgm:cxn modelId="{E40325D2-705D-4CCC-A039-0853B4E7C74A}" type="presOf" srcId="{DAF3F805-9793-4470-8A8D-F3E481A9B21C}" destId="{EEA65E9C-F952-486F-941A-2E310C3DBEE5}" srcOrd="0" destOrd="1" presId="urn:microsoft.com/office/officeart/2005/8/layout/process4"/>
    <dgm:cxn modelId="{73395AEF-D52D-43A1-9CAF-4E296600183D}" srcId="{81E1D3BD-5BBD-4A97-904C-593CCF05C5E5}" destId="{10104A3E-DAB3-4711-87AA-812E485A413F}" srcOrd="2" destOrd="0" parTransId="{4477BEA1-54C0-49FC-A323-E327FD8C9000}" sibTransId="{3A263004-E6BF-423A-879A-EA54F1877CFD}"/>
    <dgm:cxn modelId="{DEF71AAD-B571-4847-B16D-E9872E3F0C83}" type="presParOf" srcId="{ADF5C978-CE8E-43AB-ADB5-E4A460A7D455}" destId="{75695CFB-742F-41F2-BD30-59483E175763}" srcOrd="0" destOrd="0" presId="urn:microsoft.com/office/officeart/2005/8/layout/process4"/>
    <dgm:cxn modelId="{221C66FE-6F3D-41DD-B9DA-28C0A6DC2CCA}" type="presParOf" srcId="{75695CFB-742F-41F2-BD30-59483E175763}" destId="{067358B0-0F3E-4930-BD14-29D49683ED5B}" srcOrd="0" destOrd="0" presId="urn:microsoft.com/office/officeart/2005/8/layout/process4"/>
    <dgm:cxn modelId="{DEA75939-2129-4997-A9D2-24BFF39B3B63}" type="presParOf" srcId="{75695CFB-742F-41F2-BD30-59483E175763}" destId="{318E82CB-CBE8-4D4F-9A46-997C8A156CF4}" srcOrd="1" destOrd="0" presId="urn:microsoft.com/office/officeart/2005/8/layout/process4"/>
    <dgm:cxn modelId="{0ECF5EA9-514E-4C3D-9B66-9EAD48151411}" type="presParOf" srcId="{75695CFB-742F-41F2-BD30-59483E175763}" destId="{ADB3AE21-A250-4C81-91EB-17582EC4D6EC}" srcOrd="2" destOrd="0" presId="urn:microsoft.com/office/officeart/2005/8/layout/process4"/>
    <dgm:cxn modelId="{8FA50902-67F3-48F1-9936-B55F6E2FA123}" type="presParOf" srcId="{ADB3AE21-A250-4C81-91EB-17582EC4D6EC}" destId="{B12C4F1A-14A4-497F-A281-FDEB5AFDD4FD}" srcOrd="0" destOrd="0" presId="urn:microsoft.com/office/officeart/2005/8/layout/process4"/>
    <dgm:cxn modelId="{8E4AE370-3799-47AE-AD16-708F3461E4C3}" type="presParOf" srcId="{ADB3AE21-A250-4C81-91EB-17582EC4D6EC}" destId="{8C35C0DA-7089-47A8-892F-1077CC13929C}" srcOrd="1" destOrd="0" presId="urn:microsoft.com/office/officeart/2005/8/layout/process4"/>
    <dgm:cxn modelId="{A0061E7F-C0CE-4727-8395-3D09D2A7612B}" type="presParOf" srcId="{ADB3AE21-A250-4C81-91EB-17582EC4D6EC}" destId="{EEA65E9C-F952-486F-941A-2E310C3DBEE5}" srcOrd="2" destOrd="0" presId="urn:microsoft.com/office/officeart/2005/8/layout/process4"/>
    <dgm:cxn modelId="{D8E7BBDC-38EF-4D7D-A0D0-04FB7CD0A846}" type="presParOf" srcId="{ADF5C978-CE8E-43AB-ADB5-E4A460A7D455}" destId="{66D8A613-0CD3-4410-8ABB-E5749B0D127F}" srcOrd="1" destOrd="0" presId="urn:microsoft.com/office/officeart/2005/8/layout/process4"/>
    <dgm:cxn modelId="{47BF2D32-C83A-4820-9CE7-90BA0E24CB55}" type="presParOf" srcId="{ADF5C978-CE8E-43AB-ADB5-E4A460A7D455}" destId="{5F0B902B-AB07-47AD-81A8-B3B44D4AD6FA}" srcOrd="2" destOrd="0" presId="urn:microsoft.com/office/officeart/2005/8/layout/process4"/>
    <dgm:cxn modelId="{379783F8-A905-4A96-9E16-BBD3BD418268}" type="presParOf" srcId="{5F0B902B-AB07-47AD-81A8-B3B44D4AD6FA}" destId="{60144176-4EA0-4963-9153-8B646695338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6FD0AF-F63F-41A7-BA15-4DE232C1C3C4}" type="doc">
      <dgm:prSet loTypeId="urn:microsoft.com/office/officeart/2005/8/layout/default" loCatId="list" qsTypeId="urn:microsoft.com/office/officeart/2005/8/quickstyle/simple1#3" qsCatId="simple" csTypeId="urn:microsoft.com/office/officeart/2005/8/colors/colorful5#1" csCatId="colorful"/>
      <dgm:spPr/>
      <dgm:t>
        <a:bodyPr/>
        <a:lstStyle/>
        <a:p>
          <a:endParaRPr lang="en-US"/>
        </a:p>
      </dgm:t>
    </dgm:pt>
    <dgm:pt modelId="{30266299-A5D5-4791-A8D0-9F0602553B51}">
      <dgm:prSet/>
      <dgm:spPr/>
      <dgm:t>
        <a:bodyPr/>
        <a:lstStyle/>
        <a:p>
          <a:r>
            <a:rPr lang="nb-NO" b="1" dirty="0"/>
            <a:t>Ta kontakt med USN, så tidlig som mulig dersom det er tvil om studenten kan oppnå målene for praksis som står beskrevet i vurderingsskjemaet.</a:t>
          </a:r>
          <a:endParaRPr lang="en-US" b="1" dirty="0"/>
        </a:p>
      </dgm:t>
    </dgm:pt>
    <dgm:pt modelId="{C1743AFF-A2D9-44EA-B927-0F40A3B70ACA}" type="parTrans" cxnId="{D106BE2F-F541-4D42-9114-75DEB18E8837}">
      <dgm:prSet/>
      <dgm:spPr/>
      <dgm:t>
        <a:bodyPr/>
        <a:lstStyle/>
        <a:p>
          <a:endParaRPr lang="en-US"/>
        </a:p>
      </dgm:t>
    </dgm:pt>
    <dgm:pt modelId="{65FE4C7F-06AF-4BEE-9819-DA43FACEDED2}" type="sibTrans" cxnId="{D106BE2F-F541-4D42-9114-75DEB18E8837}">
      <dgm:prSet/>
      <dgm:spPr/>
      <dgm:t>
        <a:bodyPr/>
        <a:lstStyle/>
        <a:p>
          <a:endParaRPr lang="en-US"/>
        </a:p>
      </dgm:t>
    </dgm:pt>
    <dgm:pt modelId="{708192E0-609F-4B90-B4FE-59D7279342A8}">
      <dgm:prSet/>
      <dgm:spPr/>
      <dgm:t>
        <a:bodyPr/>
        <a:lstStyle/>
        <a:p>
          <a:r>
            <a:rPr lang="nb-NO" b="1" dirty="0"/>
            <a:t>Praksisrådgiver og student må kontaktes og skjema om fare for å få praksis vurdert til ikke bestått må fylles ut.</a:t>
          </a:r>
          <a:endParaRPr lang="en-US" b="1" dirty="0"/>
        </a:p>
      </dgm:t>
    </dgm:pt>
    <dgm:pt modelId="{67DC38DA-BC23-4CC0-9159-7C517735AF7E}" type="parTrans" cxnId="{A4563AC0-34F0-4357-8281-EA6945AA0143}">
      <dgm:prSet/>
      <dgm:spPr/>
      <dgm:t>
        <a:bodyPr/>
        <a:lstStyle/>
        <a:p>
          <a:endParaRPr lang="en-US"/>
        </a:p>
      </dgm:t>
    </dgm:pt>
    <dgm:pt modelId="{F8F6195E-FA7E-42BB-AA00-CEBA877D19F9}" type="sibTrans" cxnId="{A4563AC0-34F0-4357-8281-EA6945AA0143}">
      <dgm:prSet/>
      <dgm:spPr/>
      <dgm:t>
        <a:bodyPr/>
        <a:lstStyle/>
        <a:p>
          <a:endParaRPr lang="en-US"/>
        </a:p>
      </dgm:t>
    </dgm:pt>
    <dgm:pt modelId="{7CB7B767-733B-49B4-93F4-FA7DEE2AFE04}">
      <dgm:prSet/>
      <dgm:spPr/>
      <dgm:t>
        <a:bodyPr/>
        <a:lstStyle/>
        <a:p>
          <a:r>
            <a:rPr lang="nb-NO" b="1" dirty="0"/>
            <a:t>Hva skal til for å bestå praksisperioden– tydelige mål</a:t>
          </a:r>
          <a:endParaRPr lang="en-US" dirty="0"/>
        </a:p>
      </dgm:t>
    </dgm:pt>
    <dgm:pt modelId="{D9659AF5-27B0-4CC9-9AFA-B4D7D798D2A0}" type="parTrans" cxnId="{4FAE7CA4-CBAB-46C4-8CD7-088486400E0A}">
      <dgm:prSet/>
      <dgm:spPr/>
      <dgm:t>
        <a:bodyPr/>
        <a:lstStyle/>
        <a:p>
          <a:endParaRPr lang="en-US"/>
        </a:p>
      </dgm:t>
    </dgm:pt>
    <dgm:pt modelId="{1D049920-03C4-4F75-87A9-13D1C97AA86F}" type="sibTrans" cxnId="{4FAE7CA4-CBAB-46C4-8CD7-088486400E0A}">
      <dgm:prSet/>
      <dgm:spPr/>
      <dgm:t>
        <a:bodyPr/>
        <a:lstStyle/>
        <a:p>
          <a:endParaRPr lang="en-US"/>
        </a:p>
      </dgm:t>
    </dgm:pt>
    <dgm:pt modelId="{E65A2F4C-A6C1-461F-B34B-25692FD9949D}">
      <dgm:prSet/>
      <dgm:spPr/>
      <dgm:t>
        <a:bodyPr/>
        <a:lstStyle/>
        <a:p>
          <a:r>
            <a:rPr lang="nb-NO" b="1" dirty="0"/>
            <a:t>Tvil om studenten er skikket til yrket som lærer? </a:t>
          </a:r>
          <a:endParaRPr lang="en-US" dirty="0"/>
        </a:p>
      </dgm:t>
    </dgm:pt>
    <dgm:pt modelId="{A53D3BC4-E438-4638-A010-6FF69398C395}" type="parTrans" cxnId="{97C6523E-C2A0-4AE4-8F2B-8774DB68A745}">
      <dgm:prSet/>
      <dgm:spPr/>
      <dgm:t>
        <a:bodyPr/>
        <a:lstStyle/>
        <a:p>
          <a:endParaRPr lang="en-US"/>
        </a:p>
      </dgm:t>
    </dgm:pt>
    <dgm:pt modelId="{D58BE9BD-C37A-4A33-BDC5-59C5CF4D16E6}" type="sibTrans" cxnId="{97C6523E-C2A0-4AE4-8F2B-8774DB68A745}">
      <dgm:prSet/>
      <dgm:spPr/>
      <dgm:t>
        <a:bodyPr/>
        <a:lstStyle/>
        <a:p>
          <a:endParaRPr lang="en-US"/>
        </a:p>
      </dgm:t>
    </dgm:pt>
    <dgm:pt modelId="{8EBDB224-1A47-4234-B951-8172955FBB1E}">
      <dgm:prSet/>
      <dgm:spPr/>
      <dgm:t>
        <a:bodyPr/>
        <a:lstStyle/>
        <a:p>
          <a:r>
            <a:rPr lang="nb-NO" b="1" dirty="0"/>
            <a:t>Ta kontakt – egen skikkethetsansvarlig ved USN </a:t>
          </a:r>
          <a:endParaRPr lang="en-US" b="1" dirty="0"/>
        </a:p>
      </dgm:t>
    </dgm:pt>
    <dgm:pt modelId="{414CAC5F-03F5-4493-9285-B077F51A1191}" type="parTrans" cxnId="{D5219A6F-6EFB-43D8-8079-FD2D3462F639}">
      <dgm:prSet/>
      <dgm:spPr/>
      <dgm:t>
        <a:bodyPr/>
        <a:lstStyle/>
        <a:p>
          <a:endParaRPr lang="en-US"/>
        </a:p>
      </dgm:t>
    </dgm:pt>
    <dgm:pt modelId="{C10CB6AE-6E12-429D-8E11-EB67864B361F}" type="sibTrans" cxnId="{D5219A6F-6EFB-43D8-8079-FD2D3462F639}">
      <dgm:prSet/>
      <dgm:spPr/>
      <dgm:t>
        <a:bodyPr/>
        <a:lstStyle/>
        <a:p>
          <a:endParaRPr lang="en-US"/>
        </a:p>
      </dgm:t>
    </dgm:pt>
    <dgm:pt modelId="{7B934A08-3771-4452-A03F-2D694C953A7D}" type="pres">
      <dgm:prSet presAssocID="{016FD0AF-F63F-41A7-BA15-4DE232C1C3C4}" presName="diagram" presStyleCnt="0">
        <dgm:presLayoutVars>
          <dgm:dir/>
          <dgm:resizeHandles val="exact"/>
        </dgm:presLayoutVars>
      </dgm:prSet>
      <dgm:spPr/>
    </dgm:pt>
    <dgm:pt modelId="{65307106-B390-4207-8592-89FDC7B9BB92}" type="pres">
      <dgm:prSet presAssocID="{30266299-A5D5-4791-A8D0-9F0602553B51}" presName="node" presStyleLbl="node1" presStyleIdx="0" presStyleCnt="5">
        <dgm:presLayoutVars>
          <dgm:bulletEnabled val="1"/>
        </dgm:presLayoutVars>
      </dgm:prSet>
      <dgm:spPr/>
    </dgm:pt>
    <dgm:pt modelId="{42943166-D778-4527-80BF-15E3C62AC058}" type="pres">
      <dgm:prSet presAssocID="{65FE4C7F-06AF-4BEE-9819-DA43FACEDED2}" presName="sibTrans" presStyleCnt="0"/>
      <dgm:spPr/>
    </dgm:pt>
    <dgm:pt modelId="{51E2D54C-C742-49B5-97EF-1FD389F9FF07}" type="pres">
      <dgm:prSet presAssocID="{708192E0-609F-4B90-B4FE-59D7279342A8}" presName="node" presStyleLbl="node1" presStyleIdx="1" presStyleCnt="5">
        <dgm:presLayoutVars>
          <dgm:bulletEnabled val="1"/>
        </dgm:presLayoutVars>
      </dgm:prSet>
      <dgm:spPr/>
    </dgm:pt>
    <dgm:pt modelId="{F860D407-C2A6-4F3D-846B-7A664408EECB}" type="pres">
      <dgm:prSet presAssocID="{F8F6195E-FA7E-42BB-AA00-CEBA877D19F9}" presName="sibTrans" presStyleCnt="0"/>
      <dgm:spPr/>
    </dgm:pt>
    <dgm:pt modelId="{E1E5A543-FAE6-41C8-A4F3-6583C4C912CB}" type="pres">
      <dgm:prSet presAssocID="{7CB7B767-733B-49B4-93F4-FA7DEE2AFE04}" presName="node" presStyleLbl="node1" presStyleIdx="2" presStyleCnt="5">
        <dgm:presLayoutVars>
          <dgm:bulletEnabled val="1"/>
        </dgm:presLayoutVars>
      </dgm:prSet>
      <dgm:spPr/>
    </dgm:pt>
    <dgm:pt modelId="{89A4E239-43A5-462B-8012-AC57B072413E}" type="pres">
      <dgm:prSet presAssocID="{1D049920-03C4-4F75-87A9-13D1C97AA86F}" presName="sibTrans" presStyleCnt="0"/>
      <dgm:spPr/>
    </dgm:pt>
    <dgm:pt modelId="{798EBCB7-E6ED-4463-B2C5-BE37EEE1A165}" type="pres">
      <dgm:prSet presAssocID="{E65A2F4C-A6C1-461F-B34B-25692FD9949D}" presName="node" presStyleLbl="node1" presStyleIdx="3" presStyleCnt="5">
        <dgm:presLayoutVars>
          <dgm:bulletEnabled val="1"/>
        </dgm:presLayoutVars>
      </dgm:prSet>
      <dgm:spPr/>
    </dgm:pt>
    <dgm:pt modelId="{30D9137D-741A-4AF0-8D73-371BA4120D7B}" type="pres">
      <dgm:prSet presAssocID="{D58BE9BD-C37A-4A33-BDC5-59C5CF4D16E6}" presName="sibTrans" presStyleCnt="0"/>
      <dgm:spPr/>
    </dgm:pt>
    <dgm:pt modelId="{79844876-AA56-4D0F-B886-3B264C607761}" type="pres">
      <dgm:prSet presAssocID="{8EBDB224-1A47-4234-B951-8172955FBB1E}" presName="node" presStyleLbl="node1" presStyleIdx="4" presStyleCnt="5">
        <dgm:presLayoutVars>
          <dgm:bulletEnabled val="1"/>
        </dgm:presLayoutVars>
      </dgm:prSet>
      <dgm:spPr/>
    </dgm:pt>
  </dgm:ptLst>
  <dgm:cxnLst>
    <dgm:cxn modelId="{C31A4F00-EF49-41F9-AC3B-512C76D816B7}" type="presOf" srcId="{7CB7B767-733B-49B4-93F4-FA7DEE2AFE04}" destId="{E1E5A543-FAE6-41C8-A4F3-6583C4C912CB}" srcOrd="0" destOrd="0" presId="urn:microsoft.com/office/officeart/2005/8/layout/default"/>
    <dgm:cxn modelId="{C8BE1C2E-1626-4E35-94F1-B7D3D50A186C}" type="presOf" srcId="{708192E0-609F-4B90-B4FE-59D7279342A8}" destId="{51E2D54C-C742-49B5-97EF-1FD389F9FF07}" srcOrd="0" destOrd="0" presId="urn:microsoft.com/office/officeart/2005/8/layout/default"/>
    <dgm:cxn modelId="{D106BE2F-F541-4D42-9114-75DEB18E8837}" srcId="{016FD0AF-F63F-41A7-BA15-4DE232C1C3C4}" destId="{30266299-A5D5-4791-A8D0-9F0602553B51}" srcOrd="0" destOrd="0" parTransId="{C1743AFF-A2D9-44EA-B927-0F40A3B70ACA}" sibTransId="{65FE4C7F-06AF-4BEE-9819-DA43FACEDED2}"/>
    <dgm:cxn modelId="{97C6523E-C2A0-4AE4-8F2B-8774DB68A745}" srcId="{016FD0AF-F63F-41A7-BA15-4DE232C1C3C4}" destId="{E65A2F4C-A6C1-461F-B34B-25692FD9949D}" srcOrd="3" destOrd="0" parTransId="{A53D3BC4-E438-4638-A010-6FF69398C395}" sibTransId="{D58BE9BD-C37A-4A33-BDC5-59C5CF4D16E6}"/>
    <dgm:cxn modelId="{8F5F0D3F-0BC3-4749-8D69-5F08575681BC}" type="presOf" srcId="{8EBDB224-1A47-4234-B951-8172955FBB1E}" destId="{79844876-AA56-4D0F-B886-3B264C607761}" srcOrd="0" destOrd="0" presId="urn:microsoft.com/office/officeart/2005/8/layout/default"/>
    <dgm:cxn modelId="{D5219A6F-6EFB-43D8-8079-FD2D3462F639}" srcId="{016FD0AF-F63F-41A7-BA15-4DE232C1C3C4}" destId="{8EBDB224-1A47-4234-B951-8172955FBB1E}" srcOrd="4" destOrd="0" parTransId="{414CAC5F-03F5-4493-9285-B077F51A1191}" sibTransId="{C10CB6AE-6E12-429D-8E11-EB67864B361F}"/>
    <dgm:cxn modelId="{4FAE7CA4-CBAB-46C4-8CD7-088486400E0A}" srcId="{016FD0AF-F63F-41A7-BA15-4DE232C1C3C4}" destId="{7CB7B767-733B-49B4-93F4-FA7DEE2AFE04}" srcOrd="2" destOrd="0" parTransId="{D9659AF5-27B0-4CC9-9AFA-B4D7D798D2A0}" sibTransId="{1D049920-03C4-4F75-87A9-13D1C97AA86F}"/>
    <dgm:cxn modelId="{7FE013A5-47A8-486C-921E-79FE5216F594}" type="presOf" srcId="{E65A2F4C-A6C1-461F-B34B-25692FD9949D}" destId="{798EBCB7-E6ED-4463-B2C5-BE37EEE1A165}" srcOrd="0" destOrd="0" presId="urn:microsoft.com/office/officeart/2005/8/layout/default"/>
    <dgm:cxn modelId="{A4563AC0-34F0-4357-8281-EA6945AA0143}" srcId="{016FD0AF-F63F-41A7-BA15-4DE232C1C3C4}" destId="{708192E0-609F-4B90-B4FE-59D7279342A8}" srcOrd="1" destOrd="0" parTransId="{67DC38DA-BC23-4CC0-9159-7C517735AF7E}" sibTransId="{F8F6195E-FA7E-42BB-AA00-CEBA877D19F9}"/>
    <dgm:cxn modelId="{52A7FBC5-A5C7-473E-8CCA-72F936664FB8}" type="presOf" srcId="{30266299-A5D5-4791-A8D0-9F0602553B51}" destId="{65307106-B390-4207-8592-89FDC7B9BB92}" srcOrd="0" destOrd="0" presId="urn:microsoft.com/office/officeart/2005/8/layout/default"/>
    <dgm:cxn modelId="{42B266F6-1BA9-415B-AE00-FBAF67AA6E24}" type="presOf" srcId="{016FD0AF-F63F-41A7-BA15-4DE232C1C3C4}" destId="{7B934A08-3771-4452-A03F-2D694C953A7D}" srcOrd="0" destOrd="0" presId="urn:microsoft.com/office/officeart/2005/8/layout/default"/>
    <dgm:cxn modelId="{77F0B945-EBFC-42A5-9A5F-411816BA1DE5}" type="presParOf" srcId="{7B934A08-3771-4452-A03F-2D694C953A7D}" destId="{65307106-B390-4207-8592-89FDC7B9BB92}" srcOrd="0" destOrd="0" presId="urn:microsoft.com/office/officeart/2005/8/layout/default"/>
    <dgm:cxn modelId="{7471D94C-8103-4098-9994-8F46F03C7333}" type="presParOf" srcId="{7B934A08-3771-4452-A03F-2D694C953A7D}" destId="{42943166-D778-4527-80BF-15E3C62AC058}" srcOrd="1" destOrd="0" presId="urn:microsoft.com/office/officeart/2005/8/layout/default"/>
    <dgm:cxn modelId="{79BCB9B7-F08C-4D70-B8AF-1FC95060C09F}" type="presParOf" srcId="{7B934A08-3771-4452-A03F-2D694C953A7D}" destId="{51E2D54C-C742-49B5-97EF-1FD389F9FF07}" srcOrd="2" destOrd="0" presId="urn:microsoft.com/office/officeart/2005/8/layout/default"/>
    <dgm:cxn modelId="{6B3E8279-F16F-462F-824F-4AB11AC31A97}" type="presParOf" srcId="{7B934A08-3771-4452-A03F-2D694C953A7D}" destId="{F860D407-C2A6-4F3D-846B-7A664408EECB}" srcOrd="3" destOrd="0" presId="urn:microsoft.com/office/officeart/2005/8/layout/default"/>
    <dgm:cxn modelId="{9BBC264F-A95F-4B97-BA71-8EBEA001AD4A}" type="presParOf" srcId="{7B934A08-3771-4452-A03F-2D694C953A7D}" destId="{E1E5A543-FAE6-41C8-A4F3-6583C4C912CB}" srcOrd="4" destOrd="0" presId="urn:microsoft.com/office/officeart/2005/8/layout/default"/>
    <dgm:cxn modelId="{FDF4F28F-6827-4474-B3FB-5AA4CE6928BC}" type="presParOf" srcId="{7B934A08-3771-4452-A03F-2D694C953A7D}" destId="{89A4E239-43A5-462B-8012-AC57B072413E}" srcOrd="5" destOrd="0" presId="urn:microsoft.com/office/officeart/2005/8/layout/default"/>
    <dgm:cxn modelId="{86A5BAD3-DF5F-4875-82A8-AFC6E117BB82}" type="presParOf" srcId="{7B934A08-3771-4452-A03F-2D694C953A7D}" destId="{798EBCB7-E6ED-4463-B2C5-BE37EEE1A165}" srcOrd="6" destOrd="0" presId="urn:microsoft.com/office/officeart/2005/8/layout/default"/>
    <dgm:cxn modelId="{D67FEC25-B610-450C-9A1F-286CB00AFDAE}" type="presParOf" srcId="{7B934A08-3771-4452-A03F-2D694C953A7D}" destId="{30D9137D-741A-4AF0-8D73-371BA4120D7B}" srcOrd="7" destOrd="0" presId="urn:microsoft.com/office/officeart/2005/8/layout/default"/>
    <dgm:cxn modelId="{8C0D3681-D772-4263-929D-6C3A1EA7BE25}" type="presParOf" srcId="{7B934A08-3771-4452-A03F-2D694C953A7D}" destId="{79844876-AA56-4D0F-B886-3B264C607761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08689-6E52-47A6-BBED-9A883AA3BBE6}">
      <dsp:nvSpPr>
        <dsp:cNvPr id="0" name=""/>
        <dsp:cNvSpPr/>
      </dsp:nvSpPr>
      <dsp:spPr>
        <a:xfrm>
          <a:off x="671333" y="1196"/>
          <a:ext cx="2239565" cy="13437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Ta kontakt med praksislærer i forkant av praksisperioden for å avtale praksisforberedende møte og/eller opprette kontakt på tlf. eller e-post</a:t>
          </a:r>
          <a:endParaRPr lang="en-US" sz="1400" kern="1200" dirty="0"/>
        </a:p>
      </dsp:txBody>
      <dsp:txXfrm>
        <a:off x="671333" y="1196"/>
        <a:ext cx="2239565" cy="1343739"/>
      </dsp:txXfrm>
    </dsp:sp>
    <dsp:sp modelId="{1575D975-4A84-473C-A7F3-12B1C1436836}">
      <dsp:nvSpPr>
        <dsp:cNvPr id="0" name=""/>
        <dsp:cNvSpPr/>
      </dsp:nvSpPr>
      <dsp:spPr>
        <a:xfrm>
          <a:off x="3134855" y="1196"/>
          <a:ext cx="2239565" cy="13437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Skrive og levere forventningsnotat til praksislærer</a:t>
          </a:r>
          <a:endParaRPr lang="en-US" sz="1400" kern="1200" dirty="0"/>
        </a:p>
      </dsp:txBody>
      <dsp:txXfrm>
        <a:off x="3134855" y="1196"/>
        <a:ext cx="2239565" cy="1343739"/>
      </dsp:txXfrm>
    </dsp:sp>
    <dsp:sp modelId="{EF2701ED-AD6B-40A1-8765-3A092E573710}">
      <dsp:nvSpPr>
        <dsp:cNvPr id="0" name=""/>
        <dsp:cNvSpPr/>
      </dsp:nvSpPr>
      <dsp:spPr>
        <a:xfrm>
          <a:off x="5598377" y="1196"/>
          <a:ext cx="2239565" cy="13437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Levere kopi av praksisvurderingen fra 2. studieår til ny praksislærer </a:t>
          </a:r>
          <a:endParaRPr lang="en-US" sz="1400" kern="1200"/>
        </a:p>
      </dsp:txBody>
      <dsp:txXfrm>
        <a:off x="5598377" y="1196"/>
        <a:ext cx="2239565" cy="1343739"/>
      </dsp:txXfrm>
    </dsp:sp>
    <dsp:sp modelId="{42383C78-2FD0-446C-9317-8F3F71BB10A0}">
      <dsp:nvSpPr>
        <dsp:cNvPr id="0" name=""/>
        <dsp:cNvSpPr/>
      </dsp:nvSpPr>
      <dsp:spPr>
        <a:xfrm>
          <a:off x="8061899" y="1196"/>
          <a:ext cx="2239565" cy="13437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Sette seg inn i klassens planer og pensum i aktuelle fag</a:t>
          </a:r>
          <a:endParaRPr lang="en-US" sz="1400" kern="1200" dirty="0"/>
        </a:p>
      </dsp:txBody>
      <dsp:txXfrm>
        <a:off x="8061899" y="1196"/>
        <a:ext cx="2239565" cy="1343739"/>
      </dsp:txXfrm>
    </dsp:sp>
    <dsp:sp modelId="{692ECE1C-50D7-40C5-94BE-D91326D78854}">
      <dsp:nvSpPr>
        <dsp:cNvPr id="0" name=""/>
        <dsp:cNvSpPr/>
      </dsp:nvSpPr>
      <dsp:spPr>
        <a:xfrm>
          <a:off x="671333" y="1568891"/>
          <a:ext cx="2239565" cy="13437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Føre logg hver dag (dokumenterer erfaringer, refleksjoner)</a:t>
          </a:r>
          <a:endParaRPr lang="en-US" sz="1400" kern="1200"/>
        </a:p>
      </dsp:txBody>
      <dsp:txXfrm>
        <a:off x="671333" y="1568891"/>
        <a:ext cx="2239565" cy="1343739"/>
      </dsp:txXfrm>
    </dsp:sp>
    <dsp:sp modelId="{679C16CF-E726-49F8-88C5-3AA981FFBF73}">
      <dsp:nvSpPr>
        <dsp:cNvPr id="0" name=""/>
        <dsp:cNvSpPr/>
      </dsp:nvSpPr>
      <dsp:spPr>
        <a:xfrm>
          <a:off x="3134855" y="1568891"/>
          <a:ext cx="2239565" cy="13437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Ha ansvar for minimum gjennomsnittlig 4 undervisningsøkter pr uke (i sine fag)</a:t>
          </a:r>
          <a:endParaRPr lang="en-US" sz="1400" kern="1200"/>
        </a:p>
      </dsp:txBody>
      <dsp:txXfrm>
        <a:off x="3134855" y="1568891"/>
        <a:ext cx="2239565" cy="1343739"/>
      </dsp:txXfrm>
    </dsp:sp>
    <dsp:sp modelId="{540199FE-4001-446B-B142-9E6318A1907B}">
      <dsp:nvSpPr>
        <dsp:cNvPr id="0" name=""/>
        <dsp:cNvSpPr/>
      </dsp:nvSpPr>
      <dsp:spPr>
        <a:xfrm>
          <a:off x="5598377" y="1568891"/>
          <a:ext cx="2239565" cy="13437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/>
            <a:t>Delta på praksisoppfølgingssamtale</a:t>
          </a:r>
          <a:endParaRPr lang="en-US" sz="1400" kern="1200"/>
        </a:p>
      </dsp:txBody>
      <dsp:txXfrm>
        <a:off x="5598377" y="1568891"/>
        <a:ext cx="2239565" cy="1343739"/>
      </dsp:txXfrm>
    </dsp:sp>
    <dsp:sp modelId="{308DFB93-57FE-4B13-9350-00BE5B4D96A9}">
      <dsp:nvSpPr>
        <dsp:cNvPr id="0" name=""/>
        <dsp:cNvSpPr/>
      </dsp:nvSpPr>
      <dsp:spPr>
        <a:xfrm>
          <a:off x="8061899" y="1568891"/>
          <a:ext cx="2239565" cy="13437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Skrive egenvurdering fra praksis og levere til praksislærer ved slutten av praksisperioden</a:t>
          </a:r>
          <a:endParaRPr lang="en-US" sz="1400" kern="1200" dirty="0"/>
        </a:p>
      </dsp:txBody>
      <dsp:txXfrm>
        <a:off x="8061899" y="1568891"/>
        <a:ext cx="2239565" cy="1343739"/>
      </dsp:txXfrm>
    </dsp:sp>
    <dsp:sp modelId="{A59DAB1E-2787-4E71-B83B-48DDA478851D}">
      <dsp:nvSpPr>
        <dsp:cNvPr id="0" name=""/>
        <dsp:cNvSpPr/>
      </dsp:nvSpPr>
      <dsp:spPr>
        <a:xfrm>
          <a:off x="4366616" y="3136587"/>
          <a:ext cx="2239565" cy="13437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Levere ferdig utfylt og signert vurderingsskjema i WISEFLOW innen en uke etter at all praksis er gjennomført.</a:t>
          </a:r>
          <a:endParaRPr lang="en-US" sz="1400" kern="1200" dirty="0"/>
        </a:p>
      </dsp:txBody>
      <dsp:txXfrm>
        <a:off x="4366616" y="3136587"/>
        <a:ext cx="2239565" cy="13437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8E82CB-CBE8-4D4F-9A46-997C8A156CF4}">
      <dsp:nvSpPr>
        <dsp:cNvPr id="0" name=""/>
        <dsp:cNvSpPr/>
      </dsp:nvSpPr>
      <dsp:spPr>
        <a:xfrm>
          <a:off x="0" y="3477102"/>
          <a:ext cx="4850003" cy="2281355"/>
        </a:xfrm>
        <a:prstGeom prst="rect">
          <a:avLst/>
        </a:prstGeom>
        <a:solidFill>
          <a:srgbClr val="60A5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b="1" kern="1200" dirty="0"/>
            <a:t>Vurdering </a:t>
          </a:r>
          <a:r>
            <a:rPr lang="nb-NO" sz="2700" b="1" i="1" kern="1200" dirty="0"/>
            <a:t>for</a:t>
          </a:r>
          <a:r>
            <a:rPr lang="nb-NO" sz="2700" b="1" kern="1200" dirty="0"/>
            <a:t> læring</a:t>
          </a:r>
          <a:endParaRPr lang="en-US" sz="2700" kern="1200" dirty="0"/>
        </a:p>
      </dsp:txBody>
      <dsp:txXfrm>
        <a:off x="0" y="3477102"/>
        <a:ext cx="4850003" cy="1231932"/>
      </dsp:txXfrm>
    </dsp:sp>
    <dsp:sp modelId="{B12C4F1A-14A4-497F-A281-FDEB5AFDD4FD}">
      <dsp:nvSpPr>
        <dsp:cNvPr id="0" name=""/>
        <dsp:cNvSpPr/>
      </dsp:nvSpPr>
      <dsp:spPr>
        <a:xfrm>
          <a:off x="2368" y="4663407"/>
          <a:ext cx="1615088" cy="1049423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b="1" kern="1200"/>
            <a:t>Hva har studenten oppnådd </a:t>
          </a:r>
          <a:endParaRPr lang="en-US" sz="1100" kern="1200"/>
        </a:p>
      </dsp:txBody>
      <dsp:txXfrm>
        <a:off x="2368" y="4663407"/>
        <a:ext cx="1615088" cy="1049423"/>
      </dsp:txXfrm>
    </dsp:sp>
    <dsp:sp modelId="{8C35C0DA-7089-47A8-892F-1077CC13929C}">
      <dsp:nvSpPr>
        <dsp:cNvPr id="0" name=""/>
        <dsp:cNvSpPr/>
      </dsp:nvSpPr>
      <dsp:spPr>
        <a:xfrm>
          <a:off x="1617457" y="4663407"/>
          <a:ext cx="1615088" cy="1049423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b="1" kern="1200" dirty="0"/>
            <a:t>Hva bør studenten jobbe med videre – progresjon</a:t>
          </a:r>
          <a:endParaRPr lang="en-US" sz="1100" kern="1200" dirty="0"/>
        </a:p>
      </dsp:txBody>
      <dsp:txXfrm>
        <a:off x="1617457" y="4663407"/>
        <a:ext cx="1615088" cy="1049423"/>
      </dsp:txXfrm>
    </dsp:sp>
    <dsp:sp modelId="{EEA65E9C-F952-486F-941A-2E310C3DBEE5}">
      <dsp:nvSpPr>
        <dsp:cNvPr id="0" name=""/>
        <dsp:cNvSpPr/>
      </dsp:nvSpPr>
      <dsp:spPr>
        <a:xfrm>
          <a:off x="3232545" y="4663407"/>
          <a:ext cx="1615088" cy="1049423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100" b="1" kern="1200"/>
            <a:t>Nyttig for neste praksislærer</a:t>
          </a:r>
          <a:endParaRPr lang="en-US" sz="1100" kern="120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900" b="1" kern="1200"/>
            <a:t>Bruk læringsutbyttebeskrivelsene i vurderingsskjema som utgangspunkt for veiledning underveis i praksis.</a:t>
          </a:r>
          <a:endParaRPr lang="en-US" sz="900" kern="1200"/>
        </a:p>
      </dsp:txBody>
      <dsp:txXfrm>
        <a:off x="3232545" y="4663407"/>
        <a:ext cx="1615088" cy="1049423"/>
      </dsp:txXfrm>
    </dsp:sp>
    <dsp:sp modelId="{60144176-4EA0-4963-9153-8B6466953383}">
      <dsp:nvSpPr>
        <dsp:cNvPr id="0" name=""/>
        <dsp:cNvSpPr/>
      </dsp:nvSpPr>
      <dsp:spPr>
        <a:xfrm rot="10800000">
          <a:off x="0" y="2597"/>
          <a:ext cx="4850003" cy="3508725"/>
        </a:xfrm>
        <a:prstGeom prst="upArrowCallout">
          <a:avLst/>
        </a:prstGeom>
        <a:solidFill>
          <a:srgbClr val="60A5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700" kern="1200" dirty="0"/>
            <a:t>Vurderingsskjemaene er basert på </a:t>
          </a:r>
          <a:r>
            <a:rPr lang="nb-NO" sz="2700" b="1" kern="1200" dirty="0"/>
            <a:t>Læringsutbyttebeskrivelsene</a:t>
          </a:r>
          <a:r>
            <a:rPr lang="nb-NO" sz="2700" kern="1200" dirty="0"/>
            <a:t> fra Nasjonale retningslinjer for </a:t>
          </a:r>
          <a:r>
            <a:rPr lang="nb-NO" sz="2700" kern="1200" dirty="0" err="1"/>
            <a:t>grunnskolelærerutdanningen</a:t>
          </a:r>
          <a:endParaRPr lang="en-US" sz="2700" kern="1200" dirty="0"/>
        </a:p>
      </dsp:txBody>
      <dsp:txXfrm rot="10800000">
        <a:off x="0" y="2597"/>
        <a:ext cx="4850003" cy="22798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307106-B390-4207-8592-89FDC7B9BB92}">
      <dsp:nvSpPr>
        <dsp:cNvPr id="0" name=""/>
        <dsp:cNvSpPr/>
      </dsp:nvSpPr>
      <dsp:spPr>
        <a:xfrm>
          <a:off x="356483" y="3344"/>
          <a:ext cx="3342037" cy="200522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b="1" kern="1200" dirty="0"/>
            <a:t>Ta kontakt med USN, så tidlig som mulig dersom det er tvil om studenten kan oppnå målene for praksis som står beskrevet i vurderingsskjemaet.</a:t>
          </a:r>
          <a:endParaRPr lang="en-US" sz="2100" b="1" kern="1200" dirty="0"/>
        </a:p>
      </dsp:txBody>
      <dsp:txXfrm>
        <a:off x="356483" y="3344"/>
        <a:ext cx="3342037" cy="2005222"/>
      </dsp:txXfrm>
    </dsp:sp>
    <dsp:sp modelId="{51E2D54C-C742-49B5-97EF-1FD389F9FF07}">
      <dsp:nvSpPr>
        <dsp:cNvPr id="0" name=""/>
        <dsp:cNvSpPr/>
      </dsp:nvSpPr>
      <dsp:spPr>
        <a:xfrm>
          <a:off x="4032724" y="3344"/>
          <a:ext cx="3342037" cy="2005222"/>
        </a:xfrm>
        <a:prstGeom prst="rect">
          <a:avLst/>
        </a:prstGeom>
        <a:solidFill>
          <a:schemeClr val="accent5">
            <a:hueOff val="-1838336"/>
            <a:satOff val="-2557"/>
            <a:lumOff val="-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b="1" kern="1200" dirty="0"/>
            <a:t>Praksisrådgiver og student må kontaktes og skjema om fare for å få praksis vurdert til ikke bestått må fylles ut.</a:t>
          </a:r>
          <a:endParaRPr lang="en-US" sz="2100" b="1" kern="1200" dirty="0"/>
        </a:p>
      </dsp:txBody>
      <dsp:txXfrm>
        <a:off x="4032724" y="3344"/>
        <a:ext cx="3342037" cy="2005222"/>
      </dsp:txXfrm>
    </dsp:sp>
    <dsp:sp modelId="{E1E5A543-FAE6-41C8-A4F3-6583C4C912CB}">
      <dsp:nvSpPr>
        <dsp:cNvPr id="0" name=""/>
        <dsp:cNvSpPr/>
      </dsp:nvSpPr>
      <dsp:spPr>
        <a:xfrm>
          <a:off x="7708965" y="3344"/>
          <a:ext cx="3342037" cy="2005222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b="1" kern="1200" dirty="0"/>
            <a:t>Hva skal til for å bestå praksisperioden– tydelige mål</a:t>
          </a:r>
          <a:endParaRPr lang="en-US" sz="2100" kern="1200" dirty="0"/>
        </a:p>
      </dsp:txBody>
      <dsp:txXfrm>
        <a:off x="7708965" y="3344"/>
        <a:ext cx="3342037" cy="2005222"/>
      </dsp:txXfrm>
    </dsp:sp>
    <dsp:sp modelId="{798EBCB7-E6ED-4463-B2C5-BE37EEE1A165}">
      <dsp:nvSpPr>
        <dsp:cNvPr id="0" name=""/>
        <dsp:cNvSpPr/>
      </dsp:nvSpPr>
      <dsp:spPr>
        <a:xfrm>
          <a:off x="2194604" y="2342770"/>
          <a:ext cx="3342037" cy="2005222"/>
        </a:xfrm>
        <a:prstGeom prst="rect">
          <a:avLst/>
        </a:prstGeom>
        <a:solidFill>
          <a:schemeClr val="accent5">
            <a:hueOff val="-5515009"/>
            <a:satOff val="-7671"/>
            <a:lumOff val="-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b="1" kern="1200" dirty="0"/>
            <a:t>Tvil om studenten er skikket til yrket som lærer? </a:t>
          </a:r>
          <a:endParaRPr lang="en-US" sz="2100" kern="1200" dirty="0"/>
        </a:p>
      </dsp:txBody>
      <dsp:txXfrm>
        <a:off x="2194604" y="2342770"/>
        <a:ext cx="3342037" cy="2005222"/>
      </dsp:txXfrm>
    </dsp:sp>
    <dsp:sp modelId="{79844876-AA56-4D0F-B886-3B264C607761}">
      <dsp:nvSpPr>
        <dsp:cNvPr id="0" name=""/>
        <dsp:cNvSpPr/>
      </dsp:nvSpPr>
      <dsp:spPr>
        <a:xfrm>
          <a:off x="5870845" y="2342770"/>
          <a:ext cx="3342037" cy="2005222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b="1" kern="1200" dirty="0"/>
            <a:t>Ta kontakt – egen skikkethetsansvarlig ved USN </a:t>
          </a:r>
          <a:endParaRPr lang="en-US" sz="2100" b="1" kern="1200" dirty="0"/>
        </a:p>
      </dsp:txBody>
      <dsp:txXfrm>
        <a:off x="5870845" y="2342770"/>
        <a:ext cx="3342037" cy="20052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2D75AC-C3F1-4679-9591-B4927858B497}" type="datetimeFigureOut">
              <a:rPr lang="nb-NO" smtClean="0"/>
              <a:t>24.09.2026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E027CF-CEAA-4873-9D6C-619794582B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57804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7B6AF9-F339-4CA2-9F2A-F717EB1D3CB3}" type="datetimeFigureOut">
              <a:rPr lang="nb-NO" smtClean="0"/>
              <a:t>24.09.2026</a:t>
            </a:fld>
            <a:endParaRPr lang="nb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424695-0C6E-4E5F-857F-0358D42E8255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5099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Hvem er studentene som kommer til dere i praksis?</a:t>
            </a:r>
          </a:p>
          <a:p>
            <a:r>
              <a:rPr lang="nb-NO" baseline="0" dirty="0"/>
              <a:t>De aller fleste har gjennomført praksis på samme skole 1. og 2. studieår og kommer nå til nye trinn på ukjent praksisskole. Mange av våre studenter på nett- og samlingsbasert utdanning har erfaring fra jobb i skolen og mange jobber i skolen ved siden av studier. Men, vi har også studenter uten jobberfaring fra skolen, studentgruppa er sammensatt både når det gjelder alder og arbeidserfaring.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424695-0C6E-4E5F-857F-0358D42E8255}" type="slidenum">
              <a:rPr lang="nb-NO" smtClean="0"/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4269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Kunnskap – ferdigheter og kompetanse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1F8817-5629-434F-A7DB-2A04B26EFCB6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8260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424695-0C6E-4E5F-857F-0358D42E8255}" type="slidenum">
              <a:rPr lang="nb-NO" smtClean="0"/>
              <a:t>16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176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424695-0C6E-4E5F-857F-0358D42E8255}" type="slidenum">
              <a:rPr lang="nb-NO" smtClean="0"/>
              <a:t>20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80669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297C5E-EE6D-408E-87C4-C2C018E40A40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9260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0C0D-7B3A-428B-9B42-B1A0EDAF7B98}" type="datetimeFigureOut">
              <a:rPr lang="nb-NO" smtClean="0"/>
              <a:t>24.09.2026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9A5E7-A795-475E-ABCB-88C8D46BB805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1474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0C0D-7B3A-428B-9B42-B1A0EDAF7B98}" type="datetimeFigureOut">
              <a:rPr lang="nb-NO" smtClean="0"/>
              <a:t>24.09.2026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9A5E7-A795-475E-ABCB-88C8D46BB805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9338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0C0D-7B3A-428B-9B42-B1A0EDAF7B98}" type="datetimeFigureOut">
              <a:rPr lang="nb-NO" smtClean="0"/>
              <a:t>24.09.2026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9A5E7-A795-475E-ABCB-88C8D46BB805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6959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0C0D-7B3A-428B-9B42-B1A0EDAF7B98}" type="datetimeFigureOut">
              <a:rPr lang="nb-NO" smtClean="0"/>
              <a:t>24.09.2026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9A5E7-A795-475E-ABCB-88C8D46BB805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49212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0C0D-7B3A-428B-9B42-B1A0EDAF7B98}" type="datetimeFigureOut">
              <a:rPr lang="nb-NO" smtClean="0"/>
              <a:t>24.09.2026</a:t>
            </a:fld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9A5E7-A795-475E-ABCB-88C8D46BB805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1589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0C0D-7B3A-428B-9B42-B1A0EDAF7B98}" type="datetimeFigureOut">
              <a:rPr lang="nb-NO" smtClean="0"/>
              <a:t>24.09.2026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9A5E7-A795-475E-ABCB-88C8D46BB805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44599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0C0D-7B3A-428B-9B42-B1A0EDAF7B98}" type="datetimeFigureOut">
              <a:rPr lang="nb-NO" smtClean="0"/>
              <a:t>24.09.2026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9A5E7-A795-475E-ABCB-88C8D46BB805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82872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0C0D-7B3A-428B-9B42-B1A0EDAF7B98}" type="datetimeFigureOut">
              <a:rPr lang="nb-NO" smtClean="0"/>
              <a:t>24.09.2026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9A5E7-A795-475E-ABCB-88C8D46BB805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31940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0C0D-7B3A-428B-9B42-B1A0EDAF7B98}" type="datetimeFigureOut">
              <a:rPr lang="nb-NO" smtClean="0"/>
              <a:t>24.09.2026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9A5E7-A795-475E-ABCB-88C8D46BB805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3280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0C0D-7B3A-428B-9B42-B1A0EDAF7B98}" type="datetimeFigureOut">
              <a:rPr lang="nb-NO" smtClean="0"/>
              <a:t>24.09.2026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9A5E7-A795-475E-ABCB-88C8D46BB805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0172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00C0D-7B3A-428B-9B42-B1A0EDAF7B98}" type="datetimeFigureOut">
              <a:rPr lang="nb-NO" smtClean="0"/>
              <a:t>24.09.2026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9A5E7-A795-475E-ABCB-88C8D46BB805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17783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ph o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03200" y="220134"/>
            <a:ext cx="11777013" cy="604078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05427" y="292377"/>
            <a:ext cx="11774787" cy="59685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4267" b="1">
                <a:latin typeface="Times New Roman"/>
                <a:cs typeface="Times New Roman"/>
              </a:defRPr>
            </a:lvl1pPr>
          </a:lstStyle>
          <a:p>
            <a:pPr lvl="0"/>
            <a:r>
              <a:rPr lang="nb-NO" dirty="0"/>
              <a:t>«</a:t>
            </a:r>
            <a:r>
              <a:rPr lang="nb-NO" dirty="0" err="1"/>
              <a:t>Quote</a:t>
            </a:r>
            <a:r>
              <a:rPr lang="nb-NO" dirty="0"/>
              <a:t>»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11DA-76AE-8F46-BEBF-1D6B9C6BEB4F}" type="datetime1">
              <a:rPr lang="nb-NO" smtClean="0"/>
              <a:t>24.09.2026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Tittel på foredraget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5D78-4187-AD4C-B928-A8579EE9A75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Rectangle 7"/>
          <p:cNvSpPr/>
          <p:nvPr userDrawn="1"/>
        </p:nvSpPr>
        <p:spPr>
          <a:xfrm>
            <a:off x="205427" y="220965"/>
            <a:ext cx="11774787" cy="71412"/>
          </a:xfrm>
          <a:prstGeom prst="rect">
            <a:avLst/>
          </a:prstGeom>
          <a:solidFill>
            <a:srgbClr val="4B4C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364916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, 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6C3EF7-0A7E-3BB8-7FEC-B9099AEC5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611" y="506268"/>
            <a:ext cx="6816959" cy="1077218"/>
          </a:xfrm>
        </p:spPr>
        <p:txBody>
          <a:bodyPr lIns="0" tIns="0" rIns="0" bIns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F2F0AF-8C14-FEEC-0922-8B11532A1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610" y="2034988"/>
            <a:ext cx="6816959" cy="3776138"/>
          </a:xfrm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FB5EFB-5227-9199-E4ED-98BF0125C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/>
          <a:p>
            <a:fld id="{45C8A1DC-E7F4-4EF1-89E3-40FEDAF1FB4D}" type="datetime1">
              <a:rPr lang="nb-NO" smtClean="0"/>
              <a:t>24.09.2026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15BE0C9-3DC0-3A8A-CDD1-37641AA01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/>
          <a:p>
            <a:fld id="{F9601797-DC0E-45BC-9A66-B1CCC5925A5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7">
            <a:extLst>
              <a:ext uri="{FF2B5EF4-FFF2-40B4-BE49-F238E27FC236}">
                <a16:creationId xmlns:a16="http://schemas.microsoft.com/office/drawing/2014/main" id="{6F7154C8-63D1-E3CC-DDC8-77696B5687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42454" y="0"/>
            <a:ext cx="4249546" cy="6858000"/>
          </a:xfrm>
          <a:prstGeom prst="rect">
            <a:avLst/>
          </a:prstGeom>
          <a:noFill/>
        </p:spPr>
        <p:txBody>
          <a:bodyPr tIns="1510455"/>
          <a:lstStyle>
            <a:lvl1pPr marL="228578" indent="-228578" algn="ctr" defTabSz="914310" rtl="0" eaLnBrk="1" latinLnBrk="0" hangingPunct="1">
              <a:lnSpc>
                <a:spcPts val="2000"/>
              </a:lnSpc>
              <a:spcBef>
                <a:spcPts val="2000"/>
              </a:spcBef>
              <a:buFont typeface="Arial" panose="020B0604020202020204" pitchFamily="34" charset="0"/>
              <a:buNone/>
              <a:defRPr sz="1500">
                <a:solidFill>
                  <a:schemeClr val="dk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8" name="Plassholder for bunntekst 5">
            <a:extLst>
              <a:ext uri="{FF2B5EF4-FFF2-40B4-BE49-F238E27FC236}">
                <a16:creationId xmlns:a16="http://schemas.microsoft.com/office/drawing/2014/main" id="{DF5B08EA-9506-A1AA-7E3A-BB72477AF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46699" y="6327500"/>
            <a:ext cx="3498602" cy="153889"/>
          </a:xfrm>
        </p:spPr>
        <p:txBody>
          <a:bodyPr lIns="0" tIns="0" rIns="0" bIns="0"/>
          <a:lstStyle/>
          <a:p>
            <a:r>
              <a:rPr lang="nb-NO"/>
              <a:t>Navn på enhet / fakultet / institutt / presentasjon</a:t>
            </a:r>
          </a:p>
        </p:txBody>
      </p:sp>
    </p:spTree>
    <p:extLst>
      <p:ext uri="{BB962C8B-B14F-4D97-AF65-F5344CB8AC3E}">
        <p14:creationId xmlns:p14="http://schemas.microsoft.com/office/powerpoint/2010/main" val="3769349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Graph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03202" y="220137"/>
            <a:ext cx="6443013" cy="604078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606" y="570881"/>
            <a:ext cx="5458263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804" y="2126457"/>
            <a:ext cx="5550063" cy="380020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C53A1-9BB4-164E-AE9A-3854EA41B1DD}" type="datetime1">
              <a:rPr lang="nb-NO" smtClean="0"/>
              <a:t>24.09.2026</a:t>
            </a:fld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5D78-4187-AD4C-B928-A8579EE9A75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Rectangle 7"/>
          <p:cNvSpPr/>
          <p:nvPr userDrawn="1"/>
        </p:nvSpPr>
        <p:spPr>
          <a:xfrm>
            <a:off x="204418" y="220967"/>
            <a:ext cx="6441796" cy="71412"/>
          </a:xfrm>
          <a:prstGeom prst="rect">
            <a:avLst/>
          </a:prstGeom>
          <a:solidFill>
            <a:srgbClr val="4B4C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71606" y="1780141"/>
            <a:ext cx="430844" cy="0"/>
          </a:xfrm>
          <a:prstGeom prst="line">
            <a:avLst/>
          </a:prstGeom>
          <a:ln w="63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6874813" y="220137"/>
            <a:ext cx="5105401" cy="60407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13" name="Content Placeholder 17"/>
          <p:cNvSpPr>
            <a:spLocks noGrp="1"/>
          </p:cNvSpPr>
          <p:nvPr>
            <p:ph sz="quarter" idx="13" hasCustomPrompt="1"/>
          </p:nvPr>
        </p:nvSpPr>
        <p:spPr>
          <a:xfrm>
            <a:off x="6874813" y="220137"/>
            <a:ext cx="5105401" cy="604078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nb-NO" dirty="0"/>
              <a:t>Graph / </a:t>
            </a:r>
            <a:r>
              <a:rPr lang="nb-NO" dirty="0" err="1"/>
              <a:t>Smartart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1783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Pic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03202" y="220137"/>
            <a:ext cx="6443013" cy="604078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606" y="570881"/>
            <a:ext cx="5458263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804" y="2126457"/>
            <a:ext cx="5550063" cy="380020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0D644-D198-0544-B930-C1227F213393}" type="datetime1">
              <a:rPr lang="nb-NO" smtClean="0"/>
              <a:t>24.09.2026</a:t>
            </a:fld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5D78-4187-AD4C-B928-A8579EE9A75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Rectangle 7"/>
          <p:cNvSpPr/>
          <p:nvPr userDrawn="1"/>
        </p:nvSpPr>
        <p:spPr>
          <a:xfrm>
            <a:off x="204418" y="220967"/>
            <a:ext cx="6441796" cy="71412"/>
          </a:xfrm>
          <a:prstGeom prst="rect">
            <a:avLst/>
          </a:prstGeom>
          <a:solidFill>
            <a:srgbClr val="4B4C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874813" y="220137"/>
            <a:ext cx="5105401" cy="6040780"/>
          </a:xfrm>
          <a:solidFill>
            <a:srgbClr val="7E9492"/>
          </a:solidFill>
        </p:spPr>
        <p:txBody>
          <a:bodyPr/>
          <a:lstStyle/>
          <a:p>
            <a:r>
              <a:rPr lang="nb-NO"/>
              <a:t>Klikk ikonet for å legge til et bilde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71606" y="1780141"/>
            <a:ext cx="430844" cy="0"/>
          </a:xfrm>
          <a:prstGeom prst="line">
            <a:avLst/>
          </a:prstGeom>
          <a:ln w="63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53183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Graph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606" y="570881"/>
            <a:ext cx="5458263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804" y="2126457"/>
            <a:ext cx="5550063" cy="380020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58A71-EED5-D543-A9ED-B6BEFC298E42}" type="datetime1">
              <a:rPr lang="nb-NO" smtClean="0"/>
              <a:t>24.09.2026</a:t>
            </a:fld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5D78-4187-AD4C-B928-A8579EE9A756}" type="slidenum">
              <a:rPr lang="nb-NO" smtClean="0"/>
              <a:t>‹#›</a:t>
            </a:fld>
            <a:endParaRPr lang="nb-NO"/>
          </a:p>
        </p:txBody>
      </p:sp>
      <p:sp>
        <p:nvSpPr>
          <p:cNvPr id="8" name="Rectangle 7"/>
          <p:cNvSpPr/>
          <p:nvPr userDrawn="1"/>
        </p:nvSpPr>
        <p:spPr>
          <a:xfrm>
            <a:off x="204418" y="220967"/>
            <a:ext cx="6441796" cy="71412"/>
          </a:xfrm>
          <a:prstGeom prst="rect">
            <a:avLst/>
          </a:prstGeom>
          <a:solidFill>
            <a:srgbClr val="4B4C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71606" y="1780141"/>
            <a:ext cx="430844" cy="0"/>
          </a:xfrm>
          <a:prstGeom prst="line">
            <a:avLst/>
          </a:prstGeom>
          <a:ln w="63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6874813" y="220137"/>
            <a:ext cx="5105401" cy="60407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sp>
        <p:nvSpPr>
          <p:cNvPr id="13" name="Content Placeholder 17"/>
          <p:cNvSpPr>
            <a:spLocks noGrp="1"/>
          </p:cNvSpPr>
          <p:nvPr>
            <p:ph sz="quarter" idx="13" hasCustomPrompt="1"/>
          </p:nvPr>
        </p:nvSpPr>
        <p:spPr>
          <a:xfrm>
            <a:off x="6874813" y="220137"/>
            <a:ext cx="5105401" cy="604078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nb-NO" dirty="0"/>
              <a:t>Graph / </a:t>
            </a:r>
            <a:r>
              <a:rPr lang="nb-NO" dirty="0" err="1"/>
              <a:t>Smartart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52978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100C0D-7B3A-428B-9B42-B1A0EDAF7B98}" type="datetimeFigureOut">
              <a:rPr lang="nb-NO" smtClean="0"/>
              <a:t>24.09.2026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9A5E7-A795-475E-ABCB-88C8D46BB805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75731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4" r:id="rId15"/>
    <p:sldLayoutId id="2147483665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usn.no/praksisglu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Forventningsnotat%20-%20praksisforberedelse.docx" TargetMode="Externa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sikt.no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9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sn.no/studier/praksis/skikkethet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hyperlink" Target="mailto:henrik.b.folkestad@usn.no" TargetMode="External"/><Relationship Id="rId7" Type="http://schemas.openxmlformats.org/officeDocument/2006/relationships/image" Target="../media/image22.jpeg"/><Relationship Id="rId2" Type="http://schemas.openxmlformats.org/officeDocument/2006/relationships/hyperlink" Target="mailto:gro.b.tveitan@usn.n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sn.no/praksisglu" TargetMode="External"/><Relationship Id="rId5" Type="http://schemas.openxmlformats.org/officeDocument/2006/relationships/hyperlink" Target="mailto:bente.selliseth@usn.no" TargetMode="External"/><Relationship Id="rId4" Type="http://schemas.openxmlformats.org/officeDocument/2006/relationships/hyperlink" Target="mailto:anne.l.lindrum@usn.no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5CC6CA-2367-92F9-F960-9CD8C7CF4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nb-NO" sz="4800" b="1" dirty="0"/>
              <a:t>Velkommen til praksisforberedende møte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0E7973-B63B-2236-9A8D-4D072F3197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181850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nb-NO" b="1" dirty="0"/>
          </a:p>
          <a:p>
            <a:pPr marL="0" indent="0" algn="ctr">
              <a:buNone/>
            </a:pPr>
            <a:r>
              <a:rPr lang="nb-NO" b="1" dirty="0"/>
              <a:t>Informasjon om praksisopplæringen </a:t>
            </a:r>
          </a:p>
          <a:p>
            <a:pPr marL="0" indent="0" algn="ctr">
              <a:buNone/>
            </a:pPr>
            <a:r>
              <a:rPr lang="nb-NO" b="1" dirty="0"/>
              <a:t>Grunnskolelærerutdanning (GLU) 3. studieår </a:t>
            </a:r>
          </a:p>
          <a:p>
            <a:pPr marL="0" indent="0" algn="ctr">
              <a:buNone/>
            </a:pPr>
            <a:r>
              <a:rPr lang="nb-NO" b="1" dirty="0"/>
              <a:t>1-7 og 5-10 </a:t>
            </a:r>
          </a:p>
          <a:p>
            <a:pPr marL="0" indent="0" algn="ctr">
              <a:buNone/>
            </a:pPr>
            <a:br>
              <a:rPr lang="nb-NO" b="1" dirty="0"/>
            </a:br>
            <a:r>
              <a:rPr lang="nb-NO" b="1" dirty="0"/>
              <a:t>Praksis uke 42-43-44-45 høst 26</a:t>
            </a:r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sz="1800" dirty="0"/>
              <a:t>v/praksisrådgiver Gro Benedikte Tveitan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DE4DDF5-040C-6022-EE61-31C87988AA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327" b="2"/>
          <a:stretch>
            <a:fillRect/>
          </a:stretch>
        </p:blipFill>
        <p:spPr>
          <a:xfrm>
            <a:off x="8398753" y="1825625"/>
            <a:ext cx="2955047" cy="4351338"/>
          </a:xfrm>
          <a:prstGeom prst="rect">
            <a:avLst/>
          </a:prstGeom>
          <a:noFill/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55024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21674" y="136525"/>
            <a:ext cx="11758540" cy="1050887"/>
          </a:xfrm>
          <a:solidFill>
            <a:schemeClr val="bg1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r>
              <a:rPr lang="nb-NO" dirty="0"/>
              <a:t>	</a:t>
            </a:r>
            <a:br>
              <a:rPr lang="nb-NO" dirty="0"/>
            </a:br>
            <a:r>
              <a:rPr lang="nb-NO" dirty="0"/>
              <a:t>	</a:t>
            </a:r>
            <a:r>
              <a:rPr lang="nb-NO" b="1" dirty="0"/>
              <a:t>PRAKSIS 3. STUDIEÅR KULL 24</a:t>
            </a:r>
            <a:br>
              <a:rPr lang="nb-NO" sz="4900" b="1" dirty="0"/>
            </a:br>
            <a:r>
              <a:rPr lang="nb-NO" sz="4900" b="1" dirty="0"/>
              <a:t>	</a:t>
            </a:r>
            <a:endParaRPr lang="nb-NO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21674" y="1350683"/>
            <a:ext cx="11758540" cy="4867236"/>
          </a:xfr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marL="383108" indent="-380990">
              <a:buFont typeface="Wingdings" panose="05000000000000000000" pitchFamily="2" charset="2"/>
              <a:buChar char="§"/>
            </a:pPr>
            <a:endParaRPr lang="nb-NO" sz="2400" dirty="0">
              <a:latin typeface="Calibri Light" panose="020F0302020204030204" pitchFamily="34" charset="0"/>
              <a:ea typeface="Cambria" panose="02040503050406030204" pitchFamily="18" charset="0"/>
              <a:cs typeface="Calibri Light" panose="020F0302020204030204" pitchFamily="34" charset="0"/>
            </a:endParaRPr>
          </a:p>
          <a:p>
            <a:pPr marL="370408" lvl="1" indent="0">
              <a:buNone/>
            </a:pPr>
            <a:r>
              <a:rPr lang="nb-NO" b="1" dirty="0">
                <a:ea typeface="Cambria" panose="02040503050406030204" pitchFamily="18" charset="0"/>
                <a:cs typeface="Calibri Light" panose="020F0302020204030204" pitchFamily="34" charset="0"/>
              </a:rPr>
              <a:t>	</a:t>
            </a:r>
            <a:r>
              <a:rPr lang="nb-NO" sz="2800" b="1" dirty="0">
                <a:ea typeface="Cambria" panose="02040503050406030204" pitchFamily="18" charset="0"/>
                <a:cs typeface="Calibri Light" panose="020F0302020204030204" pitchFamily="34" charset="0"/>
              </a:rPr>
              <a:t>PRAKSIS UKE 42-43-44-45</a:t>
            </a:r>
          </a:p>
          <a:p>
            <a:pPr marL="370408" lvl="1" indent="0">
              <a:buNone/>
            </a:pPr>
            <a:r>
              <a:rPr lang="nb-NO" sz="2800" dirty="0">
                <a:ea typeface="Cambria" panose="02040503050406030204" pitchFamily="18" charset="0"/>
                <a:cs typeface="Calibri Light" panose="020F0302020204030204" pitchFamily="34" charset="0"/>
              </a:rPr>
              <a:t>	Ingen praksis i vårsemesteret – mulighet for utveksling</a:t>
            </a:r>
          </a:p>
          <a:p>
            <a:pPr marL="383108" indent="-380990">
              <a:buFont typeface="Courier New" panose="02070309020205020404" pitchFamily="49" charset="0"/>
              <a:buChar char="o"/>
            </a:pPr>
            <a:endParaRPr lang="nb-NO" dirty="0">
              <a:ea typeface="Cambria" panose="02040503050406030204" pitchFamily="18" charset="0"/>
              <a:cs typeface="Calibri Light" panose="020F0302020204030204" pitchFamily="34" charset="0"/>
            </a:endParaRPr>
          </a:p>
          <a:p>
            <a:pPr marL="2117" indent="0">
              <a:buNone/>
            </a:pPr>
            <a:r>
              <a:rPr lang="nb-NO" dirty="0">
                <a:ea typeface="Cambria" panose="02040503050406030204" pitchFamily="18" charset="0"/>
                <a:cs typeface="Calibri Light" panose="020F0302020204030204" pitchFamily="34" charset="0"/>
              </a:rPr>
              <a:t>	Praksisperiodene er en </a:t>
            </a:r>
            <a:r>
              <a:rPr lang="nb-NO" b="1" dirty="0">
                <a:ea typeface="Cambria" panose="02040503050406030204" pitchFamily="18" charset="0"/>
                <a:cs typeface="Calibri Light" panose="020F0302020204030204" pitchFamily="34" charset="0"/>
              </a:rPr>
              <a:t>læringsarena på lik linje </a:t>
            </a:r>
          </a:p>
          <a:p>
            <a:pPr marL="2117" indent="0">
              <a:buNone/>
            </a:pPr>
            <a:r>
              <a:rPr lang="nb-NO" b="1" dirty="0">
                <a:ea typeface="Cambria" panose="02040503050406030204" pitchFamily="18" charset="0"/>
                <a:cs typeface="Calibri Light" panose="020F0302020204030204" pitchFamily="34" charset="0"/>
              </a:rPr>
              <a:t>	</a:t>
            </a:r>
            <a:r>
              <a:rPr lang="nb-NO" dirty="0">
                <a:ea typeface="Cambria" panose="02040503050406030204" pitchFamily="18" charset="0"/>
                <a:cs typeface="Calibri Light" panose="020F0302020204030204" pitchFamily="34" charset="0"/>
              </a:rPr>
              <a:t>med undervisning ved lærerutdanningsinstitusjonene.</a:t>
            </a:r>
          </a:p>
          <a:p>
            <a:pPr marL="383108" indent="-380990">
              <a:buFont typeface="Courier New" panose="02070309020205020404" pitchFamily="49" charset="0"/>
              <a:buChar char="o"/>
            </a:pPr>
            <a:endParaRPr lang="nb-NO" dirty="0">
              <a:ea typeface="Cambria" panose="02040503050406030204" pitchFamily="18" charset="0"/>
              <a:cs typeface="Calibri Light" panose="020F0302020204030204" pitchFamily="34" charset="0"/>
            </a:endParaRPr>
          </a:p>
          <a:p>
            <a:pPr marL="2117" indent="0">
              <a:buNone/>
            </a:pPr>
            <a:r>
              <a:rPr lang="nb-NO" dirty="0">
                <a:ea typeface="Cambria" panose="02040503050406030204" pitchFamily="18" charset="0"/>
                <a:cs typeface="Calibri Light" panose="020F0302020204030204" pitchFamily="34" charset="0"/>
              </a:rPr>
              <a:t>	Praksisstudiet er sentralt i utvikling av studentens lærerrolle</a:t>
            </a:r>
          </a:p>
          <a:p>
            <a:pPr marL="383108" indent="-380990">
              <a:buFont typeface="Courier New" panose="02070309020205020404" pitchFamily="49" charset="0"/>
              <a:buChar char="o"/>
            </a:pPr>
            <a:endParaRPr lang="nb-NO" dirty="0">
              <a:latin typeface="Calibri Light" panose="020F0302020204030204" pitchFamily="34" charset="0"/>
              <a:ea typeface="Cambria" panose="02040503050406030204" pitchFamily="18" charset="0"/>
              <a:cs typeface="Calibri Light" panose="020F0302020204030204" pitchFamily="34" charset="0"/>
            </a:endParaRPr>
          </a:p>
          <a:p>
            <a:pPr marL="2117" indent="0">
              <a:buNone/>
            </a:pPr>
            <a:endParaRPr lang="nb-NO" sz="2667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F3A42-6A4E-1F47-BEF9-20A0978B421A}" type="datetime1">
              <a:rPr lang="nb-NO" smtClean="0"/>
              <a:t>24.09.2026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5D78-4187-AD4C-B928-A8579EE9A756}" type="slidenum">
              <a:rPr lang="nb-NO" smtClean="0"/>
              <a:t>2</a:t>
            </a:fld>
            <a:endParaRPr lang="nb-NO"/>
          </a:p>
        </p:txBody>
      </p:sp>
      <p:pic>
        <p:nvPicPr>
          <p:cNvPr id="7" name="Bilde 6" descr="Et bilde som inneholder utklipp&#10;&#10;Automatisk generert beskrivelse">
            <a:extLst>
              <a:ext uri="{FF2B5EF4-FFF2-40B4-BE49-F238E27FC236}">
                <a16:creationId xmlns:a16="http://schemas.microsoft.com/office/drawing/2014/main" id="{87ABB798-E041-FD18-3137-CCA83FA867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7768" y="3100509"/>
            <a:ext cx="2112942" cy="15828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123312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txBody>
          <a:bodyPr anchor="ctr">
            <a:normAutofit/>
          </a:bodyPr>
          <a:lstStyle/>
          <a:p>
            <a:r>
              <a:rPr lang="nb-NO" b="1" dirty="0"/>
              <a:t>Innhold i presentasjonen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txBody>
          <a:bodyPr>
            <a:norm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nb-NO" sz="2000" dirty="0"/>
              <a:t>Hvem er studentene?</a:t>
            </a:r>
          </a:p>
          <a:p>
            <a:pPr marL="914400" lvl="1" indent="-457200">
              <a:buFont typeface="+mj-lt"/>
              <a:buAutoNum type="arabicPeriod"/>
            </a:pPr>
            <a:endParaRPr lang="nb-NO" sz="2000" dirty="0"/>
          </a:p>
          <a:p>
            <a:pPr marL="914400" lvl="1" indent="-457200">
              <a:buFont typeface="+mj-lt"/>
              <a:buAutoNum type="arabicPeriod"/>
            </a:pPr>
            <a:r>
              <a:rPr lang="nb-NO" sz="2000" dirty="0"/>
              <a:t>Praksisforberedelser – dokumenter/skjemaer til bruk i praksis</a:t>
            </a:r>
          </a:p>
          <a:p>
            <a:pPr marL="914400" lvl="1" indent="-457200">
              <a:buFont typeface="+mj-lt"/>
              <a:buAutoNum type="arabicPeriod"/>
            </a:pPr>
            <a:endParaRPr lang="nb-NO" sz="2000" dirty="0"/>
          </a:p>
          <a:p>
            <a:pPr marL="914400" lvl="1" indent="-457200">
              <a:buFont typeface="+mj-lt"/>
              <a:buAutoNum type="arabicPeriod"/>
            </a:pPr>
            <a:r>
              <a:rPr lang="nb-NO" sz="2000" dirty="0"/>
              <a:t>Innhold og mål for praksis 3. studieår</a:t>
            </a:r>
          </a:p>
          <a:p>
            <a:pPr marL="914400" lvl="1" indent="-457200">
              <a:buFont typeface="+mj-lt"/>
              <a:buAutoNum type="arabicPeriod"/>
            </a:pPr>
            <a:endParaRPr lang="nb-NO" sz="2000" dirty="0"/>
          </a:p>
          <a:p>
            <a:pPr marL="914400" lvl="1" indent="-457200">
              <a:buFont typeface="+mj-lt"/>
              <a:buAutoNum type="arabicPeriod"/>
            </a:pPr>
            <a:r>
              <a:rPr lang="nb-NO" sz="2000" dirty="0"/>
              <a:t>Praksisoppfølgingen</a:t>
            </a:r>
          </a:p>
          <a:p>
            <a:pPr marL="914400" lvl="1" indent="-457200">
              <a:buFont typeface="+mj-lt"/>
              <a:buAutoNum type="arabicPeriod"/>
            </a:pPr>
            <a:endParaRPr lang="nb-NO" sz="2000" dirty="0"/>
          </a:p>
          <a:p>
            <a:pPr marL="914400" lvl="1" indent="-457200">
              <a:buFont typeface="+mj-lt"/>
              <a:buAutoNum type="arabicPeriod"/>
            </a:pPr>
            <a:r>
              <a:rPr lang="nb-NO" sz="2000" dirty="0"/>
              <a:t>Veiledning og vurdering av studenten</a:t>
            </a:r>
          </a:p>
          <a:p>
            <a:pPr marL="914400" lvl="1" indent="-457200">
              <a:buFont typeface="+mj-lt"/>
              <a:buAutoNum type="arabicPeriod"/>
            </a:pPr>
            <a:endParaRPr lang="nb-NO" sz="2000" dirty="0"/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6D74F3B6-D9E3-FB11-F774-44C7F51DB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425" y="2301514"/>
            <a:ext cx="5181600" cy="3228109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8271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A34A4C7-B29C-927B-AC7F-DA67D1E9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611" y="326003"/>
            <a:ext cx="6816959" cy="1257483"/>
          </a:xfrm>
        </p:spPr>
        <p:txBody>
          <a:bodyPr>
            <a:noAutofit/>
          </a:bodyPr>
          <a:lstStyle/>
          <a:p>
            <a:r>
              <a:rPr lang="nb-NO" sz="3600" b="1" dirty="0"/>
              <a:t>Fag studenten kan velge 5. semester</a:t>
            </a:r>
            <a:endParaRPr lang="en-US" sz="3600" b="1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EE40A85-34FE-5033-1CA6-BED813C8A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610" y="1956021"/>
            <a:ext cx="6972190" cy="3855105"/>
          </a:xfrm>
        </p:spPr>
        <p:txBody>
          <a:bodyPr>
            <a:normAutofit/>
          </a:bodyPr>
          <a:lstStyle/>
          <a:p>
            <a:pPr marL="370408" lvl="1" indent="0">
              <a:buNone/>
            </a:pPr>
            <a:r>
              <a:rPr lang="nb-NO" dirty="0"/>
              <a:t>Studentene kan velge ett av følgende fag 15+15 stp. </a:t>
            </a:r>
          </a:p>
          <a:p>
            <a:pPr marL="2117" indent="0" algn="ctr">
              <a:buNone/>
            </a:pPr>
            <a:endParaRPr lang="nb-NO" sz="2400" dirty="0"/>
          </a:p>
          <a:p>
            <a:pPr marL="2117" indent="0" algn="ctr">
              <a:buNone/>
            </a:pPr>
            <a:r>
              <a:rPr lang="nb-NO" sz="3200" dirty="0"/>
              <a:t>norsk - engelsk - matematikk </a:t>
            </a:r>
          </a:p>
          <a:p>
            <a:pPr marL="2117" indent="0" algn="ctr">
              <a:buNone/>
            </a:pPr>
            <a:r>
              <a:rPr lang="nb-NO" sz="3200" dirty="0"/>
              <a:t>naturfag - kroppsøving</a:t>
            </a:r>
          </a:p>
          <a:p>
            <a:pPr marL="2117" indent="0" algn="ctr">
              <a:buNone/>
            </a:pPr>
            <a:r>
              <a:rPr lang="nb-NO" sz="3200" dirty="0"/>
              <a:t>kunst &amp; håndverk - RLE - samfunnsfag </a:t>
            </a:r>
            <a:r>
              <a:rPr lang="nb-NO" dirty="0"/>
              <a:t> </a:t>
            </a:r>
          </a:p>
          <a:p>
            <a:endParaRPr lang="en-US" sz="2000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EC3A3A55-8DA7-AC54-2BCD-C5F62F5D0F7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/>
        </p:blipFill>
        <p:spPr>
          <a:xfrm>
            <a:off x="7656704" y="506268"/>
            <a:ext cx="4249546" cy="55731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5396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EA5C09FA-ADA6-8394-5741-8E2955EEB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611" y="203200"/>
            <a:ext cx="6816960" cy="1380286"/>
          </a:xfrm>
        </p:spPr>
        <p:txBody>
          <a:bodyPr/>
          <a:lstStyle/>
          <a:p>
            <a:r>
              <a:rPr lang="nb-NO" b="1" noProof="0" dirty="0"/>
              <a:t>Hvor gjennomføres praksis?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4D2F0D8-7516-BE6B-32CE-6A6566C52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610" y="2034988"/>
            <a:ext cx="6816959" cy="37761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dirty="0"/>
              <a:t>3. GLU 1-7: 	35 studenter</a:t>
            </a:r>
          </a:p>
          <a:p>
            <a:pPr marL="0" indent="0">
              <a:buNone/>
            </a:pPr>
            <a:r>
              <a:rPr lang="nb-NO" dirty="0"/>
              <a:t>3. GLU 5-10: 39 studenter</a:t>
            </a:r>
          </a:p>
          <a:p>
            <a:pPr marL="0" indent="0">
              <a:buNone/>
            </a:pPr>
            <a:r>
              <a:rPr lang="nb-NO" dirty="0"/>
              <a:t>Til sammen 56 praksisskoler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Gjennomfører praksis på en skole i nærheten av sitt bosted, eller på en skole i utlandet, </a:t>
            </a:r>
          </a:p>
          <a:p>
            <a:pPr marL="0" indent="0">
              <a:buNone/>
            </a:pPr>
            <a:r>
              <a:rPr lang="nb-NO" dirty="0"/>
              <a:t>Vi har studenter i praksis i India, Canada, Færøyene og Den Norske Skole på Gran Canaria. </a:t>
            </a:r>
          </a:p>
          <a:p>
            <a:endParaRPr lang="en-US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7E7CDE1D-22D5-7B17-1D27-47480D5EBBD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r="458"/>
          <a:stretch>
            <a:fillRect/>
          </a:stretch>
        </p:blipFill>
        <p:spPr>
          <a:xfrm>
            <a:off x="7942454" y="10"/>
            <a:ext cx="4249546" cy="6857990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32252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74805" y="570881"/>
            <a:ext cx="10615796" cy="114300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txBody>
          <a:bodyPr anchor="ctr">
            <a:normAutofit/>
          </a:bodyPr>
          <a:lstStyle/>
          <a:p>
            <a:r>
              <a:rPr lang="nb-NO" b="1"/>
              <a:t>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390146" y="570882"/>
            <a:ext cx="6985628" cy="5716236"/>
          </a:xfr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nb-NO" sz="1333" b="1" dirty="0"/>
          </a:p>
          <a:p>
            <a:pPr marL="0" indent="0" algn="ctr">
              <a:buNone/>
            </a:pPr>
            <a:r>
              <a:rPr lang="nb-NO" sz="2133" b="1" dirty="0"/>
              <a:t>Beskriver de viktigste rutiner og retningslinjer som gjelder for praksisopplæringen </a:t>
            </a:r>
          </a:p>
          <a:p>
            <a:pPr marL="0" indent="0">
              <a:buNone/>
            </a:pPr>
            <a:endParaRPr lang="nb-NO" sz="1333" dirty="0"/>
          </a:p>
          <a:p>
            <a:pPr marL="514338" indent="-514338">
              <a:spcAft>
                <a:spcPts val="1200"/>
              </a:spcAft>
              <a:buFont typeface="+mj-lt"/>
              <a:buAutoNum type="arabicPeriod"/>
            </a:pPr>
            <a:r>
              <a:rPr lang="nb-NO" sz="1867" b="1" dirty="0"/>
              <a:t>Omfang og organisering av praksisopplæringen</a:t>
            </a:r>
          </a:p>
          <a:p>
            <a:pPr marL="514338" indent="-514338">
              <a:spcAft>
                <a:spcPts val="1200"/>
              </a:spcAft>
              <a:buFont typeface="+mj-lt"/>
              <a:buAutoNum type="arabicPeriod"/>
            </a:pPr>
            <a:r>
              <a:rPr lang="nb-NO" sz="1867" b="1" dirty="0"/>
              <a:t>Innhold i praksisopplæringen – </a:t>
            </a:r>
            <a:r>
              <a:rPr lang="nb-NO" sz="1867" dirty="0"/>
              <a:t>hovedtema og læringsutbytter</a:t>
            </a:r>
          </a:p>
          <a:p>
            <a:pPr marL="514338" indent="-514338">
              <a:spcAft>
                <a:spcPts val="1200"/>
              </a:spcAft>
              <a:buFont typeface="+mj-lt"/>
              <a:buAutoNum type="arabicPeriod"/>
            </a:pPr>
            <a:r>
              <a:rPr lang="nb-NO" sz="1867" b="1" dirty="0"/>
              <a:t>Studentundervisning og studentveiledning i praksisperioden</a:t>
            </a:r>
          </a:p>
          <a:p>
            <a:pPr marL="514338" indent="-514338">
              <a:spcAft>
                <a:spcPts val="1200"/>
              </a:spcAft>
              <a:buFont typeface="+mj-lt"/>
              <a:buAutoNum type="arabicPeriod"/>
            </a:pPr>
            <a:r>
              <a:rPr lang="nb-NO" sz="1867" b="1" dirty="0"/>
              <a:t>Vurdering av studenten i praksis </a:t>
            </a:r>
            <a:endParaRPr lang="nb-NO" sz="1867" dirty="0"/>
          </a:p>
          <a:p>
            <a:pPr marL="514338" indent="-514338">
              <a:spcAft>
                <a:spcPts val="1200"/>
              </a:spcAft>
              <a:buFont typeface="+mj-lt"/>
              <a:buAutoNum type="arabicPeriod"/>
            </a:pPr>
            <a:r>
              <a:rPr lang="nb-NO" sz="1867" b="1" dirty="0"/>
              <a:t>Samarbeid om praksisopplæringen – </a:t>
            </a:r>
            <a:r>
              <a:rPr lang="nb-NO" sz="1867" dirty="0"/>
              <a:t>hvem har ansvar for hva</a:t>
            </a:r>
          </a:p>
          <a:p>
            <a:pPr marL="514338" indent="-514338">
              <a:spcAft>
                <a:spcPts val="1200"/>
              </a:spcAft>
              <a:buFont typeface="+mj-lt"/>
              <a:buAutoNum type="arabicPeriod"/>
            </a:pPr>
            <a:r>
              <a:rPr lang="nb-NO" sz="1867" b="1" dirty="0"/>
              <a:t>Andre bestemmelser – </a:t>
            </a:r>
            <a:r>
              <a:rPr lang="nb-NO" sz="1867" dirty="0"/>
              <a:t>fravær – ev. studenter i vikariat på praksisskolen mm</a:t>
            </a:r>
          </a:p>
          <a:p>
            <a:pPr marL="0" indent="0">
              <a:spcAft>
                <a:spcPts val="1200"/>
              </a:spcAft>
              <a:buNone/>
            </a:pPr>
            <a:endParaRPr lang="nb-NO" sz="1333" dirty="0"/>
          </a:p>
          <a:p>
            <a:pPr marL="0" indent="0">
              <a:spcAft>
                <a:spcPts val="1200"/>
              </a:spcAft>
              <a:buNone/>
            </a:pPr>
            <a:r>
              <a:rPr lang="nb-NO" sz="1333" dirty="0"/>
              <a:t>Praksishåndboka finner dere på </a:t>
            </a:r>
            <a:r>
              <a:rPr lang="nb-NO" sz="1333" dirty="0">
                <a:hlinkClick r:id="rId2"/>
              </a:rPr>
              <a:t>www.usn.no/praksisglu</a:t>
            </a:r>
            <a:endParaRPr lang="nb-NO" sz="1333" dirty="0"/>
          </a:p>
          <a:p>
            <a:pPr marL="0" indent="0">
              <a:spcAft>
                <a:spcPts val="1200"/>
              </a:spcAft>
              <a:buNone/>
            </a:pPr>
            <a:r>
              <a:rPr lang="nb-NO" sz="1333" dirty="0"/>
              <a:t>Jeg sender den også som vedlegg på e-post.</a:t>
            </a:r>
          </a:p>
          <a:p>
            <a:pPr marL="0" indent="0">
              <a:spcAft>
                <a:spcPts val="1200"/>
              </a:spcAft>
              <a:buNone/>
            </a:pPr>
            <a:endParaRPr lang="nb-NO" sz="1333" dirty="0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F8D1C1E7-F2A2-C925-278A-EC47C2D5D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5413" y="6446386"/>
            <a:ext cx="2844800" cy="212821"/>
          </a:xfrm>
        </p:spPr>
        <p:txBody>
          <a:bodyPr/>
          <a:lstStyle/>
          <a:p>
            <a:pPr>
              <a:spcAft>
                <a:spcPts val="800"/>
              </a:spcAft>
              <a:defRPr/>
            </a:pPr>
            <a:fld id="{036B2839-9EDB-465C-86CD-0C17BAECC8D5}" type="slidenum">
              <a:rPr lang="en-US" altLang="en-US"/>
              <a:pPr>
                <a:spcAft>
                  <a:spcPts val="800"/>
                </a:spcAft>
                <a:defRPr/>
              </a:pPr>
              <a:t>6</a:t>
            </a:fld>
            <a:endParaRPr lang="en-US" altLang="en-US"/>
          </a:p>
        </p:txBody>
      </p:sp>
      <p:pic>
        <p:nvPicPr>
          <p:cNvPr id="4" name="Plassholder for innhold 4">
            <a:extLst>
              <a:ext uri="{FF2B5EF4-FFF2-40B4-BE49-F238E27FC236}">
                <a16:creationId xmlns:a16="http://schemas.microsoft.com/office/drawing/2014/main" id="{199171C4-DB72-485C-7DE4-BCB9F4E75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1023" y="570881"/>
            <a:ext cx="412258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163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09357" y="198794"/>
            <a:ext cx="11770856" cy="1172807"/>
          </a:xfrm>
          <a:solidFill>
            <a:schemeClr val="bg1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r>
              <a:rPr lang="nb-NO" dirty="0"/>
              <a:t>	</a:t>
            </a:r>
            <a:r>
              <a:rPr lang="nb-NO" b="1" dirty="0">
                <a:latin typeface="+mj-lt"/>
                <a:ea typeface="Cambria" panose="02040503050406030204" pitchFamily="18" charset="0"/>
              </a:rPr>
              <a:t>Forberedelse til praksis høstsemester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09356" y="1478281"/>
            <a:ext cx="11770856" cy="4448385"/>
          </a:xfrm>
          <a:solidFill>
            <a:schemeClr val="accent6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>
                <a:latin typeface="Cambria" panose="02040503050406030204" pitchFamily="18" charset="0"/>
              </a:rPr>
              <a:t>		</a:t>
            </a:r>
          </a:p>
          <a:p>
            <a:pPr marL="0" indent="0">
              <a:buNone/>
            </a:pPr>
            <a:r>
              <a:rPr lang="nb-NO" sz="2400" dirty="0"/>
              <a:t>Studenten(e) tar kontakt med sin praksislærer (ev. rektor) for å avtale </a:t>
            </a:r>
            <a:br>
              <a:rPr lang="nb-NO" sz="2400" dirty="0"/>
            </a:br>
            <a:r>
              <a:rPr lang="nb-NO" sz="2400" dirty="0"/>
              <a:t>et praksisforberedende møte på praksisskolen, ev. digitalt møte.</a:t>
            </a:r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r>
              <a:rPr lang="nb-NO" sz="2400" dirty="0"/>
              <a:t>Hensikt:</a:t>
            </a:r>
          </a:p>
          <a:p>
            <a:r>
              <a:rPr lang="nb-NO" sz="2400" dirty="0"/>
              <a:t>Bli kjent – informasjon om skolens satsningsområder </a:t>
            </a:r>
            <a:br>
              <a:rPr lang="nb-NO" sz="2400" dirty="0"/>
            </a:br>
            <a:r>
              <a:rPr lang="nb-NO" sz="2400" dirty="0"/>
              <a:t>(ved ny praksisskole)</a:t>
            </a:r>
          </a:p>
          <a:p>
            <a:r>
              <a:rPr lang="nb-NO" sz="2400" dirty="0"/>
              <a:t>Informasjon om klassen, pensum, timeplaner, arbeidstid</a:t>
            </a:r>
          </a:p>
          <a:p>
            <a:r>
              <a:rPr lang="nb-NO" sz="2400" dirty="0"/>
              <a:t>Student signerer ev. på skolens taushetsskjema</a:t>
            </a:r>
          </a:p>
          <a:p>
            <a:r>
              <a:rPr lang="nb-NO" sz="2400" dirty="0"/>
              <a:t>Gir personlig kontaktinfo for ev. å få tilgang til skolens digitale læringsplattform 	</a:t>
            </a:r>
            <a:endParaRPr lang="nb-NO" dirty="0">
              <a:latin typeface="+mn-lt"/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F3A42-6A4E-1F47-BEF9-20A0978B421A}" type="datetime1">
              <a:rPr lang="nb-NO" smtClean="0"/>
              <a:t>24.09.2026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5D78-4187-AD4C-B928-A8579EE9A756}" type="slidenum">
              <a:rPr lang="nb-NO" smtClean="0"/>
              <a:t>7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A4BE4323-C945-2CD4-0059-849EF2B75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269" y="1585043"/>
            <a:ext cx="2484487" cy="3317276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54521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1787" y="570881"/>
            <a:ext cx="6093598" cy="1143000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spPr>
        <p:txBody>
          <a:bodyPr anchor="ctr">
            <a:normAutofit/>
          </a:bodyPr>
          <a:lstStyle/>
          <a:p>
            <a:pPr algn="ctr"/>
            <a:r>
              <a:rPr lang="nb-NO" sz="4000" dirty="0">
                <a:latin typeface="+mj-lt"/>
              </a:rPr>
              <a:t>Praksisforberedende møte </a:t>
            </a:r>
            <a:endParaRPr lang="nb-NO" dirty="0">
              <a:latin typeface="+mj-lt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7359" y="1479884"/>
            <a:ext cx="5980528" cy="4781033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endParaRPr lang="nb-NO" sz="1600" dirty="0"/>
          </a:p>
          <a:p>
            <a:pPr>
              <a:spcBef>
                <a:spcPts val="0"/>
              </a:spcBef>
            </a:pPr>
            <a:r>
              <a:rPr lang="nb-NO" sz="1800" dirty="0"/>
              <a:t>Studentene </a:t>
            </a:r>
            <a:r>
              <a:rPr lang="nb-NO" sz="1800" b="1" dirty="0"/>
              <a:t>skal levere vurderingen fra forrige praksisperiode til ny praksislærer.  </a:t>
            </a:r>
            <a:br>
              <a:rPr lang="nb-NO" sz="1800" b="1" dirty="0"/>
            </a:br>
            <a:r>
              <a:rPr lang="nb-NO" sz="1800" dirty="0"/>
              <a:t>Bidra til kontinuitet og progresjon</a:t>
            </a:r>
          </a:p>
          <a:p>
            <a:pPr>
              <a:spcBef>
                <a:spcPts val="0"/>
              </a:spcBef>
            </a:pPr>
            <a:endParaRPr lang="nb-NO" sz="1800" dirty="0"/>
          </a:p>
          <a:p>
            <a:pPr>
              <a:spcBef>
                <a:spcPts val="0"/>
              </a:spcBef>
            </a:pPr>
            <a:r>
              <a:rPr lang="nb-NO" sz="1800" dirty="0"/>
              <a:t>Studenten skal levere et </a:t>
            </a:r>
            <a:r>
              <a:rPr lang="nb-NO" sz="1800" dirty="0">
                <a:hlinkClick r:id="rId2" action="ppaction://hlinkfile"/>
              </a:rPr>
              <a:t>forventningsnotat </a:t>
            </a:r>
            <a:r>
              <a:rPr lang="nb-NO" sz="1800" dirty="0"/>
              <a:t>til sin praksislærer</a:t>
            </a:r>
          </a:p>
          <a:p>
            <a:pPr>
              <a:spcBef>
                <a:spcPts val="0"/>
              </a:spcBef>
            </a:pPr>
            <a:endParaRPr lang="nb-NO" sz="1800" dirty="0"/>
          </a:p>
          <a:p>
            <a:pPr>
              <a:spcBef>
                <a:spcPts val="0"/>
              </a:spcBef>
            </a:pPr>
            <a:r>
              <a:rPr lang="nb-NO" sz="1800" dirty="0"/>
              <a:t>Viktig å avklare forventninger til hverandre </a:t>
            </a:r>
            <a:br>
              <a:rPr lang="nb-NO" sz="1800" dirty="0"/>
            </a:br>
            <a:r>
              <a:rPr lang="nb-NO" sz="1800" dirty="0"/>
              <a:t>(hva skal studenten ha ansvaret for, når skal veiledningen foregå, studentens rolle og ansvar ved inspeksjoner i friminutt)?</a:t>
            </a:r>
          </a:p>
          <a:p>
            <a:pPr>
              <a:spcBef>
                <a:spcPts val="0"/>
              </a:spcBef>
            </a:pPr>
            <a:endParaRPr lang="nb-NO" sz="1800" dirty="0"/>
          </a:p>
          <a:p>
            <a:pPr>
              <a:spcBef>
                <a:spcPts val="0"/>
              </a:spcBef>
            </a:pPr>
            <a:r>
              <a:rPr lang="nb-NO" sz="1800" dirty="0"/>
              <a:t>Anbefaler å skrive veiledningskontrakt</a:t>
            </a:r>
          </a:p>
          <a:p>
            <a:pPr>
              <a:spcBef>
                <a:spcPts val="0"/>
              </a:spcBef>
            </a:pPr>
            <a:endParaRPr lang="nb-NO" sz="1800" dirty="0"/>
          </a:p>
          <a:p>
            <a:pPr>
              <a:spcBef>
                <a:spcPts val="0"/>
              </a:spcBef>
            </a:pPr>
            <a:r>
              <a:rPr lang="nb-NO" sz="1800" dirty="0"/>
              <a:t>Når og hvor skal studenten møte opp om morgenen</a:t>
            </a:r>
          </a:p>
          <a:p>
            <a:pPr>
              <a:spcBef>
                <a:spcPts val="0"/>
              </a:spcBef>
            </a:pPr>
            <a:endParaRPr lang="nb-NO" sz="1800" dirty="0"/>
          </a:p>
          <a:p>
            <a:pPr>
              <a:spcBef>
                <a:spcPts val="0"/>
              </a:spcBef>
            </a:pPr>
            <a:r>
              <a:rPr lang="nb-NO" sz="1800" dirty="0"/>
              <a:t>Til hvem og hvordan varsle om eventuelt fravær/sykdom</a:t>
            </a:r>
          </a:p>
          <a:p>
            <a:pPr>
              <a:spcBef>
                <a:spcPts val="0"/>
              </a:spcBef>
            </a:pPr>
            <a:endParaRPr lang="nb-NO" sz="1800" dirty="0"/>
          </a:p>
          <a:p>
            <a:pPr>
              <a:lnSpc>
                <a:spcPct val="90000"/>
              </a:lnSpc>
            </a:pPr>
            <a:endParaRPr lang="nb-NO" sz="16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828541" y="6446386"/>
            <a:ext cx="2205711" cy="212821"/>
          </a:xfrm>
        </p:spPr>
        <p:txBody>
          <a:bodyPr anchor="ctr">
            <a:normAutofit fontScale="77500" lnSpcReduction="20000"/>
          </a:bodyPr>
          <a:lstStyle/>
          <a:p>
            <a:pPr>
              <a:spcAft>
                <a:spcPts val="800"/>
              </a:spcAft>
            </a:pPr>
            <a:fld id="{D1AF3A42-6A4E-1F47-BEF9-20A0978B421A}" type="datetime1">
              <a:rPr lang="nb-NO" smtClean="0"/>
              <a:pPr>
                <a:spcAft>
                  <a:spcPts val="800"/>
                </a:spcAft>
              </a:pPr>
              <a:t>24.09.2026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9135413" y="6446386"/>
            <a:ext cx="2844800" cy="212821"/>
          </a:xfrm>
        </p:spPr>
        <p:txBody>
          <a:bodyPr anchor="ctr">
            <a:normAutofit fontScale="77500" lnSpcReduction="20000"/>
          </a:bodyPr>
          <a:lstStyle/>
          <a:p>
            <a:pPr>
              <a:spcAft>
                <a:spcPts val="800"/>
              </a:spcAft>
            </a:pPr>
            <a:fld id="{28385D78-4187-AD4C-B928-A8579EE9A756}" type="slidenum">
              <a:rPr lang="nb-NO" smtClean="0"/>
              <a:pPr>
                <a:spcAft>
                  <a:spcPts val="800"/>
                </a:spcAft>
              </a:pPr>
              <a:t>8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B7CF622A-9DAF-A8E4-4605-578AF62435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70" r="22192" b="3"/>
          <a:stretch>
            <a:fillRect/>
          </a:stretch>
        </p:blipFill>
        <p:spPr>
          <a:xfrm>
            <a:off x="6874813" y="220137"/>
            <a:ext cx="5105401" cy="60407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2377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44136" y="140606"/>
            <a:ext cx="11836077" cy="1167077"/>
          </a:xfr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r>
              <a:rPr lang="nb-NO" dirty="0">
                <a:latin typeface="Cambria" panose="02040503050406030204" pitchFamily="18" charset="0"/>
                <a:ea typeface="Cambria" panose="02040503050406030204" pitchFamily="18" charset="0"/>
              </a:rPr>
              <a:t> 	</a:t>
            </a:r>
            <a:r>
              <a:rPr lang="nb-NO" b="1" dirty="0">
                <a:latin typeface="+mj-lt"/>
                <a:ea typeface="Cambria" panose="02040503050406030204" pitchFamily="18" charset="0"/>
              </a:rPr>
              <a:t>Avklar med studentene: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70933" y="1567543"/>
            <a:ext cx="11709280" cy="4359123"/>
          </a:xfr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endParaRPr lang="nb-NO" dirty="0"/>
          </a:p>
          <a:p>
            <a:pPr marL="0" indent="0">
              <a:buNone/>
            </a:pPr>
            <a:r>
              <a:rPr lang="nb-NO" sz="2400" dirty="0">
                <a:ea typeface="Cambria" panose="02040503050406030204" pitchFamily="18" charset="0"/>
              </a:rPr>
              <a:t>Hvilke læringsutbyttebeskrivelser/mål fra praksis 2. studieår mangler ev. studentene erfaring fra? Hva sier «</a:t>
            </a:r>
            <a:r>
              <a:rPr lang="nb-NO" sz="2400" dirty="0" err="1">
                <a:ea typeface="Cambria" panose="02040503050406030204" pitchFamily="18" charset="0"/>
              </a:rPr>
              <a:t>framovermeldingene</a:t>
            </a:r>
            <a:r>
              <a:rPr lang="nb-NO" sz="2400" dirty="0">
                <a:ea typeface="Cambria" panose="02040503050406030204" pitchFamily="18" charset="0"/>
              </a:rPr>
              <a:t>»? </a:t>
            </a:r>
          </a:p>
          <a:p>
            <a:pPr marL="0" indent="0">
              <a:buNone/>
            </a:pPr>
            <a:br>
              <a:rPr lang="nb-NO" sz="2400" dirty="0">
                <a:ea typeface="Cambria" panose="02040503050406030204" pitchFamily="18" charset="0"/>
              </a:rPr>
            </a:br>
            <a:r>
              <a:rPr lang="nb-NO" sz="2400" dirty="0">
                <a:ea typeface="Cambria" panose="02040503050406030204" pitchFamily="18" charset="0"/>
              </a:rPr>
              <a:t>Hva trenger studentene å øve litt ekstra på dette studieåret? Hvordan kan det løses?</a:t>
            </a:r>
          </a:p>
          <a:p>
            <a:endParaRPr lang="nb-NO" sz="2400" dirty="0"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nb-NO" sz="2400" dirty="0">
                <a:ea typeface="Cambria" panose="02040503050406030204" pitchFamily="18" charset="0"/>
              </a:rPr>
              <a:t>Individuelle avklaringer…. </a:t>
            </a:r>
            <a:endParaRPr lang="nb-NO" sz="2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F3A42-6A4E-1F47-BEF9-20A0978B421A}" type="datetime1">
              <a:rPr lang="nb-NO" smtClean="0"/>
              <a:t>24.09.2026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5D78-4187-AD4C-B928-A8579EE9A75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316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8ABD8B3-6FC7-43CE-815E-D0BE6037A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606" y="220137"/>
            <a:ext cx="5458263" cy="1094688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b="1" dirty="0">
                <a:latin typeface="+mj-lt"/>
              </a:rPr>
              <a:t>Veiledningskontrakt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2060B6-3F51-4157-A5BD-ECC929F8E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495" y="1314825"/>
            <a:ext cx="6088644" cy="461184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txBody>
          <a:bodyPr vert="horz" lIns="91440" tIns="45720" rIns="91440" bIns="45720" rtlCol="0">
            <a:normAutofit/>
          </a:bodyPr>
          <a:lstStyle/>
          <a:p>
            <a:endParaRPr lang="nb-NO" dirty="0"/>
          </a:p>
          <a:p>
            <a:r>
              <a:rPr lang="nb-NO" sz="2400" dirty="0"/>
              <a:t>Viktig å avklare forventninger til hverandre</a:t>
            </a:r>
          </a:p>
          <a:p>
            <a:r>
              <a:rPr lang="nb-NO" sz="2400" dirty="0"/>
              <a:t>Hva skal studenten ha ansvaret for?</a:t>
            </a:r>
          </a:p>
          <a:p>
            <a:r>
              <a:rPr lang="nb-NO" sz="2400" dirty="0"/>
              <a:t>Når skal veiledningen foregå? </a:t>
            </a:r>
          </a:p>
          <a:p>
            <a:r>
              <a:rPr lang="nb-NO" sz="2400" dirty="0"/>
              <a:t>Hva skal innholdet i veiledningen dreie seg om?</a:t>
            </a:r>
          </a:p>
          <a:p>
            <a:r>
              <a:rPr lang="nb-NO" sz="2400" dirty="0"/>
              <a:t>Når skal studenten levere undervisningsplanleggingsskjema for å få tid til førveiledning?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1DE1B99-BE18-4164-A870-0AECECFE4F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28541" y="6446386"/>
            <a:ext cx="2205711" cy="2128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D1AF3A42-6A4E-1F47-BEF9-20A0978B421A}" type="datetime1">
              <a:rPr lang="en-US" sz="80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9/24/2026</a:t>
            </a:fld>
            <a:endParaRPr lang="en-US" sz="80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209891E-D4ED-499F-A17D-736993C60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5413" y="6446386"/>
            <a:ext cx="2844800" cy="21282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28385D78-4187-AD4C-B928-A8579EE9A756}" type="slidenum">
              <a:rPr lang="en-US" sz="80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10</a:t>
            </a:fld>
            <a:endParaRPr lang="en-US" sz="80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AEA840B-9507-4B3A-B680-D7A822D20A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093"/>
          <a:stretch/>
        </p:blipFill>
        <p:spPr>
          <a:xfrm>
            <a:off x="7289025" y="220137"/>
            <a:ext cx="4276977" cy="604078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379987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13468" y="570881"/>
            <a:ext cx="6384897" cy="1143000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2933" b="1" dirty="0"/>
              <a:t>Undervisningsplanleggingsskjema basert på didaktisk relasjonsmodell</a:t>
            </a:r>
            <a:endParaRPr lang="nb-NO" sz="2533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9805" y="1713881"/>
            <a:ext cx="5791113" cy="4212784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120000"/>
              </a:lnSpc>
            </a:pPr>
            <a:r>
              <a:rPr lang="nb-NO" dirty="0">
                <a:latin typeface="+mn-lt"/>
              </a:rPr>
              <a:t>Studentene bør benytte et undervisningsplanleggingsskjema som utgangspunkt for planlegging, gjennomføring og evaluering av en undervisningstime.</a:t>
            </a:r>
          </a:p>
          <a:p>
            <a:pPr>
              <a:lnSpc>
                <a:spcPct val="120000"/>
              </a:lnSpc>
            </a:pPr>
            <a:endParaRPr lang="nb-NO" dirty="0">
              <a:latin typeface="+mn-lt"/>
            </a:endParaRPr>
          </a:p>
          <a:p>
            <a:pPr>
              <a:lnSpc>
                <a:spcPct val="120000"/>
              </a:lnSpc>
            </a:pPr>
            <a:r>
              <a:rPr lang="nb-NO" dirty="0">
                <a:latin typeface="+mn-lt"/>
              </a:rPr>
              <a:t>En fordel å bruke som utgangspunkt for før- og etterveiledning av en undervisningsøkt.</a:t>
            </a:r>
          </a:p>
          <a:p>
            <a:pPr>
              <a:lnSpc>
                <a:spcPct val="120000"/>
              </a:lnSpc>
            </a:pPr>
            <a:endParaRPr lang="nb-NO" dirty="0">
              <a:latin typeface="+mn-lt"/>
            </a:endParaRPr>
          </a:p>
          <a:p>
            <a:pPr>
              <a:lnSpc>
                <a:spcPct val="120000"/>
              </a:lnSpc>
            </a:pPr>
            <a:r>
              <a:rPr lang="nb-NO" dirty="0">
                <a:latin typeface="+mn-lt"/>
              </a:rPr>
              <a:t>Kan gjerne </a:t>
            </a:r>
            <a:r>
              <a:rPr lang="nb-NO" b="1" dirty="0">
                <a:latin typeface="+mn-lt"/>
              </a:rPr>
              <a:t>bruke andre planleggingsverktøy </a:t>
            </a:r>
            <a:r>
              <a:rPr lang="nb-NO" dirty="0">
                <a:latin typeface="+mn-lt"/>
              </a:rPr>
              <a:t>enn forslaget i praksishåndboka.</a:t>
            </a:r>
          </a:p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828541" y="6446386"/>
            <a:ext cx="2205711" cy="212821"/>
          </a:xfrm>
        </p:spPr>
        <p:txBody>
          <a:bodyPr anchor="ctr">
            <a:normAutofit fontScale="77500" lnSpcReduction="20000"/>
          </a:bodyPr>
          <a:lstStyle/>
          <a:p>
            <a:pPr>
              <a:spcAft>
                <a:spcPts val="800"/>
              </a:spcAft>
            </a:pPr>
            <a:fld id="{855682A3-06B6-6749-9F7A-2916A03F484F}" type="datetime1">
              <a:rPr lang="nb-NO" smtClean="0"/>
              <a:pPr>
                <a:spcAft>
                  <a:spcPts val="800"/>
                </a:spcAft>
              </a:pPr>
              <a:t>24.09.2026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9135413" y="6446386"/>
            <a:ext cx="2844800" cy="212821"/>
          </a:xfrm>
        </p:spPr>
        <p:txBody>
          <a:bodyPr anchor="ctr">
            <a:normAutofit fontScale="77500" lnSpcReduction="20000"/>
          </a:bodyPr>
          <a:lstStyle/>
          <a:p>
            <a:pPr>
              <a:spcAft>
                <a:spcPts val="800"/>
              </a:spcAft>
            </a:pPr>
            <a:fld id="{28385D78-4187-AD4C-B928-A8579EE9A756}" type="slidenum">
              <a:rPr lang="nb-NO" smtClean="0"/>
              <a:pPr>
                <a:spcAft>
                  <a:spcPts val="800"/>
                </a:spcAft>
              </a:pPr>
              <a:t>11</a:t>
            </a:fld>
            <a:endParaRPr lang="nb-NO"/>
          </a:p>
        </p:txBody>
      </p:sp>
      <p:pic>
        <p:nvPicPr>
          <p:cNvPr id="14" name="Plassholder for bilde 13" descr="Et bilde som inneholder tekst, skjermbilde, diagram, Font&#10;&#10;KI-generert innhold kan være feil.">
            <a:extLst>
              <a:ext uri="{FF2B5EF4-FFF2-40B4-BE49-F238E27FC236}">
                <a16:creationId xmlns:a16="http://schemas.microsoft.com/office/drawing/2014/main" id="{77CC73C9-9A8E-EE6E-6095-CDCA39E270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94" r="9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56063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B09680-9370-E2C4-B59A-43259F4C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79" y="371412"/>
            <a:ext cx="6247739" cy="1342469"/>
          </a:xfrm>
        </p:spPr>
        <p:txBody>
          <a:bodyPr vert="horz" lIns="0" tIns="0" rIns="0" bIns="0" rtlCol="0" anchor="ctr">
            <a:normAutofit/>
          </a:bodyPr>
          <a:lstStyle/>
          <a:p>
            <a:pPr algn="ctr"/>
            <a:r>
              <a:rPr lang="nb-NO" sz="4000" b="1" kern="1200" dirty="0">
                <a:latin typeface="+mj-lt"/>
                <a:ea typeface="+mj-ea"/>
                <a:cs typeface="Times New Roman"/>
              </a:rPr>
              <a:t>Veileder for veiledning og vurdering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A5CA3E9-D70D-FD69-0A03-46658602106B}"/>
              </a:ext>
            </a:extLst>
          </p:cNvPr>
          <p:cNvSpPr txBox="1"/>
          <p:nvPr/>
        </p:nvSpPr>
        <p:spPr>
          <a:xfrm>
            <a:off x="411479" y="2126457"/>
            <a:ext cx="6463333" cy="3800208"/>
          </a:xfrm>
          <a:prstGeom prst="rect">
            <a:avLst/>
          </a:prstGeom>
        </p:spPr>
        <p:txBody>
          <a:bodyPr vert="horz" lIns="121920" tIns="0" rIns="121920" bIns="0" rtlCol="0">
            <a:norm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</a:pPr>
            <a:r>
              <a:rPr lang="nb-NO" sz="2133" dirty="0">
                <a:cs typeface="Calibri Light"/>
              </a:rPr>
              <a:t>Veilederen er ment å gi deg som praksislærer noen tips, og vil ikke være noen utfyllende mal for hvordan dette arbeidet skal gjøres. </a:t>
            </a:r>
          </a:p>
          <a:p>
            <a:pPr marL="234945" indent="-234945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endParaRPr lang="nb-NO" sz="2133" dirty="0">
              <a:cs typeface="Calibri Ligh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</a:pPr>
            <a:r>
              <a:rPr lang="nb-NO" sz="2133" b="1" i="1" dirty="0">
                <a:cs typeface="Calibri Light"/>
              </a:rPr>
              <a:t>Den enkelte praksislærer står fritt til å finne sin form. </a:t>
            </a:r>
          </a:p>
          <a:p>
            <a:pPr marL="234945" indent="-234945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endParaRPr lang="nb-NO" sz="1467" i="1" dirty="0">
              <a:latin typeface="Calibri Light"/>
              <a:cs typeface="Calibri Light"/>
            </a:endParaRPr>
          </a:p>
          <a:p>
            <a:pPr marL="234945" indent="-234945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endParaRPr lang="nb-NO" sz="1467" dirty="0">
              <a:latin typeface="Calibri Light"/>
              <a:cs typeface="Calibri Light"/>
            </a:endParaRPr>
          </a:p>
          <a:p>
            <a:pPr marL="234945" indent="-234945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Font typeface="Arial"/>
              <a:buChar char="•"/>
            </a:pPr>
            <a:endParaRPr lang="nb-NO" sz="1467" dirty="0">
              <a:latin typeface="Calibri Light"/>
              <a:cs typeface="Calibri Light"/>
            </a:endParaRP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2638FC8E-45AC-63B0-C823-4FD8EF0C5F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28541" y="6446386"/>
            <a:ext cx="2205711" cy="212821"/>
          </a:xfrm>
        </p:spPr>
        <p:txBody>
          <a:bodyPr/>
          <a:lstStyle/>
          <a:p>
            <a:pPr>
              <a:spcAft>
                <a:spcPts val="800"/>
              </a:spcAft>
            </a:pPr>
            <a:fld id="{F98C53A1-9BB4-164E-AE9A-3854EA41B1DD}" type="datetime1">
              <a:rPr lang="nb-NO" smtClean="0"/>
              <a:pPr>
                <a:spcAft>
                  <a:spcPts val="800"/>
                </a:spcAft>
              </a:pPr>
              <a:t>24.09.2026</a:t>
            </a:fld>
            <a:endParaRPr lang="nb-NO"/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1C289508-5D6B-DD02-0461-E9B9D74F9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5413" y="6446386"/>
            <a:ext cx="2844800" cy="212821"/>
          </a:xfrm>
        </p:spPr>
        <p:txBody>
          <a:bodyPr/>
          <a:lstStyle/>
          <a:p>
            <a:pPr>
              <a:spcAft>
                <a:spcPts val="800"/>
              </a:spcAft>
            </a:pPr>
            <a:fld id="{28385D78-4187-AD4C-B928-A8579EE9A756}" type="slidenum">
              <a:rPr lang="nb-NO" smtClean="0"/>
              <a:pPr>
                <a:spcAft>
                  <a:spcPts val="800"/>
                </a:spcAft>
              </a:pPr>
              <a:t>12</a:t>
            </a:fld>
            <a:endParaRPr lang="nb-NO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A596BC8D-5487-4BAC-6C27-7129B0077F2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 r="-3" b="19539"/>
          <a:stretch>
            <a:fillRect/>
          </a:stretch>
        </p:blipFill>
        <p:spPr>
          <a:xfrm>
            <a:off x="6874813" y="220137"/>
            <a:ext cx="5105401" cy="604078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CCED93C1-DB37-CBFA-F695-CE4656D7CBB9}"/>
              </a:ext>
            </a:extLst>
          </p:cNvPr>
          <p:cNvSpPr txBox="1"/>
          <p:nvPr/>
        </p:nvSpPr>
        <p:spPr>
          <a:xfrm>
            <a:off x="411479" y="2688336"/>
            <a:ext cx="6247739" cy="35844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377">
              <a:lnSpc>
                <a:spcPct val="90000"/>
              </a:lnSpc>
              <a:spcAft>
                <a:spcPts val="600"/>
              </a:spcAft>
            </a:pPr>
            <a:endParaRPr lang="en-US" i="1"/>
          </a:p>
        </p:txBody>
      </p:sp>
      <p:pic>
        <p:nvPicPr>
          <p:cNvPr id="3" name="Picture 2" descr="spire - Jumbo Transport">
            <a:extLst>
              <a:ext uri="{FF2B5EF4-FFF2-40B4-BE49-F238E27FC236}">
                <a16:creationId xmlns:a16="http://schemas.microsoft.com/office/drawing/2014/main" id="{8416F2F8-455F-ACDC-848B-A7204CA46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71944" y="4349056"/>
            <a:ext cx="1462307" cy="14623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1050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394842B0-684D-44CC-B4BC-D13331CFD2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BF9797C-4D98-B64E-A194-2E01F2479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40499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sz="6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Veiledning</a:t>
            </a:r>
            <a:r>
              <a:rPr lang="en-US" sz="6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i </a:t>
            </a:r>
            <a:r>
              <a:rPr lang="nb-NO" sz="6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praksis</a:t>
            </a:r>
          </a:p>
        </p:txBody>
      </p:sp>
      <p:sp>
        <p:nvSpPr>
          <p:cNvPr id="4105" name="sketch line">
            <a:extLst>
              <a:ext uri="{FF2B5EF4-FFF2-40B4-BE49-F238E27FC236}">
                <a16:creationId xmlns:a16="http://schemas.microsoft.com/office/drawing/2014/main" id="{4C2A3DC3-F495-4B99-9FF3-3FB30D632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78D052-3245-FB54-7E88-C27A85F84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571794"/>
            <a:ext cx="7843888" cy="393873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nb-NO" sz="1600" i="1" dirty="0">
                <a:effectLst/>
              </a:rPr>
              <a:t>«Veileders oppgave er å bidra til at den som bli veiledet, utvikler seg til en kvalifisert og selvstendig yrkesutøver …… Veiledninga skal både bidra til nærhet og innsikt i profesjonsutøvelsen og til avstand for å kunne analysere og reflektere kritisk over den»</a:t>
            </a:r>
            <a:r>
              <a:rPr lang="nb-NO" sz="1600" dirty="0">
                <a:effectLst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1600" dirty="0">
                <a:effectLst/>
              </a:rPr>
              <a:t>(</a:t>
            </a:r>
            <a:r>
              <a:rPr lang="nb-NO" sz="1600" dirty="0" err="1">
                <a:effectLst/>
              </a:rPr>
              <a:t>Klemp</a:t>
            </a:r>
            <a:r>
              <a:rPr lang="nb-NO" sz="1600" dirty="0">
                <a:effectLst/>
              </a:rPr>
              <a:t> og Nilsen, Praksisstudier, s.121, 2018)</a:t>
            </a:r>
          </a:p>
          <a:p>
            <a:pPr marL="0">
              <a:spcBef>
                <a:spcPts val="0"/>
              </a:spcBef>
            </a:pPr>
            <a:endParaRPr lang="nb-NO" sz="1600" dirty="0"/>
          </a:p>
          <a:p>
            <a:pPr marL="0" indent="0">
              <a:spcBef>
                <a:spcPts val="0"/>
              </a:spcBef>
              <a:buNone/>
            </a:pPr>
            <a:r>
              <a:rPr lang="nb-NO" sz="1600" i="1" dirty="0">
                <a:highlight>
                  <a:srgbClr val="FFFF00"/>
                </a:highlight>
              </a:rPr>
              <a:t>«Veiledning skal bidra til bevissthet omkring valg og verdier som ligger til grunn for studentens pedagogiske arbeid og veiledning skal bidra til økt kvalitet i utførelsen av arbeidet». </a:t>
            </a:r>
            <a:r>
              <a:rPr lang="nb-NO" sz="1600" i="1" dirty="0"/>
              <a:t>(Eva Bjerkholt)</a:t>
            </a:r>
            <a:endParaRPr lang="nb-NO" sz="1600" dirty="0">
              <a:effectLst/>
            </a:endParaRPr>
          </a:p>
          <a:p>
            <a:pPr marL="0">
              <a:spcBef>
                <a:spcPts val="0"/>
              </a:spcBef>
            </a:pPr>
            <a:endParaRPr lang="nb-NO" sz="1600" dirty="0"/>
          </a:p>
          <a:p>
            <a:pPr marL="0" indent="0">
              <a:spcBef>
                <a:spcPts val="0"/>
              </a:spcBef>
              <a:buNone/>
            </a:pPr>
            <a:r>
              <a:rPr lang="nb-NO" sz="1600" dirty="0">
                <a:effectLst/>
              </a:rPr>
              <a:t>I praksisopplæringen kan veiledning handle om </a:t>
            </a:r>
            <a:r>
              <a:rPr lang="nb-NO" sz="1600" i="1" dirty="0">
                <a:effectLst/>
              </a:rPr>
              <a:t>«Å hjelpe den enkelte til å trekke forbindelseslinjene mellom verdier, teoretisk kunnskap og egne erfaringer til den praktiske hverdagen, ikke i sin alminnelighet, men i tilknytning til den enkeltes tenkning og handling i en konkret situasjon»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1600" dirty="0">
                <a:effectLst/>
              </a:rPr>
              <a:t>(Lauvås og Handal, Veiledning og praktisk yrkesteori, </a:t>
            </a:r>
            <a:r>
              <a:rPr lang="en-US" sz="1600" dirty="0">
                <a:effectLst/>
              </a:rPr>
              <a:t>s.111, 1990) </a:t>
            </a:r>
          </a:p>
          <a:p>
            <a:pPr marL="0">
              <a:spcBef>
                <a:spcPts val="0"/>
              </a:spcBef>
            </a:pPr>
            <a:endParaRPr lang="en-US" sz="1400" dirty="0">
              <a:effectLst/>
            </a:endParaRPr>
          </a:p>
          <a:p>
            <a:endParaRPr lang="en-US" sz="1500" dirty="0">
              <a:effectLst/>
            </a:endParaRPr>
          </a:p>
          <a:p>
            <a:pPr marL="0"/>
            <a:endParaRPr lang="en-US" sz="1500" dirty="0"/>
          </a:p>
        </p:txBody>
      </p:sp>
      <p:pic>
        <p:nvPicPr>
          <p:cNvPr id="4098" name="Picture 2" descr="spire - Jumbo Transport">
            <a:extLst>
              <a:ext uri="{FF2B5EF4-FFF2-40B4-BE49-F238E27FC236}">
                <a16:creationId xmlns:a16="http://schemas.microsoft.com/office/drawing/2014/main" id="{9883DF2B-6BE1-3488-38D5-DF7F0A74D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8"/>
          <a:stretch/>
        </p:blipFill>
        <p:spPr bwMode="auto">
          <a:xfrm>
            <a:off x="8708862" y="72036"/>
            <a:ext cx="2945681" cy="3050252"/>
          </a:xfrm>
          <a:custGeom>
            <a:avLst/>
            <a:gdLst/>
            <a:ahLst/>
            <a:cxnLst/>
            <a:rect l="l" t="t" r="r" b="b"/>
            <a:pathLst>
              <a:path w="4035547" h="4178808">
                <a:moveTo>
                  <a:pt x="14988" y="0"/>
                </a:moveTo>
                <a:lnTo>
                  <a:pt x="4035547" y="0"/>
                </a:lnTo>
                <a:lnTo>
                  <a:pt x="4035547" y="4161794"/>
                </a:lnTo>
                <a:lnTo>
                  <a:pt x="3918602" y="4164199"/>
                </a:lnTo>
                <a:cubicBezTo>
                  <a:pt x="3673497" y="4178956"/>
                  <a:pt x="3428120" y="4172295"/>
                  <a:pt x="3183014" y="4175560"/>
                </a:cubicBezTo>
                <a:cubicBezTo>
                  <a:pt x="2855121" y="4180001"/>
                  <a:pt x="2527499" y="4168639"/>
                  <a:pt x="2199742" y="4167595"/>
                </a:cubicBezTo>
                <a:cubicBezTo>
                  <a:pt x="2132562" y="4167334"/>
                  <a:pt x="2065110" y="4170729"/>
                  <a:pt x="1998202" y="4175952"/>
                </a:cubicBezTo>
                <a:cubicBezTo>
                  <a:pt x="1905507" y="4183005"/>
                  <a:pt x="1814033" y="4174124"/>
                  <a:pt x="1722153" y="4165766"/>
                </a:cubicBezTo>
                <a:cubicBezTo>
                  <a:pt x="1611407" y="4155711"/>
                  <a:pt x="1500933" y="4164591"/>
                  <a:pt x="1390867" y="4176214"/>
                </a:cubicBezTo>
                <a:lnTo>
                  <a:pt x="1348076" y="4178808"/>
                </a:lnTo>
                <a:lnTo>
                  <a:pt x="597587" y="4178808"/>
                </a:lnTo>
                <a:lnTo>
                  <a:pt x="507890" y="4175773"/>
                </a:lnTo>
                <a:cubicBezTo>
                  <a:pt x="403218" y="4174810"/>
                  <a:pt x="298546" y="4175691"/>
                  <a:pt x="193840" y="4176214"/>
                </a:cubicBezTo>
                <a:lnTo>
                  <a:pt x="2757" y="4175742"/>
                </a:lnTo>
                <a:lnTo>
                  <a:pt x="2810" y="4034870"/>
                </a:lnTo>
                <a:cubicBezTo>
                  <a:pt x="5629" y="3979851"/>
                  <a:pt x="10539" y="3924896"/>
                  <a:pt x="15416" y="3870068"/>
                </a:cubicBezTo>
                <a:cubicBezTo>
                  <a:pt x="23018" y="3799731"/>
                  <a:pt x="25045" y="3728899"/>
                  <a:pt x="21498" y="3658244"/>
                </a:cubicBezTo>
                <a:cubicBezTo>
                  <a:pt x="17063" y="3602147"/>
                  <a:pt x="10095" y="3546050"/>
                  <a:pt x="8828" y="3489953"/>
                </a:cubicBezTo>
                <a:cubicBezTo>
                  <a:pt x="6548" y="3389688"/>
                  <a:pt x="7434" y="3289424"/>
                  <a:pt x="13262" y="3189160"/>
                </a:cubicBezTo>
                <a:cubicBezTo>
                  <a:pt x="16176" y="3138901"/>
                  <a:pt x="20864" y="3089150"/>
                  <a:pt x="22891" y="3038510"/>
                </a:cubicBezTo>
                <a:cubicBezTo>
                  <a:pt x="24918" y="2987870"/>
                  <a:pt x="28973" y="2936723"/>
                  <a:pt x="17444" y="2887098"/>
                </a:cubicBezTo>
                <a:cubicBezTo>
                  <a:pt x="-2068" y="2802699"/>
                  <a:pt x="12249" y="2718680"/>
                  <a:pt x="16430" y="2634534"/>
                </a:cubicBezTo>
                <a:cubicBezTo>
                  <a:pt x="18964" y="2582244"/>
                  <a:pt x="34168" y="2528685"/>
                  <a:pt x="20738" y="2477919"/>
                </a:cubicBezTo>
                <a:cubicBezTo>
                  <a:pt x="-421" y="2398342"/>
                  <a:pt x="13389" y="2320415"/>
                  <a:pt x="20738" y="2242107"/>
                </a:cubicBezTo>
                <a:cubicBezTo>
                  <a:pt x="29213" y="2168001"/>
                  <a:pt x="27718" y="2093082"/>
                  <a:pt x="16303" y="2019369"/>
                </a:cubicBezTo>
                <a:cubicBezTo>
                  <a:pt x="1986" y="1946239"/>
                  <a:pt x="1986" y="1871028"/>
                  <a:pt x="16303" y="1797899"/>
                </a:cubicBezTo>
                <a:cubicBezTo>
                  <a:pt x="28162" y="1737537"/>
                  <a:pt x="29530" y="1675589"/>
                  <a:pt x="20357" y="1614758"/>
                </a:cubicBezTo>
                <a:cubicBezTo>
                  <a:pt x="14149" y="1571226"/>
                  <a:pt x="3000" y="1527947"/>
                  <a:pt x="1480" y="1484415"/>
                </a:cubicBezTo>
                <a:cubicBezTo>
                  <a:pt x="-1662" y="1393377"/>
                  <a:pt x="200" y="1302238"/>
                  <a:pt x="7055" y="1211417"/>
                </a:cubicBezTo>
                <a:cubicBezTo>
                  <a:pt x="15036" y="1107980"/>
                  <a:pt x="30366" y="1004923"/>
                  <a:pt x="19724" y="900725"/>
                </a:cubicBezTo>
                <a:cubicBezTo>
                  <a:pt x="16050" y="864934"/>
                  <a:pt x="8575" y="829270"/>
                  <a:pt x="7815" y="793353"/>
                </a:cubicBezTo>
                <a:cubicBezTo>
                  <a:pt x="6168" y="726087"/>
                  <a:pt x="5407" y="659710"/>
                  <a:pt x="9208" y="590286"/>
                </a:cubicBezTo>
                <a:cubicBezTo>
                  <a:pt x="13009" y="520863"/>
                  <a:pt x="27452" y="450424"/>
                  <a:pt x="17697" y="382270"/>
                </a:cubicBezTo>
                <a:cubicBezTo>
                  <a:pt x="7941" y="314115"/>
                  <a:pt x="14276" y="247103"/>
                  <a:pt x="20611" y="180218"/>
                </a:cubicBezTo>
                <a:cubicBezTo>
                  <a:pt x="23652" y="148426"/>
                  <a:pt x="25711" y="116982"/>
                  <a:pt x="25156" y="85665"/>
                </a:cubicBezTo>
                <a:close/>
              </a:path>
            </a:pathLst>
          </a:custGeom>
          <a:solidFill>
            <a:srgbClr val="FFFFFF"/>
          </a:solidFill>
        </p:spPr>
      </p:pic>
      <p:pic>
        <p:nvPicPr>
          <p:cNvPr id="1026" name="Picture 2" descr="LEDELSE AV DET UKJENTE">
            <a:extLst>
              <a:ext uri="{FF2B5EF4-FFF2-40B4-BE49-F238E27FC236}">
                <a16:creationId xmlns:a16="http://schemas.microsoft.com/office/drawing/2014/main" id="{3C952EA0-2B3B-9B76-82F0-1C10C7ACC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1" r="10621" b="-2"/>
          <a:stretch/>
        </p:blipFill>
        <p:spPr bwMode="auto">
          <a:xfrm>
            <a:off x="8378044" y="3735713"/>
            <a:ext cx="3607315" cy="2070143"/>
          </a:xfrm>
          <a:custGeom>
            <a:avLst/>
            <a:gdLst/>
            <a:ahLst/>
            <a:cxnLst/>
            <a:rect l="l" t="t" r="r" b="b"/>
            <a:pathLst>
              <a:path w="4047645" h="2495811">
                <a:moveTo>
                  <a:pt x="2441891" y="4"/>
                </a:moveTo>
                <a:cubicBezTo>
                  <a:pt x="2489381" y="-78"/>
                  <a:pt x="2536882" y="1163"/>
                  <a:pt x="2584383" y="4428"/>
                </a:cubicBezTo>
                <a:cubicBezTo>
                  <a:pt x="2744314" y="17813"/>
                  <a:pt x="2904989" y="21079"/>
                  <a:pt x="3065367" y="14222"/>
                </a:cubicBezTo>
                <a:cubicBezTo>
                  <a:pt x="3194244" y="5694"/>
                  <a:pt x="3323514" y="4206"/>
                  <a:pt x="3452568" y="9782"/>
                </a:cubicBezTo>
                <a:cubicBezTo>
                  <a:pt x="3572813" y="16442"/>
                  <a:pt x="3693059" y="23233"/>
                  <a:pt x="3813712" y="19315"/>
                </a:cubicBezTo>
                <a:cubicBezTo>
                  <a:pt x="3861755" y="17748"/>
                  <a:pt x="3909121" y="15789"/>
                  <a:pt x="3956758" y="13177"/>
                </a:cubicBezTo>
                <a:lnTo>
                  <a:pt x="4047645" y="9696"/>
                </a:lnTo>
                <a:lnTo>
                  <a:pt x="4047645" y="2495811"/>
                </a:lnTo>
                <a:lnTo>
                  <a:pt x="28177" y="2495811"/>
                </a:lnTo>
                <a:lnTo>
                  <a:pt x="28782" y="2485852"/>
                </a:lnTo>
                <a:cubicBezTo>
                  <a:pt x="31911" y="2365446"/>
                  <a:pt x="35027" y="2245002"/>
                  <a:pt x="38157" y="2124521"/>
                </a:cubicBezTo>
                <a:cubicBezTo>
                  <a:pt x="38284" y="2119444"/>
                  <a:pt x="39171" y="2114494"/>
                  <a:pt x="39171" y="2109417"/>
                </a:cubicBezTo>
                <a:cubicBezTo>
                  <a:pt x="48166" y="1995573"/>
                  <a:pt x="53107" y="1881729"/>
                  <a:pt x="18899" y="1770550"/>
                </a:cubicBezTo>
                <a:cubicBezTo>
                  <a:pt x="15871" y="1760104"/>
                  <a:pt x="14262" y="1749304"/>
                  <a:pt x="14084" y="1738440"/>
                </a:cubicBezTo>
                <a:cubicBezTo>
                  <a:pt x="12413" y="1641514"/>
                  <a:pt x="16644" y="1544587"/>
                  <a:pt x="26754" y="1448181"/>
                </a:cubicBezTo>
                <a:cubicBezTo>
                  <a:pt x="31949" y="1389038"/>
                  <a:pt x="26754" y="1329006"/>
                  <a:pt x="43478" y="1270498"/>
                </a:cubicBezTo>
                <a:cubicBezTo>
                  <a:pt x="50864" y="1241421"/>
                  <a:pt x="55109" y="1211634"/>
                  <a:pt x="56147" y="1181656"/>
                </a:cubicBezTo>
                <a:cubicBezTo>
                  <a:pt x="59948" y="1109060"/>
                  <a:pt x="38537" y="1040779"/>
                  <a:pt x="18139" y="972244"/>
                </a:cubicBezTo>
                <a:cubicBezTo>
                  <a:pt x="7370" y="935945"/>
                  <a:pt x="-5426" y="898886"/>
                  <a:pt x="2429" y="860811"/>
                </a:cubicBezTo>
                <a:cubicBezTo>
                  <a:pt x="16707" y="802251"/>
                  <a:pt x="24854" y="742359"/>
                  <a:pt x="26754" y="682112"/>
                </a:cubicBezTo>
                <a:cubicBezTo>
                  <a:pt x="26754" y="639468"/>
                  <a:pt x="16365" y="597712"/>
                  <a:pt x="20039" y="555195"/>
                </a:cubicBezTo>
                <a:cubicBezTo>
                  <a:pt x="28211" y="472712"/>
                  <a:pt x="30238" y="389734"/>
                  <a:pt x="26121" y="306946"/>
                </a:cubicBezTo>
                <a:cubicBezTo>
                  <a:pt x="26095" y="273846"/>
                  <a:pt x="29846" y="240848"/>
                  <a:pt x="37270" y="208585"/>
                </a:cubicBezTo>
                <a:cubicBezTo>
                  <a:pt x="46506" y="151651"/>
                  <a:pt x="48419" y="93777"/>
                  <a:pt x="42971" y="36360"/>
                </a:cubicBezTo>
                <a:lnTo>
                  <a:pt x="38853" y="8429"/>
                </a:lnTo>
                <a:lnTo>
                  <a:pt x="56649" y="7824"/>
                </a:lnTo>
                <a:cubicBezTo>
                  <a:pt x="210497" y="-156"/>
                  <a:pt x="364754" y="3162"/>
                  <a:pt x="518087" y="17748"/>
                </a:cubicBezTo>
                <a:cubicBezTo>
                  <a:pt x="626567" y="25440"/>
                  <a:pt x="735534" y="24213"/>
                  <a:pt x="843809" y="14092"/>
                </a:cubicBezTo>
                <a:cubicBezTo>
                  <a:pt x="1042499" y="-1711"/>
                  <a:pt x="1240782" y="10958"/>
                  <a:pt x="1439065" y="21666"/>
                </a:cubicBezTo>
                <a:cubicBezTo>
                  <a:pt x="1631105" y="32113"/>
                  <a:pt x="1823010" y="24408"/>
                  <a:pt x="2015050" y="17487"/>
                </a:cubicBezTo>
                <a:cubicBezTo>
                  <a:pt x="2157045" y="12394"/>
                  <a:pt x="2299420" y="249"/>
                  <a:pt x="2441891" y="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66FED2D-5D92-E08B-BD6A-91816ACBF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9601797-DC0E-45BC-9A66-B1CCC5925A5F}" type="slidenum">
              <a:rPr 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13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3696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B2019BA6-A694-DC8E-BB13-5A3A81B3B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605" y="570881"/>
            <a:ext cx="5959783" cy="701328"/>
          </a:xfrm>
        </p:spPr>
        <p:txBody>
          <a:bodyPr>
            <a:normAutofit/>
          </a:bodyPr>
          <a:lstStyle/>
          <a:p>
            <a:r>
              <a:rPr lang="nb-NO" sz="3600" b="1" noProof="0" dirty="0">
                <a:latin typeface="+mj-lt"/>
              </a:rPr>
              <a:t>Undervisningsplanlegging</a:t>
            </a:r>
            <a:endParaRPr lang="nb-NO" b="1" noProof="0" dirty="0">
              <a:latin typeface="+mj-lt"/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07726F2-3765-EAA7-E7F5-ACC4EF01A2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28541" y="6446386"/>
            <a:ext cx="2205711" cy="212821"/>
          </a:xfrm>
        </p:spPr>
        <p:txBody>
          <a:bodyPr anchor="ctr">
            <a:normAutofit fontScale="77500" lnSpcReduction="20000"/>
          </a:bodyPr>
          <a:lstStyle/>
          <a:p>
            <a:pPr>
              <a:spcAft>
                <a:spcPts val="800"/>
              </a:spcAft>
            </a:pPr>
            <a:fld id="{D1AF3A42-6A4E-1F47-BEF9-20A0978B421A}" type="datetime1">
              <a:rPr lang="nb-NO" smtClean="0"/>
              <a:pPr>
                <a:spcAft>
                  <a:spcPts val="800"/>
                </a:spcAft>
              </a:pPr>
              <a:t>24.09.2026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999D652-E617-A992-5AE3-E9F97E1E7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35413" y="6446386"/>
            <a:ext cx="2844800" cy="212821"/>
          </a:xfrm>
        </p:spPr>
        <p:txBody>
          <a:bodyPr anchor="ctr">
            <a:normAutofit fontScale="77500" lnSpcReduction="20000"/>
          </a:bodyPr>
          <a:lstStyle/>
          <a:p>
            <a:pPr>
              <a:spcAft>
                <a:spcPts val="800"/>
              </a:spcAft>
            </a:pPr>
            <a:fld id="{28385D78-4187-AD4C-B928-A8579EE9A756}" type="slidenum">
              <a:rPr lang="nb-NO" smtClean="0"/>
              <a:pPr>
                <a:spcAft>
                  <a:spcPts val="800"/>
                </a:spcAft>
              </a:pPr>
              <a:t>14</a:t>
            </a:fld>
            <a:endParaRPr lang="nb-NO"/>
          </a:p>
        </p:txBody>
      </p:sp>
      <p:pic>
        <p:nvPicPr>
          <p:cNvPr id="11" name="Plassholder for innhold 10">
            <a:extLst>
              <a:ext uri="{FF2B5EF4-FFF2-40B4-BE49-F238E27FC236}">
                <a16:creationId xmlns:a16="http://schemas.microsoft.com/office/drawing/2014/main" id="{00ADF7C5-81F5-CC2E-37D2-29E4DD1CF5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tretch/>
        </p:blipFill>
        <p:spPr>
          <a:xfrm>
            <a:off x="6874813" y="777169"/>
            <a:ext cx="5105401" cy="4926712"/>
          </a:xfrm>
          <a:prstGeom prst="rect">
            <a:avLst/>
          </a:prstGeom>
          <a:noFill/>
        </p:spPr>
      </p:pic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055B06B5-7306-2F42-5CDC-00BED5199D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946943" y="1694998"/>
            <a:ext cx="5044092" cy="4231669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8026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137" y="457200"/>
            <a:ext cx="3454097" cy="5157535"/>
          </a:xfrm>
        </p:spPr>
        <p:txBody>
          <a:bodyPr>
            <a:normAutofit/>
          </a:bodyPr>
          <a:lstStyle/>
          <a:p>
            <a:r>
              <a:rPr lang="nb-NO" sz="5400" b="1" dirty="0">
                <a:solidFill>
                  <a:srgbClr val="FFFFFF"/>
                </a:solidFill>
                <a:ea typeface="Cambria" panose="02040503050406030204" pitchFamily="18" charset="0"/>
              </a:rPr>
              <a:t>Krav til oppmøte og fravær i praksis</a:t>
            </a:r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7272" y="168443"/>
            <a:ext cx="7704430" cy="637047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txBody>
          <a:bodyPr anchor="ctr">
            <a:normAutofit fontScale="92500" lnSpcReduction="20000"/>
          </a:bodyPr>
          <a:lstStyle/>
          <a:p>
            <a:endParaRPr lang="nb-NO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nb-NO" sz="1700" dirty="0">
                <a:effectLst/>
                <a:ea typeface="Cambria" panose="02040503050406030204" pitchFamily="18" charset="0"/>
                <a:cs typeface="Calibri" panose="020F0502020204030204" pitchFamily="34" charset="0"/>
              </a:rPr>
              <a:t>All praksis og praksisforberedelse er obligatorisk, og all praksis må være bestått før studenten får vitnemål.</a:t>
            </a:r>
            <a:endParaRPr lang="nb-NO" sz="1700" dirty="0">
              <a:effectLst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nb-NO" sz="1700" kern="150" dirty="0">
                <a:effectLst/>
                <a:ea typeface="Cambria" panose="02040503050406030204" pitchFamily="18" charset="0"/>
                <a:cs typeface="Calibri" panose="020F0502020204030204" pitchFamily="34" charset="0"/>
              </a:rPr>
              <a:t>Praksisskolen kan gi permisjon for enkelttimer der det oppstår behov for legebesøk ol. på kort varsel.</a:t>
            </a: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nb-NO" sz="1700" kern="150" dirty="0">
                <a:effectLst/>
                <a:ea typeface="Cambria" panose="02040503050406030204" pitchFamily="18" charset="0"/>
                <a:cs typeface="Calibri" panose="020F0502020204030204" pitchFamily="34" charset="0"/>
              </a:rPr>
              <a:t>Hele fraværsdager må tas igjen etter ordinær praksisperiode. Praksisskolen har ansvar for at studenten får gjennomført det antall praksisdager som ligger til gjeldene studieår.</a:t>
            </a: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nb-NO" sz="1700" kern="150" dirty="0">
                <a:solidFill>
                  <a:srgbClr val="000000"/>
                </a:solidFill>
                <a:effectLst/>
                <a:ea typeface="Cambria" panose="02040503050406030204" pitchFamily="18" charset="0"/>
                <a:cs typeface="Calibri" panose="020F0502020204030204" pitchFamily="34" charset="0"/>
              </a:rPr>
              <a:t>Studenten leverer egenmelding til praksisskolen ved fravær under 5 dager</a:t>
            </a:r>
            <a:endParaRPr lang="nb-NO" sz="1700" kern="150" dirty="0">
              <a:effectLst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nb-NO" sz="1700" kern="150" dirty="0">
                <a:effectLst/>
                <a:ea typeface="Cambria" panose="02040503050406030204" pitchFamily="18" charset="0"/>
                <a:cs typeface="Calibri" panose="020F0502020204030204" pitchFamily="34" charset="0"/>
              </a:rPr>
              <a:t>Studenten leverer sykemelding/bekreftelse fra lege til praksisskolen når fravær på grunn av egen eller barns sykdom overstiger fem dager. </a:t>
            </a: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nb-NO" sz="1700" kern="150" dirty="0">
                <a:effectLst/>
                <a:ea typeface="Cambria" panose="02040503050406030204" pitchFamily="18" charset="0"/>
                <a:cs typeface="Calibri" panose="020F0502020204030204" pitchFamily="34" charset="0"/>
              </a:rPr>
              <a:t>Avtale om tidspunkt for gjennomføring av tilleggsdager gjøres mellom student og praksislærer/rektor.</a:t>
            </a: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nb-NO" sz="1700" kern="150" dirty="0">
                <a:effectLst/>
                <a:ea typeface="Cambria" panose="02040503050406030204" pitchFamily="18" charset="0"/>
                <a:cs typeface="Calibri" panose="020F0502020204030204" pitchFamily="34" charset="0"/>
              </a:rPr>
              <a:t>Praksislærer/rektor gir beskjed til praksisadministrasjonen om antall dager studenten står til «rest» med samt informasjon om når de resterende praksisdagene skal gjennomføres.</a:t>
            </a:r>
          </a:p>
          <a:p>
            <a:pPr marL="342900" lvl="0" indent="-342900">
              <a:lnSpc>
                <a:spcPct val="115000"/>
              </a:lnSpc>
              <a:spcAft>
                <a:spcPts val="400"/>
              </a:spcAft>
              <a:buFont typeface="Symbol" panose="05050102010706020507" pitchFamily="18" charset="2"/>
              <a:buChar char=""/>
            </a:pPr>
            <a:r>
              <a:rPr lang="nb-NO" sz="1700" kern="150" dirty="0">
                <a:effectLst/>
                <a:ea typeface="Cambria" panose="02040503050406030204" pitchFamily="18" charset="0"/>
                <a:cs typeface="Calibri" panose="020F0502020204030204" pitchFamily="34" charset="0"/>
              </a:rPr>
              <a:t>Alt fravær tas igjen før studenten sluttvurderes. </a:t>
            </a:r>
          </a:p>
          <a:p>
            <a:endParaRPr lang="nb-NO" sz="2000" b="1" dirty="0">
              <a:ea typeface="Cambria" panose="02040503050406030204" pitchFamily="18" charset="0"/>
            </a:endParaRPr>
          </a:p>
          <a:p>
            <a:r>
              <a:rPr lang="nb-NO" sz="2000" dirty="0">
                <a:latin typeface="+mj-lt"/>
                <a:ea typeface="Cambria" panose="02040503050406030204" pitchFamily="18" charset="0"/>
              </a:rPr>
              <a:t>Bruk skjønn og vurder hvert enkelt tilfelle. Ved tvil ta kontakt med USN.</a:t>
            </a:r>
          </a:p>
        </p:txBody>
      </p:sp>
    </p:spTree>
    <p:extLst>
      <p:ext uri="{BB962C8B-B14F-4D97-AF65-F5344CB8AC3E}">
        <p14:creationId xmlns:p14="http://schemas.microsoft.com/office/powerpoint/2010/main" val="118783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99621" y="238539"/>
            <a:ext cx="11091392" cy="971899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txBody>
          <a:bodyPr anchor="b">
            <a:normAutofit/>
          </a:bodyPr>
          <a:lstStyle/>
          <a:p>
            <a:r>
              <a:rPr lang="nb-NO" sz="4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nb-NO" b="1" dirty="0">
                <a:ea typeface="Cambria" panose="02040503050406030204" pitchFamily="18" charset="0"/>
              </a:rPr>
              <a:t>Utvalgte ansvarsoppgaver for studentene </a:t>
            </a:r>
            <a:endParaRPr lang="nb-NO" sz="4600" b="1" dirty="0">
              <a:ea typeface="Cambria" panose="02040503050406030204" pitchFamily="18" charset="0"/>
            </a:endParaRPr>
          </a:p>
        </p:txBody>
      </p:sp>
      <p:sp>
        <p:nvSpPr>
          <p:cNvPr id="24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6" name="Plassholder for innhold 2">
            <a:extLst>
              <a:ext uri="{FF2B5EF4-FFF2-40B4-BE49-F238E27FC236}">
                <a16:creationId xmlns:a16="http://schemas.microsoft.com/office/drawing/2014/main" id="{EE277FB5-8198-40A0-FB93-7A23F06DC4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1612888"/>
              </p:ext>
            </p:extLst>
          </p:nvPr>
        </p:nvGraphicFramePr>
        <p:xfrm>
          <a:off x="572492" y="1835056"/>
          <a:ext cx="10972799" cy="4481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2" r="-1" b="-1"/>
          <a:stretch/>
        </p:blipFill>
        <p:spPr>
          <a:xfrm>
            <a:off x="10524741" y="232297"/>
            <a:ext cx="1167638" cy="1213694"/>
          </a:xfrm>
          <a:prstGeom prst="rect">
            <a:avLst/>
          </a:prstGeom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</p:spTree>
    <p:extLst>
      <p:ext uri="{BB962C8B-B14F-4D97-AF65-F5344CB8AC3E}">
        <p14:creationId xmlns:p14="http://schemas.microsoft.com/office/powerpoint/2010/main" val="232148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nb-NO" sz="4600" b="1" dirty="0">
                <a:ea typeface="Cambria" panose="02040503050406030204" pitchFamily="18" charset="0"/>
              </a:rPr>
              <a:t>Oppdrag i praksis?</a:t>
            </a:r>
            <a:br>
              <a:rPr lang="nb-NO" sz="46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nb-NO" sz="46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70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2493" y="1804737"/>
            <a:ext cx="6713552" cy="4385751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nb-NO" sz="2200" dirty="0"/>
          </a:p>
          <a:p>
            <a:r>
              <a:rPr lang="nb-NO" sz="2200" dirty="0">
                <a:ea typeface="Cambria" panose="02040503050406030204" pitchFamily="18" charset="0"/>
              </a:rPr>
              <a:t>I utgangspunktet skal ikke studentene ha med seg omfattende oppgaver som skal løses i praksis. </a:t>
            </a:r>
          </a:p>
          <a:p>
            <a:pPr marL="0" indent="0">
              <a:buNone/>
            </a:pPr>
            <a:endParaRPr lang="nb-NO" sz="2200" dirty="0">
              <a:ea typeface="Cambria" panose="02040503050406030204" pitchFamily="18" charset="0"/>
            </a:endParaRPr>
          </a:p>
          <a:p>
            <a:r>
              <a:rPr lang="nb-NO" sz="2200" dirty="0">
                <a:ea typeface="Cambria" panose="02040503050406030204" pitchFamily="18" charset="0"/>
              </a:rPr>
              <a:t>Men, det kan være at enkelte faglærere gir oppdrag/oppgaver i den hensikt at studentene skal oppnå best mulig læringsutbytte for å koble teori og praksis. </a:t>
            </a:r>
          </a:p>
          <a:p>
            <a:endParaRPr lang="nb-NO" sz="2200" dirty="0">
              <a:ea typeface="Cambria" panose="02040503050406030204" pitchFamily="18" charset="0"/>
            </a:endParaRPr>
          </a:p>
          <a:p>
            <a:r>
              <a:rPr lang="nb-NO" sz="2200" dirty="0">
                <a:highlight>
                  <a:srgbClr val="FFFF00"/>
                </a:highlight>
                <a:ea typeface="Cambria" panose="02040503050406030204" pitchFamily="18" charset="0"/>
              </a:rPr>
              <a:t>Dette semesteret jobber studentene med sin FOU-oppgave – kan innebære noe datainnsamling i løpet av praksis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9" r="-1" b="-1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95064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7FE05DA-EF99-F0D5-2F5D-5BC38DA78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FFFFFF"/>
                </a:solidFill>
              </a:rPr>
              <a:t>FOU-oppgaven </a:t>
            </a:r>
            <a:br>
              <a:rPr lang="nb-NO" dirty="0">
                <a:solidFill>
                  <a:srgbClr val="FFFFFF"/>
                </a:solidFill>
              </a:rPr>
            </a:br>
            <a:r>
              <a:rPr lang="nb-NO" dirty="0">
                <a:solidFill>
                  <a:srgbClr val="FFFFFF"/>
                </a:solidFill>
              </a:rPr>
              <a:t>5. semester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77C405-37B1-2DA9-3F11-944DE3229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7861" y="507357"/>
            <a:ext cx="7395974" cy="5753592"/>
          </a:xfrm>
        </p:spPr>
        <p:txBody>
          <a:bodyPr anchor="ctr">
            <a:norm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 fleste av studentene vil i forbindelse med FoU-oppgaven ønske å samle inn data i praksisperioden i uke 42-45. 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nb-NO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Rammegodkjenningen fra </a:t>
            </a:r>
            <a:r>
              <a:rPr lang="nb-NO" sz="1800" u="sng" dirty="0">
                <a:solidFill>
                  <a:srgbClr val="467886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Sikt – Kunnskapssektorens tjenesteleverandør</a:t>
            </a:r>
            <a:r>
              <a:rPr lang="nb-NO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 tillater intervju, spørreskjema og observasjon som instrumenter for datainnsamling. 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nb-NO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Studentene har kun lov til å «forske på» voksne. Mao. kan ikke studentene f.eks. intervjue eller observere elever. De kan derimot observere lærere i undervisningssituasjon med elever (men da med fokus på f.eks. lærer, assistent). </a:t>
            </a: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nb-NO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nb-NO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Vi håper at dere tilrettelegger for studentenes datainnsamling i praksis. </a:t>
            </a:r>
            <a:endParaRPr lang="nb-NO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0652702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63875" y="1153572"/>
            <a:ext cx="4083433" cy="446116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FFFFFF"/>
                </a:solidFill>
                <a:latin typeface="+mn-lt"/>
                <a:ea typeface="Cambria" panose="02040503050406030204" pitchFamily="18" charset="0"/>
              </a:rPr>
              <a:t>Utdrag fra emneplan for praksis 3. studieår</a:t>
            </a:r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167272" y="509048"/>
            <a:ext cx="7186527" cy="5667916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txBody>
          <a:bodyPr anchor="ctr">
            <a:normAutofit/>
          </a:bodyPr>
          <a:lstStyle/>
          <a:p>
            <a:pPr marL="0" indent="0">
              <a:buNone/>
              <a:defRPr/>
            </a:pPr>
            <a:r>
              <a:rPr lang="nb-NO" b="1" dirty="0">
                <a:ea typeface="Cambria" panose="02040503050406030204" pitchFamily="18" charset="0"/>
              </a:rPr>
              <a:t>Hovedtema</a:t>
            </a:r>
            <a:r>
              <a:rPr lang="nb-NO" dirty="0">
                <a:ea typeface="Cambria" panose="02040503050406030204" pitchFamily="18" charset="0"/>
              </a:rPr>
              <a:t> </a:t>
            </a:r>
            <a:r>
              <a:rPr lang="nb-NO" b="1" dirty="0">
                <a:ea typeface="Cambria" panose="02040503050406030204" pitchFamily="18" charset="0"/>
              </a:rPr>
              <a:t>for praksis 3. studieår </a:t>
            </a:r>
          </a:p>
          <a:p>
            <a:pPr marL="0" indent="0">
              <a:buNone/>
              <a:defRPr/>
            </a:pPr>
            <a:endParaRPr lang="nb-NO" b="1" dirty="0">
              <a:ea typeface="Cambria" panose="02040503050406030204" pitchFamily="18" charset="0"/>
            </a:endParaRPr>
          </a:p>
          <a:p>
            <a:pPr marL="0" indent="0">
              <a:buNone/>
              <a:defRPr/>
            </a:pPr>
            <a:r>
              <a:rPr lang="nb-NO" b="1" dirty="0">
                <a:ea typeface="Cambria" panose="02040503050406030204" pitchFamily="18" charset="0"/>
              </a:rPr>
              <a:t>Studenten skal tilegne seg kunnskap om skolen som organisasjon og samarbeid med andre institusjoner.</a:t>
            </a:r>
          </a:p>
          <a:p>
            <a:pPr marL="457200" lvl="1" indent="0">
              <a:buNone/>
            </a:pPr>
            <a:endParaRPr lang="nb-NO" dirty="0">
              <a:ea typeface="Cambria" panose="02040503050406030204" pitchFamily="18" charset="0"/>
            </a:endParaRPr>
          </a:p>
          <a:p>
            <a:pPr marL="457200" lvl="1" indent="0">
              <a:buNone/>
            </a:pPr>
            <a:r>
              <a:rPr lang="nb-NO" dirty="0">
                <a:ea typeface="Cambria" panose="02040503050406030204" pitchFamily="18" charset="0"/>
              </a:rPr>
              <a:t>Vi anbefaler studenter å spørre om og få delta på samarbeidsmøter, foreldremøter og/eller få informasjon om hvordan skolen samarbeider med foreldre, helsestasjon, PPT, BUP mm. </a:t>
            </a:r>
          </a:p>
          <a:p>
            <a:pPr marL="457200" lvl="1" indent="0">
              <a:buNone/>
            </a:pPr>
            <a:endParaRPr lang="nb-NO" dirty="0">
              <a:ea typeface="Cambria" panose="02040503050406030204" pitchFamily="18" charset="0"/>
            </a:endParaRPr>
          </a:p>
          <a:p>
            <a:pPr marL="457200" lvl="1" indent="0">
              <a:buNone/>
            </a:pPr>
            <a:r>
              <a:rPr lang="nb-NO" dirty="0">
                <a:ea typeface="Cambria" panose="02040503050406030204" pitchFamily="18" charset="0"/>
              </a:rPr>
              <a:t>Se hva som er praktisk mulig!</a:t>
            </a:r>
          </a:p>
        </p:txBody>
      </p:sp>
    </p:spTree>
    <p:extLst>
      <p:ext uri="{BB962C8B-B14F-4D97-AF65-F5344CB8AC3E}">
        <p14:creationId xmlns:p14="http://schemas.microsoft.com/office/powerpoint/2010/main" val="41972524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0B1ACF32-6FFD-C5F9-A912-DC0BCBD43C8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619914" y="541829"/>
            <a:ext cx="8952172" cy="602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859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27354EB-187C-03AE-3F75-C7256363C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431" y="271220"/>
            <a:ext cx="11244020" cy="608308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nb-NO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Hensikten med skjemaet: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Synliggjøre og bevisstgjøre hva studenten har jobbet med av læringsutbytter i praksisperiodene. 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Hvordan studenten har jobbet med læringsutbyttene. 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Praksislærer og studentens vurdering av dette arbeidet.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nb-NO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nb-NO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Forklaring til utfylling av skjemaet: </a:t>
            </a:r>
          </a:p>
          <a:p>
            <a:pPr marL="0" indent="0"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Vurderingsskjemaet for praksis ferdigstilles etter at alle praksisuker er gjennomført. Studenten skal ha læringsfremmende vurdering underveis i praksisperioden.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nb-NO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b-NO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Hvordan skal vurderingen foregå?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Læringsutbyttebeskrivelsene er svært omfattende, og noen av dem arbeides det også med i fagundervisningen på </a:t>
            </a:r>
            <a:r>
              <a:rPr lang="nb-NO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usn</a:t>
            </a: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Fyll inn tekst ved temaer/læringsutbytter dere har hatt fokus på i løpet av praksisperioden. Noter «har ikke vært aktuelt» ved læringsutbytter det ikke har vært relevant å jobbe med.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Student og praksislærer noterer erfaringer knyttet til læringsutbyttebeskrivelsene underveis i praksisopplæringen.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Utvalgte læringsutbytter tas opp til refleksjon i de ukentlige veiledningssamtalene. 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Vis gjerne til eksempler fra undervisningen, veiledningssamtalene eller andre aktiviteter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Snakke om hvilke kompetanser og/eller aktiviteter studenten trenger å gjøre mer av for å oppnå utvalgte</a:t>
            </a:r>
            <a:r>
              <a:rPr lang="nb-NO" sz="18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læringsutbytter</a:t>
            </a: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?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b-NO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Praktisk info: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Studenten leverer utfylt egenvurdering til praksislærer i løpet av siste uka i praksisperioden i vårsemesteret. Deretter fyller praksislærer inn sine vurderinger før det ferdige skjemaet gjennomgås og signeres i forbindelse med sluttsamtalen for praksisperiodene.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Studenten har ansvaret for å laste opp praksisvurderingen i </a:t>
            </a:r>
            <a:r>
              <a:rPr lang="nb-NO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WISEFLOW</a:t>
            </a: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innen gitt dato (ca. en uke etter at all praksis er gjennomført) 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b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nb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nb-NO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F361E95-55AB-2C85-39AA-32C2F5B51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8972" y="918729"/>
            <a:ext cx="6746908" cy="53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124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88534" y="198794"/>
            <a:ext cx="6489343" cy="140794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txBody>
          <a:bodyPr anchor="ctr">
            <a:normAutofit/>
          </a:bodyPr>
          <a:lstStyle/>
          <a:p>
            <a:r>
              <a:rPr lang="nb-NO" sz="3600" b="1" dirty="0">
                <a:latin typeface="+mj-lt"/>
              </a:rPr>
              <a:t>Vurdering av studenten i praksis</a:t>
            </a:r>
            <a:br>
              <a:rPr lang="nb-NO" dirty="0">
                <a:latin typeface="+mj-lt"/>
              </a:rPr>
            </a:br>
            <a:r>
              <a:rPr lang="nb-NO" sz="2133" dirty="0"/>
              <a:t>se veileder s. 2 i vurderingsskjemaet</a:t>
            </a:r>
            <a:endParaRPr lang="nb-NO" dirty="0">
              <a:latin typeface="+mj-lt"/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828541" y="6446386"/>
            <a:ext cx="2205711" cy="212821"/>
          </a:xfrm>
        </p:spPr>
        <p:txBody>
          <a:bodyPr anchor="ctr">
            <a:normAutofit fontScale="77500" lnSpcReduction="20000"/>
          </a:bodyPr>
          <a:lstStyle/>
          <a:p>
            <a:pPr>
              <a:spcAft>
                <a:spcPts val="600"/>
              </a:spcAft>
            </a:pPr>
            <a:fld id="{D1AF3A42-6A4E-1F47-BEF9-20A0978B421A}" type="datetime1">
              <a:rPr lang="nb-NO"/>
              <a:pPr>
                <a:spcAft>
                  <a:spcPts val="600"/>
                </a:spcAft>
              </a:pPr>
              <a:t>24.09.2026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9135413" y="6446386"/>
            <a:ext cx="2844800" cy="212821"/>
          </a:xfrm>
        </p:spPr>
        <p:txBody>
          <a:bodyPr anchor="ctr">
            <a:normAutofit fontScale="77500" lnSpcReduction="20000"/>
          </a:bodyPr>
          <a:lstStyle/>
          <a:p>
            <a:pPr>
              <a:spcAft>
                <a:spcPts val="600"/>
              </a:spcAft>
            </a:pPr>
            <a:fld id="{28385D78-4187-AD4C-B928-A8579EE9A756}" type="slidenum">
              <a:rPr lang="nb-NO"/>
              <a:pPr>
                <a:spcAft>
                  <a:spcPts val="600"/>
                </a:spcAft>
              </a:pPr>
              <a:t>22</a:t>
            </a:fld>
            <a:endParaRPr lang="nb-NO"/>
          </a:p>
        </p:txBody>
      </p:sp>
      <p:graphicFrame>
        <p:nvGraphicFramePr>
          <p:cNvPr id="8" name="Plassholder for innhold 2">
            <a:extLst>
              <a:ext uri="{FF2B5EF4-FFF2-40B4-BE49-F238E27FC236}">
                <a16:creationId xmlns:a16="http://schemas.microsoft.com/office/drawing/2014/main" id="{5811AA17-CB79-5BA3-163B-3B9E36BED554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48271444"/>
              </p:ext>
            </p:extLst>
          </p:nvPr>
        </p:nvGraphicFramePr>
        <p:xfrm>
          <a:off x="6953461" y="348343"/>
          <a:ext cx="4850003" cy="5761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ACBB0B35-1EE6-8813-D21C-C857A29F3B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229467" y="1606736"/>
            <a:ext cx="6485782" cy="45026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6913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1787" y="198794"/>
            <a:ext cx="11768427" cy="942937"/>
          </a:xfrm>
          <a:solidFill>
            <a:schemeClr val="bg1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r>
              <a:rPr lang="nb-NO" dirty="0"/>
              <a:t>	</a:t>
            </a:r>
            <a:r>
              <a:rPr lang="nb-NO" b="1" dirty="0">
                <a:latin typeface="+mj-lt"/>
                <a:ea typeface="Cambria" panose="02040503050406030204" pitchFamily="18" charset="0"/>
              </a:rPr>
              <a:t>Praksisoppfølging høstsemesteret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11788" y="1310641"/>
            <a:ext cx="11768427" cy="4876799"/>
          </a:xfrm>
          <a:solidFill>
            <a:schemeClr val="accent6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2400" dirty="0"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nb-NO" sz="2000" dirty="0">
                <a:latin typeface="+mn-lt"/>
                <a:ea typeface="Cambria" panose="02040503050406030204" pitchFamily="18" charset="0"/>
              </a:rPr>
              <a:t>Praksisoppfølging gjennomføres enten som </a:t>
            </a:r>
            <a:r>
              <a:rPr lang="nb-NO" sz="2000" dirty="0" err="1">
                <a:latin typeface="+mn-lt"/>
                <a:ea typeface="Cambria" panose="02040503050406030204" pitchFamily="18" charset="0"/>
              </a:rPr>
              <a:t>webinar</a:t>
            </a:r>
            <a:r>
              <a:rPr lang="nb-NO" sz="2000" dirty="0">
                <a:latin typeface="+mn-lt"/>
                <a:ea typeface="Cambria" panose="02040503050406030204" pitchFamily="18" charset="0"/>
              </a:rPr>
              <a:t>, </a:t>
            </a:r>
            <a:r>
              <a:rPr lang="nb-NO" sz="2000" dirty="0" err="1">
                <a:latin typeface="+mn-lt"/>
                <a:ea typeface="Cambria" panose="02040503050406030204" pitchFamily="18" charset="0"/>
              </a:rPr>
              <a:t>trepartsamtale</a:t>
            </a:r>
            <a:r>
              <a:rPr lang="nb-NO" sz="2000" dirty="0">
                <a:latin typeface="+mn-lt"/>
                <a:ea typeface="Cambria" panose="02040503050406030204" pitchFamily="18" charset="0"/>
              </a:rPr>
              <a:t> på nett, </a:t>
            </a:r>
          </a:p>
          <a:p>
            <a:pPr marL="0" indent="0">
              <a:buNone/>
            </a:pPr>
            <a:r>
              <a:rPr lang="nb-NO" sz="2000" dirty="0">
                <a:latin typeface="+mn-lt"/>
                <a:ea typeface="Cambria" panose="02040503050406030204" pitchFamily="18" charset="0"/>
              </a:rPr>
              <a:t>eller ved oppfølging på praksisskolen. </a:t>
            </a:r>
          </a:p>
          <a:p>
            <a:pPr marL="0" indent="0">
              <a:buNone/>
            </a:pPr>
            <a:endParaRPr lang="nb-NO" sz="2000" dirty="0">
              <a:latin typeface="+mn-lt"/>
              <a:ea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2000" dirty="0">
                <a:latin typeface="+mn-lt"/>
                <a:ea typeface="Cambria" panose="02040503050406030204" pitchFamily="18" charset="0"/>
              </a:rPr>
              <a:t>Det er de ulike faglærerne ved USN som har ansvaret for å ta kontakt med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nb-NO" sz="2000" dirty="0">
                <a:latin typeface="+mn-lt"/>
                <a:ea typeface="Cambria" panose="02040503050406030204" pitchFamily="18" charset="0"/>
              </a:rPr>
              <a:t>praksislærere og studenter for å gjøre avtale om form og innhold i praksisoppfølgingen.</a:t>
            </a:r>
          </a:p>
          <a:p>
            <a:pPr marL="0" indent="0">
              <a:spcBef>
                <a:spcPts val="0"/>
              </a:spcBef>
              <a:buNone/>
            </a:pPr>
            <a:endParaRPr lang="nb-NO" sz="2000" dirty="0">
              <a:latin typeface="+mn-lt"/>
              <a:ea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nb-NO" sz="2000" dirty="0">
                <a:latin typeface="+mn-lt"/>
                <a:ea typeface="Cambria" panose="02040503050406030204" pitchFamily="18" charset="0"/>
              </a:rPr>
              <a:t>Hensikt:</a:t>
            </a:r>
          </a:p>
          <a:p>
            <a:pPr marL="0" indent="0">
              <a:buNone/>
            </a:pPr>
            <a:r>
              <a:rPr lang="nb-NO" sz="2000" dirty="0">
                <a:highlight>
                  <a:srgbClr val="FFFF00"/>
                </a:highlight>
                <a:latin typeface="+mn-lt"/>
                <a:ea typeface="Cambria" panose="02040503050406030204" pitchFamily="18" charset="0"/>
              </a:rPr>
              <a:t>Hjelpe studenten til å se sammenheng mellom teori og praksis. Utgangspunktet kan være et eller flere av læringsutbyttene for praksis og/eller ev. praksisoppdrag i faget studenten har, ev team i FoU-oppgaven</a:t>
            </a:r>
          </a:p>
          <a:p>
            <a:endParaRPr lang="nb-NO" sz="2000" dirty="0">
              <a:latin typeface="+mn-lt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nb-NO" sz="2000" dirty="0">
                <a:highlight>
                  <a:srgbClr val="FFFF00"/>
                </a:highlight>
                <a:ea typeface="Cambria" panose="02040503050406030204" pitchFamily="18" charset="0"/>
              </a:rPr>
              <a:t>NB! Dersom dere ikke blir kontaktet av en faglærer – gi beskjed til praksisrådgiver!!!</a:t>
            </a:r>
            <a:endParaRPr lang="nb-NO" sz="2000" dirty="0">
              <a:highlight>
                <a:srgbClr val="FFFF00"/>
              </a:highlight>
              <a:latin typeface="+mn-lt"/>
              <a:ea typeface="Cambria" panose="02040503050406030204" pitchFamily="18" charset="0"/>
            </a:endParaRPr>
          </a:p>
          <a:p>
            <a:endParaRPr lang="nb-NO" dirty="0">
              <a:highlight>
                <a:srgbClr val="FFFF00"/>
              </a:highlight>
              <a:latin typeface="+mn-lt"/>
              <a:ea typeface="Cambria" panose="02040503050406030204" pitchFamily="18" charset="0"/>
            </a:endParaRPr>
          </a:p>
          <a:p>
            <a:endParaRPr lang="nb-NO" dirty="0">
              <a:latin typeface="+mn-lt"/>
              <a:ea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nb-NO" sz="2400" dirty="0">
              <a:latin typeface="Cambria" panose="020405030504060302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nb-NO" sz="2400" dirty="0">
              <a:latin typeface="Cambria" panose="02040503050406030204" pitchFamily="18" charset="0"/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F3A42-6A4E-1F47-BEF9-20A0978B421A}" type="datetime1">
              <a:rPr lang="nb-NO" smtClean="0"/>
              <a:t>24.09.2026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5D78-4187-AD4C-B928-A8579EE9A756}" type="slidenum">
              <a:rPr lang="nb-NO" smtClean="0"/>
              <a:t>23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51654E1-C354-0DF0-3F2D-F4AE650D5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987" y="1479551"/>
            <a:ext cx="1958413" cy="1764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898051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91378" y="320675"/>
            <a:ext cx="11407487" cy="1325563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spPr>
        <p:txBody>
          <a:bodyPr>
            <a:normAutofit/>
          </a:bodyPr>
          <a:lstStyle/>
          <a:p>
            <a:r>
              <a:rPr lang="nb-NO" sz="5000" b="1" dirty="0">
                <a:ea typeface="Cambria" panose="02040503050406030204" pitchFamily="18" charset="0"/>
              </a:rPr>
              <a:t>Tvil om studenten kan bestå praksis? 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1AF3A42-6A4E-1F47-BEF9-20A0978B421A}" type="datetime1">
              <a:rPr lang="nb-NO"/>
              <a:pPr>
                <a:spcAft>
                  <a:spcPts val="600"/>
                </a:spcAft>
              </a:pPr>
              <a:t>24.09.2026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385D78-4187-AD4C-B928-A8579EE9A756}" type="slidenum">
              <a:rPr lang="nb-NO" smtClean="0"/>
              <a:pPr>
                <a:spcAft>
                  <a:spcPts val="600"/>
                </a:spcAft>
              </a:pPr>
              <a:t>24</a:t>
            </a:fld>
            <a:endParaRPr lang="nb-NO"/>
          </a:p>
        </p:txBody>
      </p:sp>
      <p:graphicFrame>
        <p:nvGraphicFramePr>
          <p:cNvPr id="34" name="Plassholder for innhold 2">
            <a:extLst>
              <a:ext uri="{FF2B5EF4-FFF2-40B4-BE49-F238E27FC236}">
                <a16:creationId xmlns:a16="http://schemas.microsoft.com/office/drawing/2014/main" id="{1B5D30D6-CE80-2708-1F54-E30CE6F3B2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9483104"/>
              </p:ext>
            </p:extLst>
          </p:nvPr>
        </p:nvGraphicFramePr>
        <p:xfrm>
          <a:off x="391379" y="1825625"/>
          <a:ext cx="1140748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56810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08884" y="198794"/>
            <a:ext cx="11028460" cy="1018364"/>
          </a:xfrm>
          <a:solidFill>
            <a:schemeClr val="bg1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r>
              <a:rPr lang="nb-NO" dirty="0"/>
              <a:t>	 </a:t>
            </a:r>
            <a:r>
              <a:rPr lang="nb-NO" sz="3733" dirty="0">
                <a:ea typeface="Cambria" panose="02040503050406030204" pitchFamily="18" charset="0"/>
              </a:rPr>
              <a:t>Skikkethet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08884" y="1217158"/>
            <a:ext cx="11028460" cy="4906343"/>
          </a:xfrm>
          <a:solidFill>
            <a:schemeClr val="accent6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nb-NO" altLang="nb-NO" dirty="0"/>
          </a:p>
          <a:p>
            <a:pPr marL="0" indent="0">
              <a:lnSpc>
                <a:spcPct val="150000"/>
              </a:lnSpc>
              <a:buNone/>
            </a:pPr>
            <a:r>
              <a:rPr lang="nb-NO" altLang="nb-NO" sz="2400" b="1" dirty="0">
                <a:ea typeface="Cambria" panose="02040503050406030204" pitchFamily="18" charset="0"/>
              </a:rPr>
              <a:t>	Skikkethetsvurdering: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altLang="nb-NO" sz="2400" i="1" dirty="0">
                <a:ea typeface="Cambria" panose="02040503050406030204" pitchFamily="18" charset="0"/>
              </a:rPr>
              <a:t>	Løpende skikkethetsvurdering </a:t>
            </a:r>
            <a:r>
              <a:rPr lang="nb-NO" altLang="nb-NO" sz="2400" dirty="0">
                <a:ea typeface="Cambria" panose="02040503050406030204" pitchFamily="18" charset="0"/>
              </a:rPr>
              <a:t>av alle studenter skal foregå gjennom hele studiet og skal 	inngå i en </a:t>
            </a:r>
            <a:r>
              <a:rPr lang="nb-NO" altLang="nb-NO" sz="2400" i="1" dirty="0">
                <a:ea typeface="Cambria" panose="02040503050406030204" pitchFamily="18" charset="0"/>
              </a:rPr>
              <a:t>helhetsvurdering av studentens faglige og personlige forutsetninger </a:t>
            </a:r>
            <a:r>
              <a:rPr lang="nb-NO" altLang="nb-NO" sz="2400" dirty="0">
                <a:ea typeface="Cambria" panose="02040503050406030204" pitchFamily="18" charset="0"/>
              </a:rPr>
              <a:t>for å 	kunne fungere som lærer.(…)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altLang="nb-NO" sz="2400" dirty="0">
                <a:ea typeface="Cambria" panose="02040503050406030204" pitchFamily="18" charset="0"/>
              </a:rPr>
              <a:t>	Hvis det er begrunnet tvil om en student er skikket, skal det foretas en </a:t>
            </a:r>
            <a:r>
              <a:rPr lang="nb-NO" altLang="nb-NO" sz="2400" i="1" dirty="0">
                <a:ea typeface="Cambria" panose="02040503050406030204" pitchFamily="18" charset="0"/>
              </a:rPr>
              <a:t>særskilt 	skikkethetsvurdering.” </a:t>
            </a:r>
            <a:r>
              <a:rPr lang="nb-NO" altLang="nb-NO" sz="2400" dirty="0">
                <a:ea typeface="Cambria" panose="02040503050406030204" pitchFamily="18" charset="0"/>
              </a:rPr>
              <a:t>(våre uthevinger).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nb-NO" altLang="nb-NO" sz="2400" dirty="0">
                <a:ea typeface="Cambria" panose="020405030504060302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nb-NO" dirty="0">
                <a:hlinkClick r:id="rId2"/>
              </a:rPr>
              <a:t>Skikkethet - Universitetet i Sørøst-Norge (usn.no)</a:t>
            </a:r>
            <a:endParaRPr lang="nb-NO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buNone/>
            </a:pPr>
            <a:r>
              <a:rPr lang="nb-NO" dirty="0">
                <a:latin typeface="Cambria" panose="02040503050406030204" pitchFamily="18" charset="0"/>
                <a:ea typeface="Cambria" panose="02040503050406030204" pitchFamily="18" charset="0"/>
              </a:rPr>
              <a:t> 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F3A42-6A4E-1F47-BEF9-20A0978B421A}" type="datetime1">
              <a:rPr lang="nb-NO" smtClean="0"/>
              <a:t>24.09.2026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5D78-4187-AD4C-B928-A8579EE9A756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36434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21674" y="198794"/>
            <a:ext cx="11758540" cy="1105577"/>
          </a:xfrm>
          <a:solidFill>
            <a:schemeClr val="bg1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r>
              <a:rPr lang="nb-NO" dirty="0"/>
              <a:t>	</a:t>
            </a:r>
            <a:r>
              <a:rPr lang="nb-NO" sz="3600" b="1" dirty="0">
                <a:ea typeface="Cambria" panose="02040503050406030204" pitchFamily="18" charset="0"/>
              </a:rPr>
              <a:t>Praksislærer – en viktig rollemodell i lærerutdanningen </a:t>
            </a:r>
            <a:endParaRPr lang="nb-NO" sz="3200" b="1" dirty="0">
              <a:ea typeface="Cambria" panose="02040503050406030204" pitchFamily="18" charset="0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21674" y="1494118"/>
            <a:ext cx="11758540" cy="4862232"/>
          </a:xfrm>
          <a:solidFill>
            <a:schemeClr val="accent6">
              <a:lumMod val="20000"/>
              <a:lumOff val="8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endParaRPr lang="nb-NO" b="1" dirty="0">
              <a:latin typeface="Cambria" panose="02040503050406030204" pitchFamily="18" charset="0"/>
            </a:endParaRPr>
          </a:p>
          <a:p>
            <a:pPr marL="368291" lvl="1" indent="0">
              <a:lnSpc>
                <a:spcPct val="150000"/>
              </a:lnSpc>
              <a:buNone/>
            </a:pPr>
            <a:r>
              <a:rPr lang="nb-NO" b="1" dirty="0">
                <a:latin typeface="+mn-lt"/>
              </a:rPr>
              <a:t>Modellering:  vis </a:t>
            </a:r>
            <a:r>
              <a:rPr lang="nb-NO" dirty="0">
                <a:latin typeface="+mn-lt"/>
              </a:rPr>
              <a:t>studentene </a:t>
            </a:r>
            <a:r>
              <a:rPr lang="nb-NO" b="1" dirty="0">
                <a:latin typeface="+mn-lt"/>
              </a:rPr>
              <a:t>hvordan </a:t>
            </a:r>
            <a:r>
              <a:rPr lang="nb-NO" dirty="0">
                <a:latin typeface="+mn-lt"/>
              </a:rPr>
              <a:t>du planlegger, gjennomfører og </a:t>
            </a:r>
          </a:p>
          <a:p>
            <a:pPr marL="368291" lvl="1" indent="0">
              <a:lnSpc>
                <a:spcPct val="150000"/>
              </a:lnSpc>
              <a:buNone/>
            </a:pPr>
            <a:r>
              <a:rPr lang="nb-NO" dirty="0">
                <a:latin typeface="+mn-lt"/>
              </a:rPr>
              <a:t>vurderer ulike læringsaktiviteter, hvordan du skaper gode relasjoner…..</a:t>
            </a:r>
          </a:p>
          <a:p>
            <a:pPr marL="368291" lvl="1" indent="0">
              <a:lnSpc>
                <a:spcPct val="150000"/>
              </a:lnSpc>
              <a:buNone/>
            </a:pPr>
            <a:r>
              <a:rPr lang="nb-NO" dirty="0">
                <a:latin typeface="+mn-lt"/>
              </a:rPr>
              <a:t>La studentene få del i et </a:t>
            </a:r>
            <a:r>
              <a:rPr lang="nb-NO" b="1" dirty="0">
                <a:latin typeface="+mn-lt"/>
              </a:rPr>
              <a:t>praksisfellesskap</a:t>
            </a:r>
            <a:r>
              <a:rPr lang="nb-NO" dirty="0">
                <a:latin typeface="+mn-lt"/>
              </a:rPr>
              <a:t> på skolen</a:t>
            </a:r>
          </a:p>
          <a:p>
            <a:pPr marL="368291" lvl="1" indent="0">
              <a:lnSpc>
                <a:spcPct val="150000"/>
              </a:lnSpc>
              <a:buNone/>
            </a:pPr>
            <a:r>
              <a:rPr lang="nb-NO" dirty="0">
                <a:latin typeface="+mn-lt"/>
              </a:rPr>
              <a:t>Sett av tid til skjerma veiledningssamtaler</a:t>
            </a:r>
          </a:p>
          <a:p>
            <a:pPr marL="368291" lvl="1" indent="0">
              <a:lnSpc>
                <a:spcPct val="150000"/>
              </a:lnSpc>
              <a:buNone/>
            </a:pPr>
            <a:r>
              <a:rPr lang="nb-NO" dirty="0">
                <a:latin typeface="+mn-lt"/>
              </a:rPr>
              <a:t>Snakk sammen om </a:t>
            </a:r>
            <a:r>
              <a:rPr lang="nb-NO" b="1" dirty="0">
                <a:latin typeface="+mn-lt"/>
              </a:rPr>
              <a:t>begrunnelser </a:t>
            </a:r>
            <a:r>
              <a:rPr lang="nb-NO" dirty="0">
                <a:latin typeface="+mn-lt"/>
              </a:rPr>
              <a:t>for pedagogiske valg</a:t>
            </a:r>
          </a:p>
          <a:p>
            <a:pPr marL="368291" lvl="1" indent="0">
              <a:lnSpc>
                <a:spcPct val="150000"/>
              </a:lnSpc>
              <a:buNone/>
            </a:pPr>
            <a:r>
              <a:rPr lang="nb-NO" dirty="0">
                <a:latin typeface="+mn-lt"/>
              </a:rPr>
              <a:t>Skape rom for undring og kritisk refleksjon</a:t>
            </a:r>
          </a:p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F3A42-6A4E-1F47-BEF9-20A0978B421A}" type="datetime1">
              <a:rPr lang="nb-NO" smtClean="0"/>
              <a:t>24.09.2026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5D78-4187-AD4C-B928-A8579EE9A756}" type="slidenum">
              <a:rPr lang="nb-NO" smtClean="0"/>
              <a:t>26</a:t>
            </a:fld>
            <a:endParaRPr lang="nb-NO"/>
          </a:p>
        </p:txBody>
      </p:sp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5F262014-6BAC-6D45-D7A4-DBFF7CF1F6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621" y="1766410"/>
            <a:ext cx="2216314" cy="3325180"/>
          </a:xfrm>
          <a:prstGeom prst="rect">
            <a:avLst/>
          </a:prstGeom>
          <a:ln w="317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75585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B74BAD7-F0FC-4719-A31F-1ABDB621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85800" y="360947"/>
            <a:ext cx="7288161" cy="1571540"/>
          </a:xfrm>
        </p:spPr>
        <p:txBody>
          <a:bodyPr>
            <a:normAutofit/>
          </a:bodyPr>
          <a:lstStyle/>
          <a:p>
            <a:r>
              <a:rPr lang="nb-NO" b="1" dirty="0"/>
              <a:t>Lurer du på noe ?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73206" y="1932487"/>
            <a:ext cx="7735444" cy="442386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nb-NO" sz="18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 sz="1800" dirty="0"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 sz="2000" dirty="0">
                <a:ea typeface="Cambria" panose="02040503050406030204" pitchFamily="18" charset="0"/>
              </a:rPr>
              <a:t>Praksisrådgiver Gro Benedikte Tveitan </a:t>
            </a:r>
            <a:r>
              <a:rPr lang="nb-NO" sz="2000" dirty="0">
                <a:ea typeface="Cambria" panose="02040503050406030204" pitchFamily="18" charset="0"/>
                <a:hlinkClick r:id="rId2"/>
              </a:rPr>
              <a:t>gro.b.tveitan@usn.no</a:t>
            </a:r>
            <a:r>
              <a:rPr lang="nb-NO" sz="2000" dirty="0">
                <a:ea typeface="Cambria" panose="02040503050406030204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nb-NO" sz="2000" dirty="0">
              <a:ea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 sz="2000" dirty="0">
                <a:ea typeface="Cambria" panose="02040503050406030204" pitchFamily="18" charset="0"/>
              </a:rPr>
              <a:t>Praksisrådgiver Henrik B. Folkestad </a:t>
            </a:r>
            <a:r>
              <a:rPr lang="nb-NO" sz="2000" dirty="0">
                <a:ea typeface="Cambria" panose="02040503050406030204" pitchFamily="18" charset="0"/>
                <a:hlinkClick r:id="rId3"/>
              </a:rPr>
              <a:t>henrik.b.folkestad@usn.no</a:t>
            </a:r>
            <a:endParaRPr lang="nb-NO" sz="2000" dirty="0">
              <a:ea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nb-NO" sz="2000" dirty="0">
              <a:ea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 sz="2000" dirty="0">
                <a:ea typeface="Cambria" panose="02040503050406030204" pitchFamily="18" charset="0"/>
              </a:rPr>
              <a:t>Studieprogramleder GLU 1-7 Anne Lene Lindrum, </a:t>
            </a:r>
            <a:r>
              <a:rPr lang="nb-NO" sz="2000" dirty="0">
                <a:ea typeface="Cambria" panose="02040503050406030204" pitchFamily="18" charset="0"/>
                <a:hlinkClick r:id="rId4"/>
              </a:rPr>
              <a:t>anne.l.lindrum@usn.no</a:t>
            </a:r>
            <a:endParaRPr lang="nb-NO" sz="2000" dirty="0">
              <a:ea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nb-NO" sz="2000" dirty="0">
              <a:ea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nb-NO" sz="2000" dirty="0">
                <a:ea typeface="Cambria" panose="02040503050406030204" pitchFamily="18" charset="0"/>
              </a:rPr>
              <a:t>Studieprogramleder GLU 5-10 Bente Selliseth, </a:t>
            </a:r>
            <a:r>
              <a:rPr lang="nb-NO" sz="2000" u="sng" dirty="0">
                <a:ea typeface="Cambria" panose="02040503050406030204" pitchFamily="18" charset="0"/>
                <a:hlinkClick r:id="rId5"/>
              </a:rPr>
              <a:t>bente.selliseth@usn.no</a:t>
            </a:r>
            <a:endParaRPr lang="nb-NO" sz="2000" u="sng" dirty="0">
              <a:ea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nb-NO" sz="2000" u="sng" dirty="0">
              <a:ea typeface="Cambria" panose="020405030504060302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nb-NO" sz="2000" u="sng" dirty="0">
              <a:ea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nb-NO" sz="2000" dirty="0">
                <a:ea typeface="Cambria" panose="02040503050406030204" pitchFamily="18" charset="0"/>
                <a:hlinkClick r:id="rId6"/>
              </a:rPr>
              <a:t>Se også våre praksisnettsider: </a:t>
            </a:r>
            <a:r>
              <a:rPr lang="nb-NO" sz="2000" b="1" dirty="0">
                <a:ea typeface="Cambria" panose="02040503050406030204" pitchFamily="18" charset="0"/>
                <a:hlinkClick r:id="rId6"/>
              </a:rPr>
              <a:t>www.usn.no/praksisglu</a:t>
            </a:r>
            <a:endParaRPr lang="nb-NO" sz="2000" b="1" dirty="0">
              <a:ea typeface="Cambria" panose="020405030504060302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nb-NO" sz="18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4530"/>
          <a:stretch/>
        </p:blipFill>
        <p:spPr>
          <a:xfrm>
            <a:off x="9146850" y="1376796"/>
            <a:ext cx="2206950" cy="1886261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39" r="19128" b="2"/>
          <a:stretch/>
        </p:blipFill>
        <p:spPr>
          <a:xfrm>
            <a:off x="9146850" y="3584791"/>
            <a:ext cx="2206950" cy="2124404"/>
          </a:xfrm>
          <a:prstGeom prst="rect">
            <a:avLst/>
          </a:prstGeom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D1AF3A42-6A4E-1F47-BEF9-20A0978B421A}" type="datetime1">
              <a:rPr lang="nb-NO" sz="1000"/>
              <a:pPr>
                <a:spcAft>
                  <a:spcPts val="600"/>
                </a:spcAft>
              </a:pPr>
              <a:t>24.09.2026</a:t>
            </a:fld>
            <a:endParaRPr lang="nb-NO" sz="100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49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28385D78-4187-AD4C-B928-A8579EE9A756}" type="slidenum">
              <a:rPr lang="nb-NO" sz="1000"/>
              <a:pPr>
                <a:spcAft>
                  <a:spcPts val="600"/>
                </a:spcAft>
              </a:pPr>
              <a:t>27</a:t>
            </a:fld>
            <a:endParaRPr lang="nb-NO" sz="1000"/>
          </a:p>
        </p:txBody>
      </p:sp>
    </p:spTree>
    <p:extLst>
      <p:ext uri="{BB962C8B-B14F-4D97-AF65-F5344CB8AC3E}">
        <p14:creationId xmlns:p14="http://schemas.microsoft.com/office/powerpoint/2010/main" val="11046355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70481" y="1882252"/>
            <a:ext cx="12192000" cy="3432698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rmAutofit/>
          </a:bodyPr>
          <a:lstStyle/>
          <a:p>
            <a:endParaRPr lang="nb-NO" sz="2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nb-NO" sz="2800" dirty="0">
                <a:solidFill>
                  <a:srgbClr val="FF0000"/>
                </a:solidFill>
                <a:latin typeface="Lucida Calligraphy" panose="03010101010101010101" pitchFamily="66" charset="0"/>
                <a:ea typeface="Cambria" panose="02040503050406030204" pitchFamily="18" charset="0"/>
              </a:rPr>
              <a:t>Takk for oppmerksomheten!</a:t>
            </a:r>
          </a:p>
          <a:p>
            <a:endParaRPr lang="nb-NO" sz="2800" dirty="0">
              <a:solidFill>
                <a:srgbClr val="FF0000"/>
              </a:solidFill>
              <a:latin typeface="Lucida Calligraphy" panose="03010101010101010101" pitchFamily="66" charset="0"/>
              <a:ea typeface="Cambria" panose="02040503050406030204" pitchFamily="18" charset="0"/>
            </a:endParaRPr>
          </a:p>
          <a:p>
            <a:r>
              <a:rPr lang="nb-NO" sz="2800" dirty="0">
                <a:solidFill>
                  <a:srgbClr val="FF0000"/>
                </a:solidFill>
                <a:latin typeface="Lucida Calligraphy" panose="03010101010101010101" pitchFamily="66" charset="0"/>
                <a:ea typeface="Cambria" panose="02040503050406030204" pitchFamily="18" charset="0"/>
              </a:rPr>
              <a:t>Ønsker dere om god praksisperiode sammen med studentene. </a:t>
            </a:r>
          </a:p>
          <a:p>
            <a:endParaRPr lang="nb-NO" sz="5867" dirty="0"/>
          </a:p>
        </p:txBody>
      </p:sp>
      <p:pic>
        <p:nvPicPr>
          <p:cNvPr id="4" name="Picture 3" descr="Monster-4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04" y="4293665"/>
            <a:ext cx="1603121" cy="1603121"/>
          </a:xfrm>
          <a:prstGeom prst="rect">
            <a:avLst/>
          </a:prstGeom>
        </p:spPr>
      </p:pic>
      <p:pic>
        <p:nvPicPr>
          <p:cNvPr id="5" name="Picture 4" descr="BMonster-5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310" y="837299"/>
            <a:ext cx="2610301" cy="476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235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2327</TotalTime>
  <Words>2098</Words>
  <Application>Microsoft Office PowerPoint</Application>
  <PresentationFormat>Widescreen</PresentationFormat>
  <Paragraphs>274</Paragraphs>
  <Slides>28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28</vt:i4>
      </vt:variant>
    </vt:vector>
  </HeadingPairs>
  <TitlesOfParts>
    <vt:vector size="38" baseType="lpstr">
      <vt:lpstr>Arial</vt:lpstr>
      <vt:lpstr>Calibri</vt:lpstr>
      <vt:lpstr>Calibri Light</vt:lpstr>
      <vt:lpstr>Cambria</vt:lpstr>
      <vt:lpstr>Courier New</vt:lpstr>
      <vt:lpstr>Lucida Calligraphy</vt:lpstr>
      <vt:lpstr>Symbol</vt:lpstr>
      <vt:lpstr>Times New Roman</vt:lpstr>
      <vt:lpstr>Wingdings</vt:lpstr>
      <vt:lpstr>Office-tema</vt:lpstr>
      <vt:lpstr>Velkommen til praksisforberedende møte</vt:lpstr>
      <vt:lpstr>   PRAKSIS 3. STUDIEÅR KULL 24  </vt:lpstr>
      <vt:lpstr>Innhold i presentasjonen </vt:lpstr>
      <vt:lpstr>Fag studenten kan velge 5. semester</vt:lpstr>
      <vt:lpstr>Hvor gjennomføres praksis?</vt:lpstr>
      <vt:lpstr> </vt:lpstr>
      <vt:lpstr> Forberedelse til praksis høstsemester</vt:lpstr>
      <vt:lpstr>Praksisforberedende møte </vt:lpstr>
      <vt:lpstr>  Avklar med studentene: </vt:lpstr>
      <vt:lpstr>Veiledningskontrakt</vt:lpstr>
      <vt:lpstr>Undervisningsplanleggingsskjema basert på didaktisk relasjonsmodell</vt:lpstr>
      <vt:lpstr>Veileder for veiledning og vurdering</vt:lpstr>
      <vt:lpstr>Veiledning i praksis</vt:lpstr>
      <vt:lpstr>Undervisningsplanlegging</vt:lpstr>
      <vt:lpstr>Krav til oppmøte og fravær i praksis</vt:lpstr>
      <vt:lpstr> Utvalgte ansvarsoppgaver for studentene </vt:lpstr>
      <vt:lpstr>Oppdrag i praksis?  </vt:lpstr>
      <vt:lpstr>FOU-oppgaven  5. semester</vt:lpstr>
      <vt:lpstr>Utdrag fra emneplan for praksis 3. studieår</vt:lpstr>
      <vt:lpstr>PowerPoint-presentasjon</vt:lpstr>
      <vt:lpstr>PowerPoint-presentasjon</vt:lpstr>
      <vt:lpstr>Vurdering av studenten i praksis se veileder s. 2 i vurderingsskjemaet</vt:lpstr>
      <vt:lpstr> Praksisoppfølging høstsemesteret</vt:lpstr>
      <vt:lpstr>Tvil om studenten kan bestå praksis? </vt:lpstr>
      <vt:lpstr>  Skikkethet</vt:lpstr>
      <vt:lpstr> Praksislærer – en viktig rollemodell i lærerutdanningen </vt:lpstr>
      <vt:lpstr>Lurer du på noe ? </vt:lpstr>
      <vt:lpstr>PowerPoint-presentasjon</vt:lpstr>
    </vt:vector>
  </TitlesOfParts>
  <Company>Telemark University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Lisabeth Carson</dc:creator>
  <cp:lastModifiedBy>Gro Benedikte Tveitan</cp:lastModifiedBy>
  <cp:revision>167</cp:revision>
  <cp:lastPrinted>2026-09-24T12:10:07Z</cp:lastPrinted>
  <dcterms:created xsi:type="dcterms:W3CDTF">2016-02-08T19:09:43Z</dcterms:created>
  <dcterms:modified xsi:type="dcterms:W3CDTF">2026-09-24T13:18:42Z</dcterms:modified>
</cp:coreProperties>
</file>